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6" r:id="rId6"/>
    <p:sldId id="265" r:id="rId7"/>
    <p:sldId id="267" r:id="rId8"/>
    <p:sldId id="264" r:id="rId9"/>
    <p:sldId id="28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" initials="M" lastIdx="1" clrIdx="0"/>
  <p:cmAuthor id="1" name="Martin Brisebois" initials="MB" lastIdx="1" clrIdx="1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09T17:14:26.244" idx="1">
    <p:pos x="2001" y="486"/>
    <p:text>Lord Durham avait servi dans le parlement britannique pendant des années. Ensuite il a occupé le poste d'ambassadeur en Russie, et finalement, en 1838, a été nommé gouverneur général du Canada pour l'investigation des rébellions de 1837-38.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5T15:12:33.455" idx="1">
    <p:pos x="10" y="10"/>
    <p:text>En 1840, quand l'Acte d'union est passé, la population du Canada-Ouest est de 450,000, tandis que la population du Canada-Est est de 650,000.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23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338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149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422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45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545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68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51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80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043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64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DDDA-8CC1-4A8A-A8BD-5063547D288F}" type="datetimeFigureOut">
              <a:rPr lang="fr-CA" smtClean="0"/>
              <a:pPr/>
              <a:t>2018-05-11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29F7-3467-42E1-940F-F8C66156C35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589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a/url?sa=i&amp;rct=j&amp;q=durham+report&amp;source=images&amp;cd=&amp;cad=rja&amp;docid=DLBwnrGABZDJPM&amp;tbnid=g7jEJEc-CJIJMM:&amp;ved=0CAUQjRw&amp;url=http://torontodreamsproject.blogspot.com/2011/10/like-washington-and-jefferson-only.html&amp;ei=dbFkUZuINq7A4APk-4Fo&amp;bvm=bv.44990110,d.dmQ&amp;psig=AFQjCNHKBMbt2FUXsQq-3KMdM0auxKwp6g&amp;ust=13656394355001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51940" y="2564894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ld English Text MT" pitchFamily="66" charset="0"/>
              </a:rPr>
              <a:t>Le rapport Durham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5300924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475">
            <a:off x="3440926" y="-1935007"/>
            <a:ext cx="7899628" cy="63510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003">
            <a:off x="3274366" y="1577167"/>
            <a:ext cx="1499122" cy="11961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79" y="1771856"/>
            <a:ext cx="3142857" cy="16571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60371"/>
            <a:ext cx="2665429" cy="31458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96981"/>
            <a:ext cx="1777778" cy="336776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710" y="1017654"/>
            <a:ext cx="1781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Lord Durham (peinture, date inconnue)</a:t>
            </a:r>
          </a:p>
        </p:txBody>
      </p:sp>
    </p:spTree>
    <p:extLst>
      <p:ext uri="{BB962C8B-B14F-4D97-AF65-F5344CB8AC3E}">
        <p14:creationId xmlns:p14="http://schemas.microsoft.com/office/powerpoint/2010/main" val="39370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Le rapport Durham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38200" y="1524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CA" sz="3200" u="sng" dirty="0">
                <a:latin typeface="Cambria" pitchFamily="18" charset="0"/>
              </a:rPr>
              <a:t>Lord Durham</a:t>
            </a:r>
            <a:r>
              <a:rPr lang="fr-CA" sz="3200" dirty="0">
                <a:latin typeface="Cambria" pitchFamily="18" charset="0"/>
              </a:rPr>
              <a:t>  est envoyer comme gouverneur du Canada en 1838-39.</a:t>
            </a:r>
          </a:p>
        </p:txBody>
      </p:sp>
      <p:pic>
        <p:nvPicPr>
          <p:cNvPr id="1028" name="Picture 4" descr="http://4.bp.blogspot.com/-Vbwgewo7StA/Tpt0MJmIK4I/AAAAAAAAAgs/1Jacjpz9Txs/s1600/6638614-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91" y="2667000"/>
            <a:ext cx="2552550" cy="39983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3396" y="4554097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>
                <a:latin typeface="Cambria" pitchFamily="18" charset="0"/>
                <a:sym typeface="Wingdings" pitchFamily="2" charset="2"/>
              </a:rPr>
              <a:t>Sa suggestion: </a:t>
            </a:r>
            <a:r>
              <a:rPr lang="fr-CA" sz="3200" u="sng" dirty="0">
                <a:latin typeface="Cambria" pitchFamily="18" charset="0"/>
                <a:sym typeface="Wingdings" pitchFamily="2" charset="2"/>
              </a:rPr>
              <a:t>assimiler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les Canadiens.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014358"/>
            <a:ext cx="4603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Il la perçoit comme un conflit entre Canadiens et </a:t>
            </a:r>
            <a:r>
              <a:rPr lang="fr-CA" sz="3200" dirty="0" err="1">
                <a:latin typeface="Cambria" pitchFamily="18" charset="0"/>
              </a:rPr>
              <a:t>Brits</a:t>
            </a:r>
            <a:r>
              <a:rPr lang="fr-CA" sz="3200" dirty="0">
                <a:latin typeface="Cambria" pitchFamily="18" charset="0"/>
              </a:rPr>
              <a:t>.</a:t>
            </a:r>
            <a:endParaRPr lang="fr-CA" sz="1100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503506"/>
            <a:ext cx="4848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</a:rPr>
              <a:t>Il enquête sur la rébellion.</a:t>
            </a:r>
          </a:p>
        </p:txBody>
      </p:sp>
    </p:spTree>
    <p:extLst>
      <p:ext uri="{BB962C8B-B14F-4D97-AF65-F5344CB8AC3E}">
        <p14:creationId xmlns:p14="http://schemas.microsoft.com/office/powerpoint/2010/main" val="34344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3727" y="16714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Conséquence : Londres passe l’</a:t>
            </a:r>
            <a:r>
              <a:rPr lang="fr-CA" sz="3200" u="sng" dirty="0">
                <a:latin typeface="Cambria" pitchFamily="18" charset="0"/>
              </a:rPr>
              <a:t>Acte d’Union</a:t>
            </a:r>
            <a:r>
              <a:rPr lang="fr-CA" sz="3200" dirty="0">
                <a:latin typeface="Cambria" pitchFamily="18" charset="0"/>
              </a:rPr>
              <a:t> (1840).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Le rapport Durham</a:t>
            </a:r>
          </a:p>
        </p:txBody>
      </p:sp>
    </p:spTree>
    <p:extLst>
      <p:ext uri="{BB962C8B-B14F-4D97-AF65-F5344CB8AC3E}">
        <p14:creationId xmlns:p14="http://schemas.microsoft.com/office/powerpoint/2010/main" val="26054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82" y="533400"/>
            <a:ext cx="8021210" cy="5791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4093365"/>
            <a:ext cx="105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Bas-Canada</a:t>
            </a:r>
            <a:endParaRPr lang="en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953000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Haut-Canada</a:t>
            </a:r>
            <a:endParaRPr lang="en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382" y="537502"/>
            <a:ext cx="8021210" cy="57829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50815" y="4401407"/>
            <a:ext cx="132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C00000"/>
                </a:solidFill>
                <a:latin typeface="Cambria" pitchFamily="18" charset="0"/>
              </a:rPr>
              <a:t>Canada-</a:t>
            </a:r>
          </a:p>
          <a:p>
            <a:pPr algn="ctr"/>
            <a:r>
              <a:rPr lang="fr-CA" sz="2000" b="1" dirty="0">
                <a:solidFill>
                  <a:srgbClr val="C00000"/>
                </a:solidFill>
                <a:latin typeface="Cambria" pitchFamily="18" charset="0"/>
              </a:rPr>
              <a:t>Uni</a:t>
            </a:r>
            <a:endParaRPr lang="fr-CA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4825596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Canada-Ouest</a:t>
            </a:r>
            <a:endParaRPr lang="fr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6686" y="3962400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Canada-Est</a:t>
            </a:r>
            <a:endParaRPr lang="en-CA" sz="20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0" y="0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 flipH="1">
            <a:off x="9022082" y="-13855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 flipH="1">
            <a:off x="73950" y="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 flipH="1">
            <a:off x="94209" y="674370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077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3727" y="16714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Conséquence : Londres passe l’</a:t>
            </a:r>
            <a:r>
              <a:rPr lang="fr-CA" sz="3200" u="sng" dirty="0">
                <a:latin typeface="Cambria" pitchFamily="18" charset="0"/>
              </a:rPr>
              <a:t>Acte d’Union</a:t>
            </a:r>
            <a:r>
              <a:rPr lang="fr-CA" sz="3200" dirty="0">
                <a:latin typeface="Cambria" pitchFamily="18" charset="0"/>
              </a:rPr>
              <a:t> (1840).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1600" y="2149200"/>
            <a:ext cx="6096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  Le Haut- et Bas-Canada sont (ré)unifiés; </a:t>
            </a:r>
            <a:endParaRPr lang="fr-CA" sz="3200" dirty="0">
              <a:latin typeface="Cambria" pitchFamily="18" charset="0"/>
            </a:endParaRPr>
          </a:p>
          <a:p>
            <a:endParaRPr lang="fr-CA" dirty="0"/>
          </a:p>
        </p:txBody>
      </p:sp>
      <p:sp>
        <p:nvSpPr>
          <p:cNvPr id="8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Le rapport Durham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1" y="2655279"/>
            <a:ext cx="6393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	       ils deviennent le </a:t>
            </a:r>
            <a:r>
              <a:rPr lang="fr-CA" sz="3200" u="sng" dirty="0">
                <a:latin typeface="Cambria" pitchFamily="18" charset="0"/>
                <a:sym typeface="Wingdings" pitchFamily="2" charset="2"/>
              </a:rPr>
              <a:t>Canada-Uni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0250332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"/>
            <a:ext cx="821402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23" y="1059872"/>
            <a:ext cx="5405280" cy="10762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0" y="2136090"/>
            <a:ext cx="8018750" cy="14415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96" y="5029200"/>
            <a:ext cx="5255358" cy="12857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23" y="3676715"/>
            <a:ext cx="5121913" cy="13524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9600" y="62065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En G-B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9600" y="2064328"/>
            <a:ext cx="1519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Au</a:t>
            </a:r>
          </a:p>
          <a:p>
            <a:r>
              <a:rPr lang="fr-CA" sz="2400" b="1" dirty="0">
                <a:solidFill>
                  <a:schemeClr val="bg1"/>
                </a:solidFill>
                <a:latin typeface="Cambria" pitchFamily="18" charset="0"/>
              </a:rPr>
              <a:t>Can-Uni</a:t>
            </a:r>
          </a:p>
        </p:txBody>
      </p:sp>
      <p:sp>
        <p:nvSpPr>
          <p:cNvPr id="2" name="Rectangle 1"/>
          <p:cNvSpPr/>
          <p:nvPr/>
        </p:nvSpPr>
        <p:spPr>
          <a:xfrm flipH="1">
            <a:off x="0" y="0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 flipH="1">
            <a:off x="9022082" y="-13855"/>
            <a:ext cx="12191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 flipH="1">
            <a:off x="73950" y="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 flipH="1">
            <a:off x="94209" y="6743700"/>
            <a:ext cx="9070049" cy="114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853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3727" y="16714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</a:rPr>
              <a:t>Conséquence : Londres passe l’</a:t>
            </a:r>
            <a:r>
              <a:rPr lang="fr-CA" sz="3200" u="sng" dirty="0">
                <a:latin typeface="Cambria" pitchFamily="18" charset="0"/>
              </a:rPr>
              <a:t>Acte d’Union</a:t>
            </a:r>
            <a:r>
              <a:rPr lang="fr-CA" sz="3200" dirty="0">
                <a:latin typeface="Cambria" pitchFamily="18" charset="0"/>
              </a:rPr>
              <a:t> (1840).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</a:t>
            </a:r>
            <a:endParaRPr lang="fr-CA" sz="3200" dirty="0">
              <a:latin typeface="Cambria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1600" y="2149200"/>
            <a:ext cx="6096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  Le Haut- et Bas-Canada sont (ré)unifiés; </a:t>
            </a:r>
            <a:endParaRPr lang="fr-CA" sz="3200" dirty="0">
              <a:latin typeface="Cambria" pitchFamily="18" charset="0"/>
            </a:endParaRPr>
          </a:p>
          <a:p>
            <a:endParaRPr lang="fr-CA" dirty="0"/>
          </a:p>
        </p:txBody>
      </p:sp>
      <p:sp>
        <p:nvSpPr>
          <p:cNvPr id="8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Le rapport Durham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1" y="2655279"/>
            <a:ext cx="6393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	       ils deviennent le </a:t>
            </a:r>
            <a:r>
              <a:rPr lang="fr-CA" sz="3200" u="sng" dirty="0">
                <a:latin typeface="Cambria" pitchFamily="18" charset="0"/>
                <a:sym typeface="Wingdings" pitchFamily="2" charset="2"/>
              </a:rPr>
              <a:t>Canada-Uni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.</a:t>
            </a:r>
            <a:endParaRPr lang="fr-CA" sz="3200" dirty="0"/>
          </a:p>
        </p:txBody>
      </p:sp>
      <p:sp>
        <p:nvSpPr>
          <p:cNvPr id="9" name="Rectangle 8"/>
          <p:cNvSpPr/>
          <p:nvPr/>
        </p:nvSpPr>
        <p:spPr>
          <a:xfrm>
            <a:off x="1368392" y="3144533"/>
            <a:ext cx="6393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latin typeface="Cambria" pitchFamily="18" charset="0"/>
                <a:sym typeface="Wingdings" pitchFamily="2" charset="2"/>
              </a:rPr>
              <a:t>					 Le hic est qu’il y a une seule Chambre d’assemblée.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8526725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74612"/>
            <a:ext cx="8686800" cy="6604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43000" y="1828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sz="3200" dirty="0">
                <a:latin typeface="Cambria" pitchFamily="18" charset="0"/>
                <a:sym typeface="Wingdings" pitchFamily="2" charset="2"/>
              </a:rPr>
              <a:t>L’influence politique </a:t>
            </a:r>
            <a:r>
              <a:rPr lang="fr-CA" sz="3200" dirty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canadienne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 est diluée dans une majorité d’origine </a:t>
            </a:r>
            <a:r>
              <a:rPr lang="fr-CA" sz="3200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britannique</a:t>
            </a:r>
            <a:r>
              <a:rPr lang="fr-CA" sz="3200" dirty="0">
                <a:latin typeface="Cambria" pitchFamily="18" charset="0"/>
                <a:sym typeface="Wingdings" pitchFamily="2" charset="2"/>
              </a:rPr>
              <a:t>.</a:t>
            </a:r>
            <a:endParaRPr lang="fr-CA" sz="3200" dirty="0">
              <a:latin typeface="Cambria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380544"/>
            <a:ext cx="1143000" cy="904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49" y="3200400"/>
            <a:ext cx="695906" cy="106161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398" y="3224577"/>
            <a:ext cx="1208201" cy="10132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6221" y="3139034"/>
            <a:ext cx="695906" cy="10616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40" y="5029200"/>
            <a:ext cx="2788066" cy="9293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1494247" cy="185871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057400" y="-1385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rgbClr val="0000FF"/>
                </a:solidFill>
              </a:rPr>
              <a:t>asdf</a:t>
            </a:r>
            <a:endParaRPr lang="fr-CA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878943" y="4198989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ambria" pitchFamily="18" charset="0"/>
              </a:rPr>
              <a:t>Bas-Canada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703556" y="4241675"/>
            <a:ext cx="17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ambria" pitchFamily="18" charset="0"/>
              </a:rPr>
              <a:t>Haut-Canada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276563" y="5773890"/>
            <a:ext cx="17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ambria" pitchFamily="18" charset="0"/>
              </a:rPr>
              <a:t>Canada-Uni</a:t>
            </a:r>
          </a:p>
        </p:txBody>
      </p:sp>
      <p:sp>
        <p:nvSpPr>
          <p:cNvPr id="16" name="ZoneTexte 5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latin typeface="Old English Text MT" pitchFamily="66" charset="0"/>
              </a:rPr>
              <a:t>Le rapport Durham</a:t>
            </a:r>
          </a:p>
        </p:txBody>
      </p:sp>
    </p:spTree>
    <p:extLst>
      <p:ext uri="{BB962C8B-B14F-4D97-AF65-F5344CB8AC3E}">
        <p14:creationId xmlns:p14="http://schemas.microsoft.com/office/powerpoint/2010/main" val="19287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3.7037E-6 L 0.09739 0.01805 L 0.11024 0.0868 L 0.11753 0.26342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1317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1.48148E-6 L -0.06354 0.03195 L -0.07118 0.12639 L -0.0651 0.27824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139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28662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733800" y="1981200"/>
            <a:ext cx="3067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p. 257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#1c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219200" y="514350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 257-258 </a:t>
            </a:r>
            <a:r>
              <a:rPr lang="fr-CA" sz="2800" u="sng" dirty="0">
                <a:latin typeface="Berlin Sans FB Demi" panose="020E0802020502020306" pitchFamily="34" charset="0"/>
              </a:rPr>
              <a:t>sauf</a:t>
            </a:r>
            <a:r>
              <a:rPr lang="fr-CA" sz="2800" dirty="0">
                <a:latin typeface="Berlin Sans FB Demi" panose="020E0802020502020306" pitchFamily="34" charset="0"/>
              </a:rPr>
              <a:t> #2, 6,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276600" y="1314451"/>
            <a:ext cx="432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219200" y="422261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---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134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Berlin Sans FB Demi</vt:lpstr>
      <vt:lpstr>Calibri</vt:lpstr>
      <vt:lpstr>Cambria</vt:lpstr>
      <vt:lpstr>Old English Text MT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49</cp:revision>
  <dcterms:created xsi:type="dcterms:W3CDTF">2013-04-09T23:42:44Z</dcterms:created>
  <dcterms:modified xsi:type="dcterms:W3CDTF">2018-05-11T16:01:26Z</dcterms:modified>
</cp:coreProperties>
</file>