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sldIdLst>
    <p:sldId id="269" r:id="rId4"/>
    <p:sldId id="257" r:id="rId5"/>
    <p:sldId id="258" r:id="rId6"/>
    <p:sldId id="259" r:id="rId7"/>
    <p:sldId id="261" r:id="rId8"/>
    <p:sldId id="266" r:id="rId9"/>
    <p:sldId id="265" r:id="rId10"/>
    <p:sldId id="267" r:id="rId11"/>
    <p:sldId id="264" r:id="rId12"/>
    <p:sldId id="260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" initials="M" lastIdx="1" clrIdx="0"/>
  <p:cmAuthor id="1" name="Martin Brisebois" initials="MB" lastIdx="3" clrIdx="1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9T17:14:26.244" idx="1">
    <p:pos x="2001" y="486"/>
    <p:text>Lord Durham avait servi dans le parlement britannique pendant des années. Ensuite il a occupé le poste d'ambassadeur en Russie, et finalement, en 1838, a été nommé gouverneur général du Canada pour l'investigation des rébellions de 1837-38.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5T15:12:33.455" idx="1">
    <p:pos x="10" y="10"/>
    <p:text>En 1840, quand l'Acte d'union est passé, la population du Canada-Ouest est de 450,000, tandis que la population du Canada-Est est de 650,000.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30T09:47:52.927" idx="2">
    <p:pos x="5207" y="170"/>
    <p:text>Révision en anglais des étapes menant au parlementarisme britannique au Canada, et des fréquents déménagements du Parlement au Canada.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23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38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149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3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990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8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10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648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18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40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092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422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391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460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4498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3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3080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6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7578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9400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5282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59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456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531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4130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5994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22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545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68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51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80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043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64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58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847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C47DDDA-8CC1-4A8A-A8BD-5063547D288F}" type="datetimeFigureOut">
              <a:rPr lang="fr-CA" smtClean="0"/>
              <a:pPr/>
              <a:t>2019-09-13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46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8z-L_Bl8w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hyperlink" Target="http://www.google.ca/url?sa=i&amp;rct=j&amp;q=durham+report&amp;source=images&amp;cd=&amp;cad=rja&amp;docid=DLBwnrGABZDJPM&amp;tbnid=g7jEJEc-CJIJMM:&amp;ved=0CAUQjRw&amp;url=http://torontodreamsproject.blogspot.com/2011/10/like-washington-and-jefferson-only.html&amp;ei=dbFkUZuINq7A4APk-4Fo&amp;bvm=bv.44990110,d.dmQ&amp;psig=AFQjCNHKBMbt2FUXsQq-3KMdM0auxKwp6g&amp;ust=136563943550015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79B67-A5FF-4863-A417-16BAAD1D6E92}"/>
              </a:ext>
            </a:extLst>
          </p:cNvPr>
          <p:cNvSpPr txBox="1"/>
          <p:nvPr/>
        </p:nvSpPr>
        <p:spPr>
          <a:xfrm>
            <a:off x="3810000" y="19812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latin typeface="Berlin Sans FB Demi" panose="020E0802020502020306" pitchFamily="34" charset="0"/>
              </a:rPr>
              <a:t>L’Acte d’Union et les débuts de la Province du Canada</a:t>
            </a:r>
          </a:p>
          <a:p>
            <a:r>
              <a:rPr lang="fr-CA" sz="4000" b="1" dirty="0">
                <a:latin typeface="Berlin Sans FB Demi" panose="020E0802020502020306" pitchFamily="34" charset="0"/>
              </a:rPr>
              <a:t>(1840-1849)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07154-9F77-4CD8-A4BF-FAD853785118}"/>
              </a:ext>
            </a:extLst>
          </p:cNvPr>
          <p:cNvSpPr txBox="1"/>
          <p:nvPr/>
        </p:nvSpPr>
        <p:spPr>
          <a:xfrm>
            <a:off x="990600" y="1981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u="sng" dirty="0">
                <a:latin typeface="Berlin Sans FB Demi" panose="020E0802020502020306" pitchFamily="34" charset="0"/>
              </a:rPr>
              <a:t>DOSSIER 1 :</a:t>
            </a:r>
          </a:p>
        </p:txBody>
      </p:sp>
    </p:spTree>
    <p:extLst>
      <p:ext uri="{BB962C8B-B14F-4D97-AF65-F5344CB8AC3E}">
        <p14:creationId xmlns:p14="http://schemas.microsoft.com/office/powerpoint/2010/main" val="123151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482435"/>
            <a:ext cx="52578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en-CA" sz="3200" dirty="0"/>
              <a:t>The history of Canada’s Legislature and Parliament</a:t>
            </a:r>
            <a:endParaRPr lang="fr-CA" sz="3200" dirty="0"/>
          </a:p>
          <a:p>
            <a:pPr algn="ctr"/>
            <a:r>
              <a:rPr lang="fr-CA" sz="3200" dirty="0"/>
              <a:t>(4m40)</a:t>
            </a:r>
          </a:p>
          <a:p>
            <a:pPr algn="ctr"/>
            <a:endParaRPr lang="fr-CA" sz="2000" dirty="0"/>
          </a:p>
          <a:p>
            <a:pPr algn="ctr"/>
            <a:r>
              <a:rPr lang="en-CA" sz="2400" dirty="0">
                <a:hlinkClick r:id="rId3"/>
              </a:rPr>
              <a:t>https://www.youtube.com/watch?v=W8z-L_Bl8wE</a:t>
            </a: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4A628-69E1-4507-870A-00AADFA65413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5F02B-5B94-4223-9290-251EE57678A4}"/>
              </a:ext>
            </a:extLst>
          </p:cNvPr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13255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00229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359458" y="955396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p.34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457200" y="5739673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#1,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352800" y="3430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457200" y="3429000"/>
            <a:ext cx="773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assimiler (v)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député (nm)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législation (</a:t>
            </a:r>
            <a:r>
              <a:rPr lang="fr-CA" sz="36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endParaRPr lang="fr-C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51940" y="2564894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L’Acte d’Union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2" y="0"/>
            <a:ext cx="5300924" cy="68546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475">
            <a:off x="3440926" y="-1935007"/>
            <a:ext cx="7899628" cy="63510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003">
            <a:off x="3274366" y="1577167"/>
            <a:ext cx="1499122" cy="11961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79" y="1771856"/>
            <a:ext cx="3142857" cy="16571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60371"/>
            <a:ext cx="2665429" cy="31458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96981"/>
            <a:ext cx="1777778" cy="336776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710" y="1017654"/>
            <a:ext cx="1781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Lord Durham (peinture, date inconnue)</a:t>
            </a:r>
          </a:p>
        </p:txBody>
      </p:sp>
    </p:spTree>
    <p:extLst>
      <p:ext uri="{BB962C8B-B14F-4D97-AF65-F5344CB8AC3E}">
        <p14:creationId xmlns:p14="http://schemas.microsoft.com/office/powerpoint/2010/main" val="39370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L’Acte d’Union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38200" y="15240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A" sz="3200" u="sng" dirty="0">
                <a:latin typeface="Cambria" pitchFamily="18" charset="0"/>
              </a:rPr>
              <a:t>Lord Durham</a:t>
            </a:r>
            <a:r>
              <a:rPr lang="fr-CA" sz="3200" dirty="0">
                <a:latin typeface="Cambria" pitchFamily="18" charset="0"/>
              </a:rPr>
              <a:t> (gouverneur du Canada 1838-39)</a:t>
            </a:r>
          </a:p>
        </p:txBody>
      </p:sp>
      <p:pic>
        <p:nvPicPr>
          <p:cNvPr id="1028" name="Picture 4" descr="http://4.bp.blogspot.com/-Vbwgewo7StA/Tpt0MJmIK4I/AAAAAAAAAgs/1Jacjpz9Txs/s1600/6638614-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91" y="2667000"/>
            <a:ext cx="2552550" cy="39983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5347" y="39318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Sa suggestion: </a:t>
            </a:r>
            <a:r>
              <a:rPr lang="fr-CA" sz="3200" u="sng" dirty="0">
                <a:latin typeface="Cambria" pitchFamily="18" charset="0"/>
                <a:sym typeface="Wingdings" pitchFamily="2" charset="2"/>
              </a:rPr>
              <a:t>assimiler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les Canadiens.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496301"/>
            <a:ext cx="4603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			     Il les perçoit comme un conflit entre Canadiens et </a:t>
            </a:r>
            <a:r>
              <a:rPr lang="fr-CA" sz="3200" dirty="0" err="1">
                <a:latin typeface="Cambria" pitchFamily="18" charset="0"/>
              </a:rPr>
              <a:t>Brits</a:t>
            </a:r>
            <a:r>
              <a:rPr lang="fr-CA" sz="3200" dirty="0">
                <a:latin typeface="Cambria" pitchFamily="18" charset="0"/>
              </a:rPr>
              <a:t>.</a:t>
            </a:r>
            <a:endParaRPr lang="fr-CA" sz="11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004" y="2003859"/>
            <a:ext cx="6551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		est envoyé pour enquêter sur les rébellions.</a:t>
            </a:r>
          </a:p>
        </p:txBody>
      </p:sp>
      <p:pic>
        <p:nvPicPr>
          <p:cNvPr id="10" name="Picture 8" descr="http://www.topino.be/themes/topino/img/loading_dot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13" y="2099184"/>
            <a:ext cx="692852" cy="6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3727" y="16714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Conséquence : Londres passe l’</a:t>
            </a:r>
            <a:r>
              <a:rPr lang="fr-CA" sz="3200" u="sng" dirty="0">
                <a:latin typeface="Cambria" pitchFamily="18" charset="0"/>
              </a:rPr>
              <a:t>Acte d’Union</a:t>
            </a:r>
            <a:r>
              <a:rPr lang="fr-CA" sz="3200" dirty="0">
                <a:latin typeface="Cambria" pitchFamily="18" charset="0"/>
              </a:rPr>
              <a:t> (1840).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L’Acte d’Union</a:t>
            </a:r>
          </a:p>
        </p:txBody>
      </p:sp>
    </p:spTree>
    <p:extLst>
      <p:ext uri="{BB962C8B-B14F-4D97-AF65-F5344CB8AC3E}">
        <p14:creationId xmlns:p14="http://schemas.microsoft.com/office/powerpoint/2010/main" val="26054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82" y="533400"/>
            <a:ext cx="8021210" cy="5791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4093365"/>
            <a:ext cx="105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Bas-Canada</a:t>
            </a:r>
            <a:endParaRPr lang="en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953000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Haut-Canada</a:t>
            </a:r>
            <a:endParaRPr lang="en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82" y="537502"/>
            <a:ext cx="8021210" cy="57829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50815" y="4401407"/>
            <a:ext cx="132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C00000"/>
                </a:solidFill>
                <a:latin typeface="Cambria" pitchFamily="18" charset="0"/>
              </a:rPr>
              <a:t>Canada-</a:t>
            </a:r>
          </a:p>
          <a:p>
            <a:pPr algn="ctr"/>
            <a:r>
              <a:rPr lang="fr-CA" sz="2000" b="1" dirty="0">
                <a:solidFill>
                  <a:srgbClr val="C00000"/>
                </a:solidFill>
                <a:latin typeface="Cambria" pitchFamily="18" charset="0"/>
              </a:rPr>
              <a:t>Uni</a:t>
            </a:r>
            <a:endParaRPr lang="fr-CA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4825596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Canada-Ouest</a:t>
            </a:r>
            <a:endParaRPr lang="fr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6686" y="3962400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Canada-Est</a:t>
            </a:r>
            <a:endParaRPr lang="en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0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 flipH="1">
            <a:off x="9022082" y="-13855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 flipH="1">
            <a:off x="73950" y="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 flipH="1">
            <a:off x="94209" y="674370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077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3727" y="16714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Conséquence : Londres passe l’</a:t>
            </a:r>
            <a:r>
              <a:rPr lang="fr-CA" sz="3200" u="sng" dirty="0">
                <a:latin typeface="Cambria" pitchFamily="18" charset="0"/>
              </a:rPr>
              <a:t>Acte d’Union</a:t>
            </a:r>
            <a:r>
              <a:rPr lang="fr-CA" sz="3200" dirty="0">
                <a:latin typeface="Cambria" pitchFamily="18" charset="0"/>
              </a:rPr>
              <a:t> (1840).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1600" y="2149200"/>
            <a:ext cx="6096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  Le Haut- et Bas-Canada sont (ré)unifiés; </a:t>
            </a:r>
            <a:endParaRPr lang="fr-CA" sz="3200" dirty="0">
              <a:latin typeface="Cambria" pitchFamily="18" charset="0"/>
            </a:endParaRPr>
          </a:p>
          <a:p>
            <a:endParaRPr lang="fr-CA" dirty="0"/>
          </a:p>
        </p:txBody>
      </p:sp>
      <p:sp>
        <p:nvSpPr>
          <p:cNvPr id="8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L’Acte d’Union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1" y="2655279"/>
            <a:ext cx="6393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	       ils deviennent le </a:t>
            </a:r>
            <a:r>
              <a:rPr lang="fr-CA" sz="3200" u="sng" dirty="0">
                <a:latin typeface="Cambria" pitchFamily="18" charset="0"/>
                <a:sym typeface="Wingdings" pitchFamily="2" charset="2"/>
              </a:rPr>
              <a:t>Canada-Uni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0250332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"/>
            <a:ext cx="821402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23" y="1059872"/>
            <a:ext cx="5405280" cy="10762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0" y="2136090"/>
            <a:ext cx="8018750" cy="14415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96" y="5029200"/>
            <a:ext cx="5255358" cy="12857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23" y="3676715"/>
            <a:ext cx="5121913" cy="13524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9600" y="62065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En G-B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9600" y="2064328"/>
            <a:ext cx="151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Au</a:t>
            </a:r>
          </a:p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Can-Uni</a:t>
            </a:r>
          </a:p>
        </p:txBody>
      </p:sp>
      <p:sp>
        <p:nvSpPr>
          <p:cNvPr id="2" name="Rectangle 1"/>
          <p:cNvSpPr/>
          <p:nvPr/>
        </p:nvSpPr>
        <p:spPr>
          <a:xfrm flipH="1">
            <a:off x="0" y="0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 flipH="1">
            <a:off x="9022082" y="-13855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 flipH="1">
            <a:off x="73950" y="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 flipH="1">
            <a:off x="94209" y="674370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853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3727" y="16714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Conséquence : Londres passe l’</a:t>
            </a:r>
            <a:r>
              <a:rPr lang="fr-CA" sz="3200" u="sng" dirty="0">
                <a:latin typeface="Cambria" pitchFamily="18" charset="0"/>
              </a:rPr>
              <a:t>Acte d’Union</a:t>
            </a:r>
            <a:r>
              <a:rPr lang="fr-CA" sz="3200" dirty="0">
                <a:latin typeface="Cambria" pitchFamily="18" charset="0"/>
              </a:rPr>
              <a:t> (1840).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1600" y="2149200"/>
            <a:ext cx="6096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  Le Haut- et Bas-Canada sont (ré)unifiés; </a:t>
            </a:r>
            <a:endParaRPr lang="fr-CA" sz="3200" dirty="0">
              <a:latin typeface="Cambria" pitchFamily="18" charset="0"/>
            </a:endParaRPr>
          </a:p>
          <a:p>
            <a:endParaRPr lang="fr-CA" dirty="0"/>
          </a:p>
        </p:txBody>
      </p:sp>
      <p:sp>
        <p:nvSpPr>
          <p:cNvPr id="8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L’Acte d’Union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1" y="2655279"/>
            <a:ext cx="6393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	       ils deviennent le </a:t>
            </a:r>
            <a:r>
              <a:rPr lang="fr-CA" sz="3200" u="sng" dirty="0">
                <a:latin typeface="Cambria" pitchFamily="18" charset="0"/>
                <a:sym typeface="Wingdings" pitchFamily="2" charset="2"/>
              </a:rPr>
              <a:t>Canada-Uni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.</a:t>
            </a:r>
            <a:endParaRPr lang="fr-CA" sz="3200" dirty="0"/>
          </a:p>
        </p:txBody>
      </p:sp>
      <p:sp>
        <p:nvSpPr>
          <p:cNvPr id="9" name="Rectangle 8"/>
          <p:cNvSpPr/>
          <p:nvPr/>
        </p:nvSpPr>
        <p:spPr>
          <a:xfrm>
            <a:off x="1368392" y="3144533"/>
            <a:ext cx="6393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		 Le hic est qu’il y a une seule Chambre d’assemblée.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8526725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43000" y="1828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  <a:sym typeface="Wingdings" pitchFamily="2" charset="2"/>
              </a:rPr>
              <a:t>L’influence politique </a:t>
            </a:r>
            <a:r>
              <a:rPr lang="fr-CA" sz="3200" dirty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canadienne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est diluée dans une majorité d’origine </a:t>
            </a:r>
            <a:r>
              <a:rPr lang="fr-CA" sz="3200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britannique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.</a:t>
            </a:r>
            <a:endParaRPr lang="fr-CA" sz="3200" dirty="0">
              <a:latin typeface="Cambria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380544"/>
            <a:ext cx="1143000" cy="904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49" y="3200400"/>
            <a:ext cx="695906" cy="10616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98" y="3224577"/>
            <a:ext cx="1208201" cy="10132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6221" y="3139034"/>
            <a:ext cx="695906" cy="10616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40" y="5029200"/>
            <a:ext cx="2788066" cy="9293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1494247" cy="185871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057400" y="-1385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rgbClr val="0000FF"/>
                </a:solidFill>
              </a:rPr>
              <a:t>asdf</a:t>
            </a:r>
            <a:endParaRPr lang="fr-CA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878943" y="4198989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ambria" pitchFamily="18" charset="0"/>
              </a:rPr>
              <a:t>Bas-Canada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703556" y="4241675"/>
            <a:ext cx="17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ambria" pitchFamily="18" charset="0"/>
              </a:rPr>
              <a:t>Haut-Canada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276563" y="5773890"/>
            <a:ext cx="17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ambria" pitchFamily="18" charset="0"/>
              </a:rPr>
              <a:t>Canada-Uni</a:t>
            </a:r>
          </a:p>
        </p:txBody>
      </p:sp>
      <p:sp>
        <p:nvSpPr>
          <p:cNvPr id="16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L’Acte d’Union</a:t>
            </a:r>
          </a:p>
        </p:txBody>
      </p:sp>
    </p:spTree>
    <p:extLst>
      <p:ext uri="{BB962C8B-B14F-4D97-AF65-F5344CB8AC3E}">
        <p14:creationId xmlns:p14="http://schemas.microsoft.com/office/powerpoint/2010/main" val="19287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3.7037E-6 L 0.09739 0.01805 L 0.11024 0.0868 L 0.11753 0.26342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13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1.48148E-6 L -0.06354 0.03195 L -0.07118 0.12639 L -0.0651 0.27824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139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1_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162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Berlin Sans FB Demi</vt:lpstr>
      <vt:lpstr>Calibri</vt:lpstr>
      <vt:lpstr>Cambria</vt:lpstr>
      <vt:lpstr>Corbel</vt:lpstr>
      <vt:lpstr>Old English Text MT</vt:lpstr>
      <vt:lpstr>Thème Office</vt:lpstr>
      <vt:lpstr>Basis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64</cp:revision>
  <dcterms:created xsi:type="dcterms:W3CDTF">2013-04-09T23:42:44Z</dcterms:created>
  <dcterms:modified xsi:type="dcterms:W3CDTF">2019-09-13T17:56:42Z</dcterms:modified>
</cp:coreProperties>
</file>