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2" r:id="rId3"/>
    <p:sldId id="256" r:id="rId4"/>
    <p:sldId id="257" r:id="rId5"/>
    <p:sldId id="272" r:id="rId6"/>
    <p:sldId id="271" r:id="rId7"/>
    <p:sldId id="258" r:id="rId8"/>
    <p:sldId id="259" r:id="rId9"/>
    <p:sldId id="260" r:id="rId10"/>
    <p:sldId id="261" r:id="rId11"/>
    <p:sldId id="262" r:id="rId12"/>
    <p:sldId id="279" r:id="rId13"/>
    <p:sldId id="280" r:id="rId14"/>
    <p:sldId id="276" r:id="rId15"/>
    <p:sldId id="264" r:id="rId16"/>
    <p:sldId id="278" r:id="rId17"/>
    <p:sldId id="281" r:id="rId18"/>
    <p:sldId id="275" r:id="rId19"/>
    <p:sldId id="267" r:id="rId20"/>
    <p:sldId id="26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" initials="M" lastIdx="1" clrIdx="1"/>
  <p:cmAuthor id="1" name="Martin Brisebois" initials="MB" lastIdx="4" clrIdx="0">
    <p:extLst>
      <p:ext uri="{19B8F6BF-5375-455C-9EA6-DF929625EA0E}">
        <p15:presenceInfo xmlns:p15="http://schemas.microsoft.com/office/powerpoint/2012/main" xmlns="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909"/>
    <a:srgbClr val="CCFF33"/>
    <a:srgbClr val="A4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3T11:59:12.449" idx="1">
    <p:pos x="4654" y="1738"/>
    <p:text>Le Manitoba était la première province à donner aux femmes le droit de vote, une couple d'années avant qu'il a été donné au fédéral.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3T17:12:06.830" idx="2">
    <p:pos x="3554" y="936"/>
    <p:text>En 2011 les Conservateurs ont proposé une loi pour ajouter 30 circonscriptions. Cette loi est entré en vigeur pour les élections de 2015.</p:text>
    <p:extLst>
      <p:ext uri="{C676402C-5697-4E1C-873F-D02D1690AC5C}">
        <p15:threadingInfo xmlns:p15="http://schemas.microsoft.com/office/powerpoint/2012/main" xmlns="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3T17:50:40.701" idx="3">
    <p:pos x="5569" y="1687"/>
    <p:text>Les résultats de l'élection fédérale de 2015.</p:text>
    <p:extLst>
      <p:ext uri="{C676402C-5697-4E1C-873F-D02D1690AC5C}">
        <p15:threadingInfo xmlns:p15="http://schemas.microsoft.com/office/powerpoint/2012/main" xmlns="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3T17:54:54.691" idx="4">
    <p:pos x="5325" y="3375"/>
    <p:text>En fait, ça représente 0.002 des sièges.</p:text>
    <p:extLst>
      <p:ext uri="{C676402C-5697-4E1C-873F-D02D1690AC5C}">
        <p15:threadingInfo xmlns:p15="http://schemas.microsoft.com/office/powerpoint/2012/main" xmlns="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02A9-5DFE-4722-81DA-D2C9702E054B}" type="datetimeFigureOut">
              <a:rPr lang="fr-CA" smtClean="0"/>
              <a:pPr/>
              <a:t>2016-10-25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4.png"/><Relationship Id="rId10" Type="http://schemas.openxmlformats.org/officeDocument/2006/relationships/image" Target="../media/image29.png"/><Relationship Id="rId4" Type="http://schemas.openxmlformats.org/officeDocument/2006/relationships/image" Target="../media/image43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2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omments" Target="../comments/comment3.xml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12" Type="http://schemas.openxmlformats.org/officeDocument/2006/relationships/comments" Target="../comments/comment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veto&amp;source=images&amp;cd=&amp;cad=rja&amp;docid=e7D7BdQHQE0V_M&amp;tbnid=O-hHC0S_7ETVGM:&amp;ved=0CAUQjRw&amp;url=https://theprez.wikispaces.com/pocket+veto&amp;ei=fD8hUY27KObC0QG4iID4Dg&amp;bvm=bv.42553238,d.dmQ&amp;psig=AFQjCNH3XBzN_NDyCLTVHmYIbXIS1l9kzw&amp;ust=13612198105272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://www.google.ca/url?sa=i&amp;rct=j&amp;q=veto&amp;source=images&amp;cd=&amp;cad=rja&amp;docid=e7D7BdQHQE0V_M&amp;tbnid=O-hHC0S_7ETVGM:&amp;ved=0CAUQjRw&amp;url=https://theprez.wikispaces.com/pocket+veto&amp;ei=fD8hUY27KObC0QG4iID4Dg&amp;bvm=bv.42553238,d.dmQ&amp;psig=AFQjCNH3XBzN_NDyCLTVHmYIbXIS1l9kzw&amp;ust=1361219810527208" TargetMode="Externa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ca/url?sa=i&amp;rct=j&amp;q=&amp;esrc=s&amp;source=images&amp;cd=&amp;cad=rja&amp;docid=MEk5IWjR6kyK9M&amp;tbnid=bE67xGRLvJgOWM:&amp;ved=0CAUQjRw&amp;url=http://firstclass.hsc.on.ca/~bulgerjo/&amp;ei=zue5UvezGoaOyAGr8IHwDg&amp;bvm=bv.58187178,d.aWc&amp;psig=AFQjCNExCUZne8AbfAvtFch3NGmmvZUqWw&amp;ust=1388001597597402" TargetMode="External"/><Relationship Id="rId7" Type="http://schemas.openxmlformats.org/officeDocument/2006/relationships/hyperlink" Target="http://www.google.ca/url?sa=i&amp;rct=j&amp;q=&amp;esrc=s&amp;source=images&amp;cd=&amp;cad=rja&amp;docid=GEV0nT12bWs9xM&amp;tbnid=_0091Oooy9_ibM:&amp;ved=0CAUQjRw&amp;url=http://commons.wikimedia.org/wiki/File:Flag_map_of_Montreal.png&amp;ei=Kei5Uu_xOqaIygGqo4CwAw&amp;bvm=bv.58187178,d.aWc&amp;psig=AFQjCNFOsi0UHYHXTkm3euJaFHMiM4ZEaA&amp;ust=138800169686584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google.ca/url?sa=i&amp;rct=j&amp;q=&amp;esrc=s&amp;source=images&amp;cd=&amp;cad=rja&amp;docid=sFvmvkPfXw5LNM&amp;tbnid=81o8w5EfPAdjgM:&amp;ved=0CAUQjRw&amp;url=http://wiki.pistes.org/index.php?title=Image:Drapeau_du_Quebec.png&amp;ei=4-e5UqqNI_PCyAGE8YCQBw&amp;bvm=bv.58187178,d.aWc&amp;psig=AFQjCNFBi70MS_6glO6F99p9UmiThaEbNA&amp;ust=1388001630722517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838" y="2304288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</a:t>
            </a:r>
            <a:r>
              <a:rPr lang="fr-FR" sz="4800" dirty="0" smtClean="0"/>
              <a:t>2.2</a:t>
            </a:r>
            <a:endParaRPr lang="fr-FR" sz="4800" dirty="0"/>
          </a:p>
          <a:p>
            <a:pPr algn="ctr"/>
            <a:r>
              <a:rPr lang="fr-FR" sz="4800" b="1" dirty="0" smtClean="0"/>
              <a:t>Le parlementarisme britannique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9180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1447800"/>
          </a:xfrm>
        </p:spPr>
        <p:txBody>
          <a:bodyPr>
            <a:noAutofit/>
          </a:bodyPr>
          <a:lstStyle/>
          <a:p>
            <a:r>
              <a:rPr lang="fr-CA" sz="3200" dirty="0"/>
              <a:t>Le Canada est divisé en 338 </a:t>
            </a:r>
            <a:r>
              <a:rPr lang="fr-CA" sz="3200" b="1" dirty="0"/>
              <a:t>circonscriptions</a:t>
            </a:r>
            <a:r>
              <a:rPr lang="fr-CA" sz="3200" dirty="0"/>
              <a:t> (« </a:t>
            </a:r>
            <a:r>
              <a:rPr lang="en-CA" sz="3200" i="1" dirty="0"/>
              <a:t>ridings</a:t>
            </a:r>
            <a:r>
              <a:rPr lang="fr-CA" sz="3200" i="1" dirty="0"/>
              <a:t> </a:t>
            </a:r>
            <a:r>
              <a:rPr lang="fr-CA" sz="3200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40754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305800" cy="6883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0150" y="304800"/>
            <a:ext cx="681990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Les 338 circonscriptions ont élections fédérales canadiennes</a:t>
            </a:r>
          </a:p>
        </p:txBody>
      </p:sp>
    </p:spTree>
    <p:extLst>
      <p:ext uri="{BB962C8B-B14F-4D97-AF65-F5344CB8AC3E}">
        <p14:creationId xmlns:p14="http://schemas.microsoft.com/office/powerpoint/2010/main" val="2038409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1447800"/>
          </a:xfrm>
        </p:spPr>
        <p:txBody>
          <a:bodyPr>
            <a:noAutofit/>
          </a:bodyPr>
          <a:lstStyle/>
          <a:p>
            <a:r>
              <a:rPr lang="fr-CA" sz="3200" dirty="0"/>
              <a:t>Le Canada est divisé en 338 </a:t>
            </a:r>
            <a:r>
              <a:rPr lang="fr-CA" sz="3200" b="1" dirty="0"/>
              <a:t>circonscriptions</a:t>
            </a:r>
            <a:r>
              <a:rPr lang="fr-CA" sz="3200" dirty="0"/>
              <a:t> (« </a:t>
            </a:r>
            <a:r>
              <a:rPr lang="en-CA" sz="3200" i="1" dirty="0"/>
              <a:t>ridings</a:t>
            </a:r>
            <a:r>
              <a:rPr lang="fr-CA" sz="3200" i="1" dirty="0"/>
              <a:t> </a:t>
            </a:r>
            <a:r>
              <a:rPr lang="fr-CA" sz="3200" dirty="0"/>
              <a:t>»).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85800" y="5199091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L’électeur vote pour le candidat de son choix.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54000" y="2088000"/>
            <a:ext cx="7620000" cy="10062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     Dans chacune, un </a:t>
            </a:r>
            <a:r>
              <a:rPr lang="fr-CA" sz="3200" b="1" dirty="0"/>
              <a:t>candidat</a:t>
            </a:r>
            <a:r>
              <a:rPr lang="fr-CA" sz="3200" dirty="0"/>
              <a:t> (député) représente </a:t>
            </a:r>
            <a:r>
              <a:rPr lang="fr-CA" sz="3200" dirty="0" smtClean="0"/>
              <a:t>son parti</a:t>
            </a:r>
            <a:r>
              <a:rPr lang="fr-CA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95057"/>
            <a:ext cx="702327" cy="182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50" y="3195057"/>
            <a:ext cx="735113" cy="1834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86" y="3206734"/>
            <a:ext cx="713278" cy="1834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87" y="3218123"/>
            <a:ext cx="729222" cy="1837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2" y="3191791"/>
            <a:ext cx="747268" cy="1883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67" y="3191791"/>
            <a:ext cx="733583" cy="18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03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2" y="262782"/>
            <a:ext cx="8904165" cy="706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451">
            <a:off x="670941" y="847022"/>
            <a:ext cx="8097748" cy="5898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917031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00" y="93506"/>
            <a:ext cx="2778718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b="1" dirty="0"/>
              <a:t>Élections fédérales 2015, Mtl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4343400"/>
            <a:ext cx="3449512" cy="2438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circonscription Lac St-Louis</a:t>
            </a: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  <a:p>
            <a:pPr algn="ctr"/>
            <a:endParaRPr lang="fr-CA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cbc.ca/daybreaknorth/Conservative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46" y="5351903"/>
            <a:ext cx="262919" cy="2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liberal.ca/files/2010/06/L-logo-r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06" y="49878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en/thumb/2/21/New_Democratic_Party.svg/220px-New_Democratic_Party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71" y="5694466"/>
            <a:ext cx="624870" cy="1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greenparty.ca/sites/default/files/downloads/logos/gpc_logo_web_green_flow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46" y="5921107"/>
            <a:ext cx="341867" cy="3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en/thumb/c/c8/Bloc_Quebecois_B_logo_1990s.svg/130px-Bloc_Quebecois_B_logo_1990s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26" y="6304446"/>
            <a:ext cx="333376" cy="3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91102" y="4955542"/>
            <a:ext cx="89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63.6%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5236" y="5274155"/>
            <a:ext cx="8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17.3%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4564" y="5587657"/>
            <a:ext cx="89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13.5%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6041" y="5913464"/>
            <a:ext cx="70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3.3%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4265" y="6282796"/>
            <a:ext cx="7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2.7%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6018" y="4968332"/>
            <a:ext cx="1892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Francis </a:t>
            </a:r>
            <a:r>
              <a:rPr lang="fr-CA" sz="1600" b="1" dirty="0" err="1"/>
              <a:t>Scarpaleggia</a:t>
            </a:r>
            <a:endParaRPr lang="fr-CA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06018" y="5279712"/>
            <a:ext cx="1140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Éric Girard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2523" y="5594012"/>
            <a:ext cx="121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Ryan Young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1081" y="5922762"/>
            <a:ext cx="1487097" cy="35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/>
              <a:t>Branford</a:t>
            </a:r>
            <a:r>
              <a:rPr lang="fr-CA" sz="1600" b="1" dirty="0"/>
              <a:t> Dean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4223" y="6298185"/>
            <a:ext cx="148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Gabriel Bernier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5" y="4780800"/>
            <a:ext cx="3443955" cy="2060278"/>
          </a:xfrm>
          <a:prstGeom prst="rect">
            <a:avLst/>
          </a:prstGeom>
        </p:spPr>
      </p:pic>
      <p:cxnSp>
        <p:nvCxnSpPr>
          <p:cNvPr id="7" name="Connecteur droit avec flèche 7"/>
          <p:cNvCxnSpPr/>
          <p:nvPr/>
        </p:nvCxnSpPr>
        <p:spPr>
          <a:xfrm flipH="1" flipV="1">
            <a:off x="3129013" y="5715000"/>
            <a:ext cx="2209800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8" grpId="0"/>
      <p:bldP spid="21" grpId="0"/>
      <p:bldP spid="22" grpId="0"/>
      <p:bldP spid="23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0" y="6119586"/>
            <a:ext cx="7568725" cy="1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566758"/>
            <a:ext cx="4572000" cy="1709842"/>
          </a:xfrm>
        </p:spPr>
        <p:txBody>
          <a:bodyPr>
            <a:normAutofit/>
          </a:bodyPr>
          <a:lstStyle/>
          <a:p>
            <a:r>
              <a:rPr lang="fr-CA" sz="3200" dirty="0"/>
              <a:t>Les candidats élus ont un siège à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fr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Assemblée législative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(Parlement),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40" y="2786317"/>
            <a:ext cx="3593159" cy="137620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43" y="457200"/>
            <a:ext cx="3648563" cy="2194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00" y="3965118"/>
            <a:ext cx="104834" cy="96098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312" y="5240017"/>
            <a:ext cx="475735" cy="12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07" y="5248433"/>
            <a:ext cx="488607" cy="1219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95" y="5264197"/>
            <a:ext cx="464612" cy="1194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64" y="5283470"/>
            <a:ext cx="474094" cy="11947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09" y="5283470"/>
            <a:ext cx="474094" cy="11947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36138" y="6467532"/>
            <a:ext cx="89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63.6%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34929" y="6458914"/>
            <a:ext cx="943963" cy="36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17.3%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3122" y="6458914"/>
            <a:ext cx="943963" cy="36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13.5%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3282" y="6467532"/>
            <a:ext cx="82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3.3%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3732" y="6435448"/>
            <a:ext cx="71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2.7%</a:t>
            </a:r>
          </a:p>
        </p:txBody>
      </p:sp>
    </p:spTree>
    <p:extLst>
      <p:ext uri="{BB962C8B-B14F-4D97-AF65-F5344CB8AC3E}">
        <p14:creationId xmlns:p14="http://schemas.microsoft.com/office/powerpoint/2010/main" val="41608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0208 -0.2620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star.com/content/dam/thestar/news/canada/2011/04/30/does_the_election_mark_common_sense_revolution_20/pdhou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60003" cy="61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172200"/>
            <a:ext cx="5791200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L’intérieur du parlement canadien, à Ottawa</a:t>
            </a:r>
          </a:p>
        </p:txBody>
      </p:sp>
    </p:spTree>
    <p:extLst>
      <p:ext uri="{BB962C8B-B14F-4D97-AF65-F5344CB8AC3E}">
        <p14:creationId xmlns:p14="http://schemas.microsoft.com/office/powerpoint/2010/main" val="42837645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0" y="6119586"/>
            <a:ext cx="7568725" cy="1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381000" y="3672235"/>
            <a:ext cx="4800600" cy="17098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Il y a 338 circonscriptions au fédéral, 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566758"/>
            <a:ext cx="4572000" cy="1709842"/>
          </a:xfrm>
        </p:spPr>
        <p:txBody>
          <a:bodyPr>
            <a:normAutofit/>
          </a:bodyPr>
          <a:lstStyle/>
          <a:p>
            <a:r>
              <a:rPr lang="fr-CA" sz="3200" dirty="0"/>
              <a:t>Les candidats élus ont un siège à 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fr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Assemblée législative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(Parlement),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40" y="2786317"/>
            <a:ext cx="3593159" cy="137620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43" y="457200"/>
            <a:ext cx="3648563" cy="2194261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685800" y="3064549"/>
            <a:ext cx="3124199" cy="819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où ils font les lois.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438400" y="4395786"/>
            <a:ext cx="2971800" cy="7572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donc 338 sièges.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00" y="3965118"/>
            <a:ext cx="104834" cy="96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07" y="5248433"/>
            <a:ext cx="488607" cy="1219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95" y="5264197"/>
            <a:ext cx="464612" cy="1194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64" y="5283470"/>
            <a:ext cx="474094" cy="11947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09" y="5283470"/>
            <a:ext cx="474094" cy="11947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36138" y="6467532"/>
            <a:ext cx="89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63.6%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34929" y="6458914"/>
            <a:ext cx="943963" cy="36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17.3%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3122" y="6458914"/>
            <a:ext cx="943963" cy="36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13.5%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3282" y="6467532"/>
            <a:ext cx="82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3.3%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3732" y="6435448"/>
            <a:ext cx="71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2.7%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56" y="2790000"/>
            <a:ext cx="3595725" cy="13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116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2" grpId="0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7528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u="sng" dirty="0"/>
              <a:t>Élections fédérales, 19 octobre 2015</a:t>
            </a:r>
            <a:endParaRPr lang="en-CA" sz="2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8" y="2743200"/>
            <a:ext cx="1304436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3200"/>
            <a:ext cx="1286150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17" y="2743200"/>
            <a:ext cx="1304436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7" y="2743200"/>
            <a:ext cx="1286150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63" y="2743200"/>
            <a:ext cx="1298341" cy="32854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637" y="1059306"/>
            <a:ext cx="1286150" cy="16335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1598" y="1085265"/>
            <a:ext cx="1286150" cy="16076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hewalrus.ca/assets/img/Thomas-Mulcai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59306"/>
            <a:ext cx="1263504" cy="16335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56" y="1059306"/>
            <a:ext cx="1268797" cy="16335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8" y="1059306"/>
            <a:ext cx="1311396" cy="1633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41706" y="410437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4.7%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8612" y="4104372"/>
            <a:ext cx="9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39.5%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373" y="4104372"/>
            <a:ext cx="9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31.9%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5933" y="4104371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19.7%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3235" y="410437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3.5%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070" y="468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10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741" y="4680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184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5572" y="468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99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0232" y="468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44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3235" y="468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</a:rPr>
              <a:t>1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706" y="539786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834" y="5374650"/>
            <a:ext cx="100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54.5%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8744" y="5368923"/>
            <a:ext cx="100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46337" y="5378305"/>
            <a:ext cx="100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9739" y="5368922"/>
            <a:ext cx="100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0.5%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28800"/>
            <a:ext cx="7543800" cy="1227351"/>
          </a:xfrm>
        </p:spPr>
        <p:txBody>
          <a:bodyPr>
            <a:normAutofit/>
          </a:bodyPr>
          <a:lstStyle/>
          <a:p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parti qui remporte le plus de sièges forme le </a:t>
            </a:r>
            <a:r>
              <a:rPr lang="fr-C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Conseil exécutif (Cabinet)</a:t>
            </a:r>
            <a:r>
              <a:rPr lang="fr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2201"/>
            <a:ext cx="769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8500" y="4005954"/>
            <a:ext cx="3276600" cy="737163"/>
          </a:xfrm>
          <a:prstGeom prst="wedgeRectCallout">
            <a:avLst>
              <a:gd name="adj1" fmla="val -22028"/>
              <a:gd name="adj2" fmla="val -111884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Refuser un projet de loi.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81000" y="457200"/>
            <a:ext cx="8458200" cy="8479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/>
              <a:t>Le parlementarisme britannique</a:t>
            </a:r>
            <a:endParaRPr lang="fr-CA" dirty="0"/>
          </a:p>
        </p:txBody>
      </p:sp>
      <p:pic>
        <p:nvPicPr>
          <p:cNvPr id="1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07191">
            <a:off x="7242080" y="330840"/>
            <a:ext cx="1677512" cy="19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1008000" y="2880000"/>
            <a:ext cx="3852512" cy="6842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qui a le droit de </a:t>
            </a:r>
            <a:r>
              <a:rPr lang="fr-CA" sz="3200" b="1" dirty="0"/>
              <a:t>veto</a:t>
            </a:r>
            <a:r>
              <a:rPr lang="fr-C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9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266920"/>
            <a:ext cx="2604819" cy="1566549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V="1">
            <a:off x="4610100" y="4405745"/>
            <a:ext cx="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90900" y="3872345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>
            <a:stCxn id="5" idx="0"/>
          </p:cNvCxnSpPr>
          <p:nvPr/>
        </p:nvCxnSpPr>
        <p:spPr>
          <a:xfrm flipV="1">
            <a:off x="4610100" y="3099954"/>
            <a:ext cx="0" cy="7723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6600" y="2109354"/>
            <a:ext cx="2895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2438400" y="4925290"/>
            <a:ext cx="21717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438400" y="1617518"/>
            <a:ext cx="0" cy="3321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95600" y="5472545"/>
            <a:ext cx="3429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195820" y="710046"/>
            <a:ext cx="24574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1862789" y="-97200"/>
            <a:ext cx="545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</a:rPr>
              <a:t>Le parlementarisme britannique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71900" y="5791200"/>
            <a:ext cx="18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Les électeurs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79235" y="3865417"/>
            <a:ext cx="206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Députés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653270" y="2145847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Assemblée législative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24000" y="75174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Conseil exécutif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724400" y="470831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Élisent </a:t>
            </a:r>
            <a:r>
              <a:rPr lang="fr-CA" sz="2400" i="1" dirty="0"/>
              <a:t>directement</a:t>
            </a:r>
            <a:endParaRPr lang="fr-CA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57200" y="3269673"/>
            <a:ext cx="187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dirty="0"/>
              <a:t>Élisent </a:t>
            </a:r>
            <a:r>
              <a:rPr lang="fr-CA" sz="2400" i="1" dirty="0"/>
              <a:t>indirectement</a:t>
            </a:r>
            <a:endParaRPr lang="fr-CA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724400" y="3269673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Vont à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4610100" y="1167246"/>
            <a:ext cx="0" cy="942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5" idx="3"/>
          </p:cNvCxnSpPr>
          <p:nvPr/>
        </p:nvCxnSpPr>
        <p:spPr>
          <a:xfrm flipH="1">
            <a:off x="3653270" y="1167246"/>
            <a:ext cx="95683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579235" y="1284357"/>
            <a:ext cx="108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000" dirty="0"/>
              <a:t>Propose des lois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3653270" y="914400"/>
            <a:ext cx="12997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953000" y="914400"/>
            <a:ext cx="0" cy="11949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062970" y="753130"/>
            <a:ext cx="1299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A le droit de veto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89" y="5059460"/>
            <a:ext cx="1909110" cy="1729267"/>
          </a:xfrm>
          <a:prstGeom prst="rect">
            <a:avLst/>
          </a:prstGeom>
        </p:spPr>
      </p:pic>
      <p:pic>
        <p:nvPicPr>
          <p:cNvPr id="26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99562">
            <a:off x="664399" y="836119"/>
            <a:ext cx="877569" cy="10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162800" cy="2068442"/>
          </a:xfrm>
        </p:spPr>
        <p:txBody>
          <a:bodyPr/>
          <a:lstStyle/>
          <a:p>
            <a:r>
              <a:rPr lang="fr-C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parlementarisme britannique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71543"/>
            <a:ext cx="5867400" cy="3275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ZoneTexte 2"/>
          <p:cNvSpPr txBox="1"/>
          <p:nvPr/>
        </p:nvSpPr>
        <p:spPr>
          <a:xfrm rot="21199991">
            <a:off x="1752600" y="355062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Parliament</a:t>
            </a:r>
            <a:r>
              <a:rPr lang="fr-CA" sz="2000" b="1" dirty="0">
                <a:solidFill>
                  <a:schemeClr val="bg1"/>
                </a:solidFill>
              </a:rPr>
              <a:t> Hill, Ottawa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18" y="4740083"/>
            <a:ext cx="800000" cy="23873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98" y="4180843"/>
            <a:ext cx="1253331" cy="27831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2" y="4875787"/>
            <a:ext cx="838373" cy="21158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24" y="4648200"/>
            <a:ext cx="1371195" cy="2391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8600" y="4350833"/>
            <a:ext cx="1428517" cy="26131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2" y="3612227"/>
            <a:ext cx="1939327" cy="39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9882" y="730800"/>
            <a:ext cx="7165918" cy="862556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Rappelez-vous de sec. 1 &amp;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177" y="1913462"/>
            <a:ext cx="5270623" cy="1816704"/>
          </a:xfrm>
        </p:spPr>
        <p:txBody>
          <a:bodyPr>
            <a:normAutofit/>
          </a:bodyPr>
          <a:lstStyle/>
          <a:p>
            <a:r>
              <a:rPr lang="fr-CA" sz="3200" dirty="0"/>
              <a:t>La démocratie est originaire d’Athènes, durant la période antique de la Grèce.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77" y="1828801"/>
            <a:ext cx="254061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154778" y="688179"/>
            <a:ext cx="933998" cy="933998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657600" y="4327507"/>
            <a:ext cx="5486400" cy="18446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Elle réapparait en Amérique du Nord, seulement suite à la Révolution américaine.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4" y="3869930"/>
            <a:ext cx="2993796" cy="2607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3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0199"/>
            <a:ext cx="6172200" cy="1371601"/>
          </a:xfrm>
        </p:spPr>
        <p:txBody>
          <a:bodyPr>
            <a:normAutofit/>
          </a:bodyPr>
          <a:lstStyle/>
          <a:p>
            <a:r>
              <a:rPr lang="fr-CA" sz="3200" dirty="0"/>
              <a:t>Il y a 3 paliers de gouvernement,</a:t>
            </a:r>
          </a:p>
          <a:p>
            <a:pPr marL="0" indent="0">
              <a:buNone/>
            </a:pPr>
            <a:r>
              <a:rPr lang="fr-CA" sz="3200" dirty="0"/>
              <a:t>   donc 3 élections:</a:t>
            </a:r>
          </a:p>
        </p:txBody>
      </p:sp>
      <p:pic>
        <p:nvPicPr>
          <p:cNvPr id="2050" name="Picture 2" descr="http://firstclass.hsc.on.ca/~bulgerjo/Images/705px-Canada_flag_map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1967202"/>
            <a:ext cx="2466976" cy="209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iki.pistes.org/images/a/a8/Drapeau_du_Quebec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64" y="3873385"/>
            <a:ext cx="1553875" cy="179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8/89/Flag_map_of_Montreal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83190"/>
            <a:ext cx="1568315" cy="102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990600" y="2971800"/>
            <a:ext cx="5562600" cy="3048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r-CA" sz="3200" dirty="0"/>
              <a:t> Fédéral (pays, Canada)</a:t>
            </a:r>
          </a:p>
          <a:p>
            <a:pPr marL="0" indent="0">
              <a:buFont typeface="Arial" pitchFamily="34" charset="0"/>
              <a:buNone/>
            </a:pPr>
            <a:endParaRPr lang="fr-CA" sz="3200" dirty="0"/>
          </a:p>
          <a:p>
            <a:pPr>
              <a:buFont typeface="Wingdings" pitchFamily="2" charset="2"/>
              <a:buChar char="Ø"/>
            </a:pPr>
            <a:r>
              <a:rPr lang="fr-CA" sz="3200" dirty="0"/>
              <a:t> Provincial (province, ex: </a:t>
            </a:r>
            <a:r>
              <a:rPr lang="fr-CA" sz="3200" dirty="0" err="1"/>
              <a:t>Qc</a:t>
            </a:r>
            <a:r>
              <a:rPr lang="fr-CA" sz="32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fr-CA" sz="3200" dirty="0"/>
          </a:p>
          <a:p>
            <a:pPr>
              <a:buFont typeface="Wingdings" pitchFamily="2" charset="2"/>
              <a:buChar char="Ø"/>
            </a:pPr>
            <a:r>
              <a:rPr lang="fr-CA" sz="3200" dirty="0"/>
              <a:t> Municipal (ville, ex: Mtl)</a:t>
            </a:r>
          </a:p>
        </p:txBody>
      </p:sp>
    </p:spTree>
    <p:extLst>
      <p:ext uri="{BB962C8B-B14F-4D97-AF65-F5344CB8AC3E}">
        <p14:creationId xmlns:p14="http://schemas.microsoft.com/office/powerpoint/2010/main" val="39218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47948"/>
          </a:xfrm>
        </p:spPr>
        <p:txBody>
          <a:bodyPr>
            <a:normAutofit fontScale="90000"/>
          </a:bodyPr>
          <a:lstStyle/>
          <a:p>
            <a:r>
              <a:rPr lang="fr-CA" dirty="0"/>
              <a:t>Le parlementarisme britannique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1447800"/>
          </a:xfrm>
        </p:spPr>
        <p:txBody>
          <a:bodyPr>
            <a:normAutofit/>
          </a:bodyPr>
          <a:lstStyle/>
          <a:p>
            <a:r>
              <a:rPr lang="fr-CA" sz="3200" dirty="0"/>
              <a:t>L’électeur (citoyen 18+) vote pour le parti de son choix.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66800" y="2133600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     (Les femmes obtiennent ce droit en 1918 au fédéral, 1940 au </a:t>
            </a:r>
            <a:r>
              <a:rPr lang="fr-CA" sz="3200" dirty="0" err="1"/>
              <a:t>Qc</a:t>
            </a:r>
            <a:r>
              <a:rPr lang="fr-CA" sz="3200" dirty="0"/>
              <a:t>.)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77" y="3200400"/>
            <a:ext cx="3597932" cy="341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51717" y="1924783"/>
            <a:ext cx="3619500" cy="323165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CA" sz="4800" dirty="0"/>
              <a:t>Prenons  par exemple les élections fédérales</a:t>
            </a:r>
            <a:r>
              <a:rPr lang="fr-CA" sz="6000" dirty="0"/>
              <a:t>…</a:t>
            </a: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509" y="1752600"/>
            <a:ext cx="4240627" cy="3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81800" cy="1295400"/>
          </a:xfrm>
        </p:spPr>
        <p:txBody>
          <a:bodyPr/>
          <a:lstStyle/>
          <a:p>
            <a:pPr algn="ctr"/>
            <a:r>
              <a:rPr lang="fr-CA" dirty="0"/>
              <a:t>Les partis politiques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47801"/>
            <a:ext cx="4343400" cy="20844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3200" dirty="0"/>
              <a:t>Le Parti conservateur du Canada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4000" y="5863763"/>
            <a:ext cx="326258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2100" dirty="0"/>
              <a:t>Stephen Harper, Premier ministre du Can, 2006-2015.</a:t>
            </a: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  <p:pic>
        <p:nvPicPr>
          <p:cNvPr id="5" name="Picture 2" descr="https://upload.wikimedia.org/wikipedia/en/thumb/3/3b/Conservative_Party_of_Canada.svg/830px-Conservative_Party_of_Canad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60714"/>
            <a:ext cx="2362200" cy="21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collectionscanada.gc.ca/obj/h4/f1/nlc012160-v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9873"/>
            <a:ext cx="3262588" cy="42576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5946460"/>
            <a:ext cx="3124200" cy="60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32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95400" y="156731"/>
            <a:ext cx="6781800" cy="1295400"/>
          </a:xfrm>
        </p:spPr>
        <p:txBody>
          <a:bodyPr/>
          <a:lstStyle/>
          <a:p>
            <a:pPr algn="ctr"/>
            <a:r>
              <a:rPr lang="fr-CA" dirty="0"/>
              <a:t>Les partis politiques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828800"/>
            <a:ext cx="4114800" cy="106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CA" sz="3200" dirty="0"/>
              <a:t>Le Parti libéral du Canada</a:t>
            </a:r>
          </a:p>
        </p:txBody>
      </p:sp>
      <p:sp>
        <p:nvSpPr>
          <p:cNvPr id="5" name="AutoShape 4" descr="data:image/jpeg;base64,/9j/4AAQSkZJRgABAQAAAQABAAD/2wCEAAkGBhQQEA8SEBQQEBAWFBcYEBIVGRITFhUYGBYXFRMYGRQXGyYfFxolGRcYIC8sIycpLSwsFx4xNTAqNSYrLCkBCQoKDgwOGg8PGjUkHyQpLCwvNSwsLCwtLC8pMC8sKSoqNCwsLCwsLCwsLDQvLCotLywsLCwsLCwsLCwqLCksKv/AABEIAJsBRQMBIgACEQEDEQH/xAAcAAEAAgMBAQEAAAAAAAAAAAAABgcDBAUIAgH/xABIEAABAwICBwUCCwUFCQEAAAABAAIDBBEFEgYHEyExQVEiYXGBkTJCFCM1YnKSobGys8FDUnSCojM0VIPSFRclNlOTwsPhJP/EABoBAQACAwEAAAAAAAAAAAAAAAADBQECBAb/xAAzEQACAgEDAgQDBwMFAAAAAAAAAQIDEQQhMRJBEzJRgQVhcSIjM6GxwfBCUpEGFCTR8f/aAAwDAQACEQMRAD8AvFERAEREAREQBERAEREAREQBERAEREAREQBERAEREAREQBERAEREAREQBERAEREAREQBERAEREAREQBERAEREARcbH9LaeiHxr7vtuib2nny90d5sq9xfWtUSEinaynbyO6R/qeyPTzXVVpLbd4rb5nJdrKqdpPf0RbaLzzW6Q1Mt9pPO7uzuA+qDb7FznSnq6/iV2L4Y+8vyOF/FY9o/mel0Xm+mxyoi/sp54/oveB6XspHhOtishIEpZUs5h4DXeT2/qCo5/DpryvJND4lXLzLBdqKL6NaxKatIYHGGc/spLAk/Mdwd9/cpQuCcJQeJLBYQnGazF5CIi0NwiIgCIiAIiIAiIgCIiAIiIAiIgCIiAIiIAiIgCIiAIiIAiIgCIiAIiIAoHprrB2JdT0pBlG6SXcQw82t6u68h3nhtaxNLjSxiCE2nkG9w4xs4X7nHeB4E8gqizK20OjU/vJ8dil+Ia5w+6r57s+5pS9xc4lzibucSSSeZJPFYSvoldfANEqiuPxLbRg2dK7ssHdf3j3C/krmcowWW8Ioq4SnLEVlnCcvgq3cN1R07QDPJLM7mG2jb6C7vtXWGregtbYeeea/41Xy+IVJ7ZZaQ+GXNZeEUQVjcroxHVFSSA7J00DuVnbRvmH7z6hV9pPq9qaEF5AmgH7Vl+yPnt4t+0d6kr1dVmye/wAzWzR21LLW3yIqSrG0E1pOjLaeucXRcGTne5nQPPvN7+I53HCuCvgra2qNqxIxTbKt5iep2uuARvB4FfqqnVLpsSRQzuvu/wDyuPdvMV/De3wI6BWsvP3VOqXSz0NVqsj1IIiKIlCIl0AREQBEuiAIl0ugCIl0AREugCIiAIiIAiIgCIiAIiIAiIgCIiALDV1TYo3yPNmMaXOPQNFz9gWZQ3WriWyoCwHfK9rP5Rd7vwgeakqh4k1H1IrbPDg5+iKqxjFnVU8sz/ae69v3Rwa3wAsPJaeZYwVmpKd0skcbN73uDWjvcbD7SvVrEVjsjx7zOWXyyVaCaGmukMktxTMPatuMjuOQHkOp7x1uLjp6dsbWsY1rGNFmtaAAB0AC1sHwttLBFDH7LGgX6ni5x7ybnzW6vNanUO6ee3Y9VpNNGiGO/cIiLlOsL8IvuO8L9RAVBrM1fiAOq6Vtob/HxDhGT77RyZfiOXhwrUr1NPC17XMeA5jgQ5p3ggixB7rLzbpXghoqyeDeWtd8WTzY4ZmHxsQD3gq50V7muiXKKbWadQfXHhnLhndG5r2Ete1wcxw4gg3BHgQvSeiuOitpIKgWBc3tge68dl48MwNu6y80FWxqOxW7aumJ4FsrB9LsP+5nqs66vqh1ehnRT6Z9PqWqiIqUuCK6zz/wqr/y/wA6NVRoZoTJiTagxzCJ0WWwcHEOLs1t4PZ9noeKtfWh8k1f+X+dGqo0LixFzagYaXBpyCexhaeDsm+TePe9lXGkbWnk4tJ55fHYq9Th3rKzt29zsauNKKiCvZRzPfJE5zo3Mc4vyPaHWLCeAu23TfdSfXJjmypY6dps+Z13fQZYn1dl9CtbQDVnLTTiqrC3aNvs42nOczgQXPdwvYncL7ze+5QnWFjbavEpSSTDG4RNy2JysNpCOVy4vI8lsowt1KlDhLL+phynXRiXLe30MGBVcmGVtHNLcNLY5HDfvhlFj/SSfEL0O03FxvHVUDp9pRT17qZ1PHLEY2GNwfksWCxjAyuPDteqtTVljnwrD4sxvJF8U/8AlAyHzYW+d1HroSlCNrWHw/2JNJNRnKtPK5RUEuHGqxWWnD8m0qpWh292W8j99ri629KtF58Hkgc2oLs+YxvjL43Aty3uL/OHPqtKWkkmxWWOB2zmdVSiN93NynaPsczd48l+45RTUta1mJZ6jLlLrySO2kZPuSHeBx6bwVYZfVFZ2xx6nDthvG+efQtCXC5cawijzyNilJa97y0kOybSO9gRa9w5VPpRgTqGpfTuk2haGnMAWg5m5uBJXoygawRRCENEWRuyDfZy2GW3dayozWv8qTfQi/AFw6G1uxwXG7wdmsrSgpd9kT3QnVu+gqdu6dso2bm5Q1zfaLTe5ceigWsNx/2zPvPtw/lxq+GcB4KhtYny1P8ATh/LjWujtlbc5S/t/dG2qhGupKPqX2EQIqksQiIgCIiAIiIAiIgCIiAIiIAqu10VHaomd0rj/QB+qtFVTrqZaSidyLJB6OYf1XZovxl7/ocWu/Al7fqV1dSnVpSiTEoL7wwPf6NIH2kKJXUw1VThuJRg+9HI0eNs33NKu9Q34UsejKHTRXjRz6ou9EReYPVhEWKphLmkNcWO91w5HvB3ELEm0spZBlRRt2kskDzHURgke83dcdQDuP2Lp0ePwy2DXgO/dd2T9vHyXHVr6LH0qWH6PZ/mDoqm9d1GG1NLKPfic0/yOv8Ac9XIqh151AMtEzmI5HHwc5gH4CrjR/ir3OXWfhMq8lTfU1U5cTy8nwSNPkWv/wDFQYlTTU9GTijCPdilJ9A37yFbaj8KX0KvT/iR+pfiIi88XxwtN8Ikq6Coghy7R+TLmOUdmRjjv8AVxNWOiM+HiqFQIxtDHkyOzeyH3vuFvaCnBKgGN64qaB7mQsfUlpsXtIZH32cbl3ja3QldVTtnB1QWU9/5/g57FXGasm8MmmLbXYTfBwDPkcIrmwzEWaSegO/yVdaC6r5IKh8teyCRgYRGwkSguJFyQRbcAfrLdwnXPTSvDZ45KcE7n3EjB9IgAgeRU4r8RbFTyz+2xkTpOyR2g1pduPDeAtvvqE68Y6jH3VzU85wcTSPQennpZ44YKaKZzPintjjYQ8dpvaa24BIse4lcLVtojWYfNNtxFsJGC+V+Yh7T2Ta3QuHourofrEjxKZ8TIpIi1mclxaQe01tt30ls6Z6bswzYZ43y7XPbKWi2TLe9/pfYsp3rNDXJhqp4uT4Ifh2rmrjxVtU4RbEVL5Nz+1lLnEbrcbELtazNB5cQ+Dvp9ntWZmvzHLdpsW77HgQfrLuRaXNdhpr9m/Js3P2d25rNcW2vw5KvdINajKprGN+HUoBu4wvia53QF3EAb9w/RTVu+yxSS8uxFNUwg4t87li6F0M9PRQw1WXaRgtBa7MCwHsb7cm2HkoRp5q7q6yuknhEWzc1gGZ+U9loB3W6rp6CafQzyspI46rMWucZZ5ds45Rc3JN/Sw7ltaT60I6GpfTvhlkc0NOZpYAcwvwK0gr67n0rd/z1N5OqdS6nsTVo3BVZpdq6q6rEZamIRbJzoyLvsbNYxp3W6tK24td9OSM1POBzIMbj6XCnOGY7FU04qIHZ4yCehBb7TSDwIUcVdpn1Y52NpOq9dOeNzoIqlxrW9HUQmNjaumuReSJ0We3QOPs33bxvWzoZrFhEkNM1tbLJK9rTNPMJTcm17Xs0dzR6o9Hao9TRlamtywmWii1sQxGOnidLM9scbRdzncB08T3DeVX9frtga4iGCWVv7znNiB8BZx9bKGuiy3yLJJO2FfmZZKKG6I6y4sQm2Ihlikyl1yWPZZtr9oWPMcl0dKtOKfDg0TFz5XC7YmWLiOFzcgNbfqetr2R0WKfRjcK2Dj1Z2JCirCPXjHms6lkDeZEjC76paB9qnej2ksFfFtKd2YA2e07nsPRzeX3HkVmzT2VrMkYhdXN4izqIobpbrKjw6fYPhkkOzD8zS0DeXC2/6Kk02LRx0/wiVwjiDA9xPIEA8uJ323cStHVNJNrng3VkW2k+OTcRVpW674WuIip5ZG/vOc2O/gLO+1SXQrThmJibJE+Ix5c1y1wObNaxH0TyUk9NbCPVJbGkb65S6YvckyIi5yYKvtctBmpIZR+zls7ua8W/E1vqrBXO0gwkVdLPA7dtGEA9HcWHycAfJS0z6LFIiuh4lbiebsy38CxU0tTBOL/FvDiBzbwePNpI81oTwuje5jwWva4te08QQbOHqF8Zl6V4ksHmVmLz6HqKCYPa17CHNcAWkcCCLg+i+1V2qnTcZW0M7rEf3Zx5g/syev7vXhyF7RXmrqnVJxZ6am1WwUkERFESmliuFNqGZXbnD2Hc2n9R3Kv8QonQvLJBYj0I5EdQrNWji+EMqWZXbnD2H82n9R1CpviXw2OpXXDaa/P5P9mCBUmNzQ/2b3AfuntN9Dw8lsV+I0taAK+mZI4CwlZdrwO43DgLkn2rdy0MQoXwPLJBYj0I5EHmFqErzlGt1WlliMmsdmRy32ZgrdVME9zh9WM3KGfcfrAA/wBJ8V1tVmg9RQ1VVJVMDLRhkZBa5r8zsziCDyyN424rmEro0Wk9RD7Mhc0e6/tj7d48ivSU/wCo5zh0XL3RzqquMupItBFipZC6NjnWDi0EgcLkAlZVbp5WTsItrNxB0OGVJYSHPyx3HIPcGu/puPNQjU3o9FM6onmY2QxlrYg4BwBILnOsd17WA6b1YOnWCurKCohjF5LB0Y6uY4PA87W81VerXTJmHSzx1Ie2KS13AEmN7Lje3jYg2PMEDcrXTpy004w5z/0V92FfFz4wd7XJo5FHFBUxMZG8ybOTKA0OBa5zSQN1xlIv39wW5obiDpdH6xrjfZR1MbT80RZ2jyz28AFHdZ2nUVcIYKbM6Jjs7nkFuZ1i1oDTvsAXcevcptodos+LB5IHjJNOyUuad2UyMysB6ENDb9DdbTzDTxVnOTWOJXycOMEN1J/32o/hz+YxdPXnwoPGb/1KK6v9IG4bXPNS17GljopdxLo3Zmne3juLbHxW5rQ0vhr5KdtNmdHEHXeQW5nPLdwad9gGjlzXQ65PVqeNsc+xApx/2zjnfP7kspP+V3fw8n5jlBdA9JaaifOaqEzh7WBgDY35SC4n2yLcRw6KxKjDnU+jj4pBleKUlzTxaXHPY94zW8lX+r3FKKB9QcQYx7XNZss8W2sQXZrDKbbiFpViVdm2ftdiS3KnXvjbuWRohpjRVlQY6amdDII3PzmOFm4FrSLscT7wVc62PlSb6EX4ArH0b0lwuSoZHRMjZO8ODSyAxEgDO4Zso3WbfyCrjWx8qTfQi/AFppVjUcNbdzOoeaeU9+xl020vpKyGOOlpdlIHgmUtiYbWILRkJuCSOJ5Kf6u8EfS4W8S2zSF8gAIcGgsDWi4JBNm33dVDdOdIcMnpclJCz4RmblkZFscoB7VzYZri4tv435Lu6omyf7Pqy6+yzu2N+HsfGZe69vMHvWbl/wAfZY34fIqf3+7zt2K80KxmGkqRLUxmaLZubkDWP3m1jZ5A5Kz9HtO6CpqYYYaV0cricjzHA0NIaXXu1xI4clWegtdTQ1QfXNa+DZuFnM2ozG2Xs2PerPwnSrBzPCKeOJk7nhsTm05YQ5xyizsgtxt5rfWRTk/st7crg10zaXmS378kd124o4zU1PciMR7Ujq5znMBPgGn6xUq1e6GQQUcEr445J5WNke94DiA8Zmtbf2QARw4m64eubRx8ghrIwXNY0smtvytuXMd4XLgelwvjQbWpDFTRU9ZnjdG0NZKGl7XMG5tw3eCBYcCDZQtSnpYqr3wSJxjqJOz2LEgwKCOXbRwxRy5S3O1oaS0kEg247wOKo2sacQxpzJCcslUWHqI2uygDp2G+qt3BtYFLWVAp6d0j3FrnZsjmts21x2rG+/oqn0qo5MMxYzBvZ223gPuvaXZy2/cSWn/6FjRqUZSjLaWNsmdU4uMWuM74LgxPQ2lmpnU+xiY3KRGWtaCw27LgQL3B9ed7qptUle6LEmRg9mVj2vHLstMjT5Fp9Spriet+lFM50BkdUFpDIyxwyuI3FzvZsD0JuorqdwJ8lWakgiKFrgHcnSPGWw62aXE9Ljqs1RnCizxfbPqYslGV0PD/AC9DBrm+UR/Ds/FIp1p7hsk+DtbCHOc1sL3NbclzWgZrAcbcf5VBdc3yiP4dn4pFatbjrKKgjqJQ5zGsiBDbF3ayt3Akdb+SWNxrpcVv/wCGYJOdqfBTugumEFDtG1FM2cPcDtAGGRoAtlAfuI58R58re0SxeiqmySUQjY45du0MEbwRfLnaBv4mx3jjvUK0q0kwargldlvUlh2bmxPjkz27N32AO/jckLmalaZ5rZngHZthIkPK7nMLB49lx8itr4K2uVjTi/n3NKZuuca01JfLsXQiIqctAiIgKj1u6IFj/h0I7DrCpA913Br/AAO4Hvt1VZXXqWeBsjXMeA5jgQ5pFwQRYgjmLKi9PtXr6BzpYQ6SjJ3O4mK/Br+7o7yO/jb6PUprw5c9io1mmw+uPuQ4OVkaI63nwhsVcHTMG5szd8gHzwfb8ePiq0uvy67bKo2LEkcdVkq3mLPTOFaT0tUAYJ4pCfduA8eLDZw9F1F5SusgrXgWD5AOmZ1vS64JfD12kWEde+8T03iWNwUwzTzRRD57mtJ8BxPkq50r1zNAdHh4LncPhDxZo72RneT3usO4qo3O58+q+SVJXooReZbmk9ZOW0di19DtNGYgxtFXutUcKapNu2eTXfO/F9K18mI0D4JDHILOHDoRyIPMKpLq49AcVkxamfBVMe58I+KrLXv8xxPtP4XtxG82NiaH418GjcvGq2l+v8/nym09zl9mXJzCV8BtyB1NvXctnEqB8EhjkFnD0I5EHmF+YTHmqIG9ZWfiF14iNT6+l85wTMtxjbADov1EXvDqC4WMaEUdW7PPAx0h4vaXRuPiWEZvO67qLaMpReYvBrKKksNFR1+rWqo61k+GtZNG05mNkMd2HmxweRmHQjf4EXNp4dO98THTRmGQjtx5mvynnZzTYjp9wWyiltvlal1crv3I66Y1t9Pc4mNaF0dY7PPAx0nN4LmOPS7mEE+d1iwrQGipXiSKBu0G9rnl8hB6jOTY94UgRaeLPHT1PH1N/DhnONzXr6Fk8T4pW543iz23IuOlwQVH/wDdjh3+Gb9eb/WpQixGycdotr3EoRl5lk4OGaC0VNKyaCARytvldmlNrgtO5ziOBK/cV0Ho6qUyzwiSQgAuzSjcBYbmuA4Luos+LPPV1PP1HhwxjCx9CMxatsPaQRTMJ+c6Vw9HOIKkLKVrWbNrWtjtlDWgNAHCwA4BZUWJWSl5nkzGEY8LBFv92OHf4Zv15v8AWstLq7oInskjpw17HBzHZ5jZzTdpsX24hSRFt49n9z/yzXwq/wC1f4PwhRuu1cUEzi51OxrjxMZfEPqsIH2KSotYzlDyvBtKEZeZZOFguhNHRv2lPCGSWIzl0jzY8facbLo4nhENUzZ1EbJWdHC9j1B4tPeFuIjnJvqb3ChFLCWxFGarcODr7C/cZJiPQvUlpaRkTGxxNbGxos1jQGtHgAsyJKyc/M2zEYRj5Vg4mMaGUlZJtaiESSZQ3NmkbuFyBZrgOZW9X4LDPDsJmB8O7sG/u+zvBvuW6idctt+OPkZ6I77ckSGqvDr32B8NpPb8akeHYXFTRiOCNkUY91oAF+p6nvK2kWZWzntJt+5iNcY+VYCIijNwiIgC+ZIw4EOALSLEHeCDuII5hfSICstK9TjJC6Sgc2F53mB19mfou4s8N48FV2M6OVNG61TDJF0cRdh8Hi7T6r08vl7AQQQCDxB3g+S7atbOGz3OOzRwnutjyhdfl16TrtAqCY3fSwX5lrdmT5x2XPOqfDf+g7/uz/611rXw7pnM9DPs0efFtYbhM1S7JTxSTO6MaXW8TwaPGy9CUmrnD4jdtLCT8/NL+YSpBBTtjaGsa1jRwa0BoHkNyjlr1/SiSOif9TKl0V1KuJbJiDg1vHYRm5Pc+Qbh4Nv4hWvRULII2xwsbHG0WaxoAAHgs6LgsunY/tM7YVRh5TnY3gjKqPK/c4ew8cWn9R1Cg2C4S+HEYYpRZwcXdxAa4gg8xuVlLFJTNc5jy0F7L5HcxcWO/vCrb9HG2cbOGmvczKGXkyoiLtNwiIgCIiAIiIAiIgCIiAIiIAiIgCIiAIiIAiIgCIiAIiIAiIgCIiAIiIAiIgCIiAIiIAiIgCIiAIiIAiI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5545756" y="5912867"/>
            <a:ext cx="2932322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fr-CA" sz="2100" dirty="0"/>
              <a:t>Justin Trudeau, Premier ministre depuis oct. 2015</a:t>
            </a: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  <p:pic>
        <p:nvPicPr>
          <p:cNvPr id="3074" name="Picture 2" descr="https://www.liberal.ca/files/2010/06/Wordmark-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45611"/>
            <a:ext cx="4153660" cy="17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orage.torontosun.com/v1/blogs-prod-photos/e/3/d/c/3/e3dc3f5bc89fe5a9f479be551ee0c225.jpg?stmp=13537942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36220"/>
            <a:ext cx="2915478" cy="43766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62600" y="5971112"/>
            <a:ext cx="2819400" cy="65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1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696200" cy="2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870" y="1676400"/>
            <a:ext cx="4195330" cy="144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A" sz="3200" dirty="0"/>
              <a:t>Le Nouveau Parti démocratique (NPD)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81324" y="5736274"/>
            <a:ext cx="3179252" cy="784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2100" dirty="0"/>
              <a:t>Thomas </a:t>
            </a:r>
            <a:r>
              <a:rPr lang="fr-CA" sz="2100" dirty="0" err="1"/>
              <a:t>Mulcair</a:t>
            </a:r>
            <a:r>
              <a:rPr lang="fr-CA" sz="2100" dirty="0"/>
              <a:t>,</a:t>
            </a:r>
          </a:p>
          <a:p>
            <a:pPr algn="ctr"/>
            <a:r>
              <a:rPr lang="fr-CA" sz="2100" dirty="0"/>
              <a:t>chef du NPD</a:t>
            </a:r>
            <a:r>
              <a:rPr lang="fr-CA" sz="2400" dirty="0"/>
              <a:t>.</a:t>
            </a: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28">
            <a:off x="291851" y="170152"/>
            <a:ext cx="751816" cy="751816"/>
          </a:xfrm>
          <a:prstGeom prst="rect">
            <a:avLst/>
          </a:prstGeom>
        </p:spPr>
      </p:pic>
      <p:pic>
        <p:nvPicPr>
          <p:cNvPr id="4098" name="Picture 2" descr="https://upload.wikimedia.org/wikipedia/en/thumb/2/21/New_Democratic_Party.svg/1280px-New_Democratic_Part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4239907" cy="10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walrus.ca/assets/img/Thomas-Mulca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98304"/>
            <a:ext cx="3150376" cy="39379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67242" y="5792630"/>
            <a:ext cx="2914758" cy="60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295400" y="156731"/>
            <a:ext cx="6781800" cy="1295400"/>
          </a:xfrm>
        </p:spPr>
        <p:txBody>
          <a:bodyPr/>
          <a:lstStyle/>
          <a:p>
            <a:pPr algn="ctr"/>
            <a:r>
              <a:rPr lang="fr-CA" dirty="0"/>
              <a:t>Les partis politiques</a:t>
            </a:r>
          </a:p>
        </p:txBody>
      </p:sp>
    </p:spTree>
    <p:extLst>
      <p:ext uri="{BB962C8B-B14F-4D97-AF65-F5344CB8AC3E}">
        <p14:creationId xmlns:p14="http://schemas.microsoft.com/office/powerpoint/2010/main" val="1073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391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NewsPrint</vt:lpstr>
      <vt:lpstr>Office Theme</vt:lpstr>
      <vt:lpstr>PowerPoint Presentation</vt:lpstr>
      <vt:lpstr>Le parlementarisme britannique</vt:lpstr>
      <vt:lpstr>Rappelez-vous de sec. 1 &amp; 2</vt:lpstr>
      <vt:lpstr>Le parlementarisme britannique</vt:lpstr>
      <vt:lpstr>Le parlementarisme britannique</vt:lpstr>
      <vt:lpstr>PowerPoint Presentation</vt:lpstr>
      <vt:lpstr>Les partis politiques</vt:lpstr>
      <vt:lpstr>Les partis politiques</vt:lpstr>
      <vt:lpstr>Les partis politiques</vt:lpstr>
      <vt:lpstr>Le parlementarisme britannique</vt:lpstr>
      <vt:lpstr>PowerPoint Presentation</vt:lpstr>
      <vt:lpstr>Le parlementarisme britannique</vt:lpstr>
      <vt:lpstr>PowerPoint Presentation</vt:lpstr>
      <vt:lpstr>Le parlementarisme britannique</vt:lpstr>
      <vt:lpstr>PowerPoint Presentation</vt:lpstr>
      <vt:lpstr>Le parlementarisme britannique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Windows User</cp:lastModifiedBy>
  <cp:revision>154</cp:revision>
  <dcterms:created xsi:type="dcterms:W3CDTF">2013-02-17T00:07:33Z</dcterms:created>
  <dcterms:modified xsi:type="dcterms:W3CDTF">2016-10-25T12:28:46Z</dcterms:modified>
</cp:coreProperties>
</file>