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8" r:id="rId3"/>
    <p:sldMasterId id="2147483732" r:id="rId4"/>
  </p:sldMasterIdLst>
  <p:sldIdLst>
    <p:sldId id="268" r:id="rId5"/>
    <p:sldId id="257" r:id="rId6"/>
    <p:sldId id="258" r:id="rId7"/>
    <p:sldId id="266" r:id="rId8"/>
    <p:sldId id="270" r:id="rId9"/>
    <p:sldId id="260" r:id="rId10"/>
    <p:sldId id="273" r:id="rId11"/>
    <p:sldId id="272" r:id="rId12"/>
    <p:sldId id="271"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Brisebois" initials="MB" lastIdx="2" clrIdx="0">
    <p:extLst>
      <p:ext uri="{19B8F6BF-5375-455C-9EA6-DF929625EA0E}">
        <p15:presenceInfo xmlns:p15="http://schemas.microsoft.com/office/powerpoint/2012/main" userId="d95486bb1f607de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1CBF3"/>
    <a:srgbClr val="FFAFB1"/>
    <a:srgbClr val="000000"/>
    <a:srgbClr val="004A82"/>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9-15T16:40:10.348" idx="1">
    <p:pos x="1956" y="1419"/>
    <p:text>Ils doivent avoir une majorité au Haut-Canada (Can-Ouest) ET au Bas-Canada (Can-Est)</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9-15T16:41:22.348" idx="2">
    <p:pos x="5004" y="1676"/>
    <p:text>Demander aux élèves d'écrire le parti libéral en rouge et le parti conservateur en bleu, puisque ce sont les couleurs qu'on leur donne historiquement au Canada. (S'ils n'ont pas de crayons à colorier, au moins faire une note.)</p:text>
    <p:extLst>
      <p:ext uri="{C676402C-5697-4E1C-873F-D02D1690AC5C}">
        <p15:threadingInfo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870F945-FD8C-455D-97A8-DA628644AD7E}" type="slidenum">
              <a:rPr lang="fr-CA" smtClean="0"/>
              <a:pPr/>
              <a:t>‹#›</a:t>
            </a:fld>
            <a:endParaRPr lang="fr-CA"/>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03264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1226525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10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351535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6373665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437988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1289467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7492208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868623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097487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908437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ln w="15875">
                  <a:solidFill>
                    <a:schemeClr val="bg1"/>
                  </a:solidFill>
                </a:ln>
                <a:solidFill>
                  <a:schemeClr val="accent1"/>
                </a:solidFill>
                <a:effectLst>
                  <a:outerShdw dist="38100" dir="2700000" algn="tl" rotWithShape="0">
                    <a:schemeClr val="accent1"/>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chemeClr val="accent1"/>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solidFill>
              </a:defRPr>
            </a:lvl1p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lvl1pPr>
              <a:defRPr>
                <a:solidFill>
                  <a:schemeClr val="accent1"/>
                </a:solidFill>
              </a:defRPr>
            </a:lvl1pPr>
          </a:lstStyle>
          <a:p>
            <a:endParaRPr lang="fr-CA"/>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D870F945-FD8C-455D-97A8-DA628644AD7E}" type="slidenum">
              <a:rPr lang="fr-CA" smtClean="0"/>
              <a:pPr/>
              <a:t>‹#›</a:t>
            </a:fld>
            <a:endParaRPr lang="fr-CA"/>
          </a:p>
        </p:txBody>
      </p:sp>
      <p:cxnSp>
        <p:nvCxnSpPr>
          <p:cNvPr id="8" name="Straight Connector 7"/>
          <p:cNvCxnSpPr/>
          <p:nvPr/>
        </p:nvCxnSpPr>
        <p:spPr>
          <a:xfrm>
            <a:off x="1483995" y="3733800"/>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912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1008884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lang="en-US" sz="6000" b="1" kern="1200" cap="all" baseline="0" dirty="0">
                <a:ln w="15875">
                  <a:solidFill>
                    <a:schemeClr val="bg1"/>
                  </a:solidFill>
                </a:ln>
                <a:solidFill>
                  <a:schemeClr val="accent1"/>
                </a:solidFill>
                <a:effectLst>
                  <a:outerShdw dist="38100" dir="2700000" algn="tl" rotWithShape="0">
                    <a:schemeClr val="accent1"/>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83008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950522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825924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859033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38565952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17270832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7068758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20604639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D870F945-FD8C-455D-97A8-DA628644AD7E}" type="slidenum">
              <a:rPr lang="fr-CA" smtClean="0"/>
              <a:pPr/>
              <a:t>‹#›</a:t>
            </a:fld>
            <a:endParaRPr lang="fr-CA"/>
          </a:p>
        </p:txBody>
      </p:sp>
    </p:spTree>
    <p:extLst>
      <p:ext uri="{BB962C8B-B14F-4D97-AF65-F5344CB8AC3E}">
        <p14:creationId xmlns:p14="http://schemas.microsoft.com/office/powerpoint/2010/main" val="177765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Date Placeholder 6"/>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8" name="Footer Placeholder 7"/>
          <p:cNvSpPr>
            <a:spLocks noGrp="1"/>
          </p:cNvSpPr>
          <p:nvPr>
            <p:ph type="ftr" sz="quarter" idx="11"/>
          </p:nvPr>
        </p:nvSpPr>
        <p:spPr/>
        <p:txBody>
          <a:bodyPr/>
          <a:lstStyle/>
          <a:p>
            <a:endParaRPr lang="fr-CA"/>
          </a:p>
        </p:txBody>
      </p:sp>
      <p:sp>
        <p:nvSpPr>
          <p:cNvPr id="9" name="Slide Number Placeholder 8"/>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a:p>
        </p:txBody>
      </p:sp>
      <p:sp>
        <p:nvSpPr>
          <p:cNvPr id="3" name="Date Placeholder 2"/>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4" name="Footer Placeholder 3"/>
          <p:cNvSpPr>
            <a:spLocks noGrp="1"/>
          </p:cNvSpPr>
          <p:nvPr>
            <p:ph type="ftr" sz="quarter" idx="11"/>
          </p:nvPr>
        </p:nvSpPr>
        <p:spPr/>
        <p:txBody>
          <a:bodyPr/>
          <a:lstStyle/>
          <a:p>
            <a:endParaRPr lang="fr-CA"/>
          </a:p>
        </p:txBody>
      </p:sp>
      <p:sp>
        <p:nvSpPr>
          <p:cNvPr id="5" name="Slide Number Placeholder 4"/>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D870F945-FD8C-455D-97A8-DA628644AD7E}" type="slidenum">
              <a:rPr lang="fr-CA" smtClean="0"/>
              <a:pPr/>
              <a:t>‹#›</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6" name="Footer Placeholder 5"/>
          <p:cNvSpPr>
            <a:spLocks noGrp="1"/>
          </p:cNvSpPr>
          <p:nvPr>
            <p:ph type="ftr" sz="quarter" idx="11"/>
          </p:nvPr>
        </p:nvSpPr>
        <p:spPr/>
        <p:txBody>
          <a:bodyPr/>
          <a:lstStyle/>
          <a:p>
            <a:endParaRPr lang="fr-CA"/>
          </a:p>
        </p:txBody>
      </p:sp>
      <p:sp>
        <p:nvSpPr>
          <p:cNvPr id="7" name="Slide Number Placeholder 6"/>
          <p:cNvSpPr>
            <a:spLocks noGrp="1"/>
          </p:cNvSpPr>
          <p:nvPr>
            <p:ph type="sldNum" sz="quarter" idx="12"/>
          </p:nvPr>
        </p:nvSpPr>
        <p:spPr/>
        <p:txBody>
          <a:bodyPr/>
          <a:lstStyle/>
          <a:p>
            <a:fld id="{D870F945-FD8C-455D-97A8-DA628644AD7E}" type="slidenum">
              <a:rPr lang="fr-CA" smtClean="0"/>
              <a:pPr/>
              <a:t>‹#›</a:t>
            </a:fld>
            <a:endParaRPr lang="fr-CA"/>
          </a:p>
        </p:txBody>
      </p:sp>
      <p:sp>
        <p:nvSpPr>
          <p:cNvPr id="9" name="Content Placeholder 8"/>
          <p:cNvSpPr>
            <a:spLocks noGrp="1"/>
          </p:cNvSpPr>
          <p:nvPr>
            <p:ph sz="quarter" idx="13"/>
          </p:nvPr>
        </p:nvSpPr>
        <p:spPr>
          <a:xfrm>
            <a:off x="304800" y="381000"/>
            <a:ext cx="7772400" cy="494284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8" name="Date Placeholder 7"/>
          <p:cNvSpPr>
            <a:spLocks noGrp="1"/>
          </p:cNvSpPr>
          <p:nvPr>
            <p:ph type="dt" sz="half" idx="10"/>
          </p:nvPr>
        </p:nvSpPr>
        <p:spPr/>
        <p:txBody>
          <a:bodyPr/>
          <a:lstStyle/>
          <a:p>
            <a:fld id="{36E93602-6381-42BD-A430-EE27474E47B3}" type="datetimeFigureOut">
              <a:rPr lang="fr-CA" smtClean="0"/>
              <a:pPr/>
              <a:t>2019-09-15</a:t>
            </a:fld>
            <a:endParaRPr lang="fr-CA"/>
          </a:p>
        </p:txBody>
      </p:sp>
      <p:sp>
        <p:nvSpPr>
          <p:cNvPr id="9" name="Slide Number Placeholder 8"/>
          <p:cNvSpPr>
            <a:spLocks noGrp="1"/>
          </p:cNvSpPr>
          <p:nvPr>
            <p:ph type="sldNum" sz="quarter" idx="11"/>
          </p:nvPr>
        </p:nvSpPr>
        <p:spPr/>
        <p:txBody>
          <a:bodyPr/>
          <a:lstStyle/>
          <a:p>
            <a:fld id="{D870F945-FD8C-455D-97A8-DA628644AD7E}" type="slidenum">
              <a:rPr lang="fr-CA" smtClean="0"/>
              <a:pPr/>
              <a:t>‹#›</a:t>
            </a:fld>
            <a:endParaRPr lang="fr-CA"/>
          </a:p>
        </p:txBody>
      </p:sp>
      <p:sp>
        <p:nvSpPr>
          <p:cNvPr id="10" name="Footer Placeholder 9"/>
          <p:cNvSpPr>
            <a:spLocks noGrp="1"/>
          </p:cNvSpPr>
          <p:nvPr>
            <p:ph type="ftr" sz="quarter" idx="12"/>
          </p:nvPr>
        </p:nvSpPr>
        <p:spPr/>
        <p:txBody>
          <a:bodyPr/>
          <a:lstStyle/>
          <a:p>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D870F945-FD8C-455D-97A8-DA628644AD7E}" type="slidenum">
              <a:rPr lang="fr-CA" smtClean="0"/>
              <a:pPr/>
              <a:t>‹#›</a:t>
            </a:fld>
            <a:endParaRPr lang="fr-CA"/>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CA"/>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6E93602-6381-42BD-A430-EE27474E47B3}" type="datetimeFigureOut">
              <a:rPr lang="fr-CA" smtClean="0"/>
              <a:pPr/>
              <a:t>2019-09-15</a:t>
            </a:fld>
            <a:endParaRPr lang="fr-C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E93602-6381-42BD-A430-EE27474E47B3}" type="datetimeFigureOut">
              <a:rPr lang="fr-CA" smtClean="0"/>
              <a:pPr/>
              <a:t>2019-09-15</a:t>
            </a:fld>
            <a:endParaRPr lang="fr-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0F945-FD8C-455D-97A8-DA628644AD7E}" type="slidenum">
              <a:rPr lang="fr-CA" smtClean="0"/>
              <a:pPr/>
              <a:t>‹#›</a:t>
            </a:fld>
            <a:endParaRPr lang="fr-C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6E93602-6381-42BD-A430-EE27474E47B3}" type="datetimeFigureOut">
              <a:rPr lang="fr-CA" smtClean="0"/>
              <a:pPr/>
              <a:t>2019-09-15</a:t>
            </a:fld>
            <a:endParaRPr lang="fr-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870F945-FD8C-455D-97A8-DA628644AD7E}" type="slidenum">
              <a:rPr lang="fr-CA" smtClean="0"/>
              <a:pPr/>
              <a:t>‹#›</a:t>
            </a:fld>
            <a:endParaRPr lang="fr-CA"/>
          </a:p>
        </p:txBody>
      </p:sp>
    </p:spTree>
    <p:extLst>
      <p:ext uri="{BB962C8B-B14F-4D97-AF65-F5344CB8AC3E}">
        <p14:creationId xmlns:p14="http://schemas.microsoft.com/office/powerpoint/2010/main" val="232374247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82880"/>
            <a:ext cx="8778240" cy="6492240"/>
          </a:xfrm>
          <a:prstGeom prst="rect">
            <a:avLst/>
          </a:prstGeom>
          <a:solidFill>
            <a:schemeClr val="bg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fld id="{36E93602-6381-42BD-A430-EE27474E47B3}" type="datetimeFigureOut">
              <a:rPr lang="fr-CA" smtClean="0"/>
              <a:pPr/>
              <a:t>2019-09-15</a:t>
            </a:fld>
            <a:endParaRPr lang="fr-CA"/>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fr-CA"/>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D870F945-FD8C-455D-97A8-DA628644AD7E}" type="slidenum">
              <a:rPr lang="fr-CA" smtClean="0"/>
              <a:pPr/>
              <a:t>‹#›</a:t>
            </a:fld>
            <a:endParaRPr lang="fr-CA"/>
          </a:p>
        </p:txBody>
      </p:sp>
    </p:spTree>
    <p:extLst>
      <p:ext uri="{BB962C8B-B14F-4D97-AF65-F5344CB8AC3E}">
        <p14:creationId xmlns:p14="http://schemas.microsoft.com/office/powerpoint/2010/main" val="387474529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40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00"/>
        </a:spcBef>
        <a:buClr>
          <a:schemeClr val="accent1"/>
        </a:buClr>
        <a:buSzPct val="80000"/>
        <a:buFont typeface="Corbel" pitchFamily="34" charset="0"/>
        <a:buChar char="•"/>
        <a:defRPr sz="200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8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60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4pPr>
      <a:lvl5pPr marL="92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upload.wikimedia.org/wikipedia/zh/8/83/Liberal_Party_of_Canada_Logo.png" TargetMode="External"/><Relationship Id="rId2" Type="http://schemas.openxmlformats.org/officeDocument/2006/relationships/image" Target="../media/image10.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www.conservapedia.com/images/5/52/649px-Conservative_Party_of_Canada.png"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D79B67-A5FF-4863-A417-16BAAD1D6E92}"/>
              </a:ext>
            </a:extLst>
          </p:cNvPr>
          <p:cNvSpPr txBox="1"/>
          <p:nvPr/>
        </p:nvSpPr>
        <p:spPr>
          <a:xfrm>
            <a:off x="3810000" y="1981200"/>
            <a:ext cx="5105400" cy="1938992"/>
          </a:xfrm>
          <a:prstGeom prst="rect">
            <a:avLst/>
          </a:prstGeom>
          <a:noFill/>
        </p:spPr>
        <p:txBody>
          <a:bodyPr wrap="square" rtlCol="0">
            <a:spAutoFit/>
          </a:bodyPr>
          <a:lstStyle/>
          <a:p>
            <a:r>
              <a:rPr lang="fr-CA" sz="4000" b="1" dirty="0">
                <a:latin typeface="Berlin Sans FB Demi" panose="020E0802020502020306" pitchFamily="34" charset="0"/>
              </a:rPr>
              <a:t>Vers la fédération canadienne</a:t>
            </a:r>
          </a:p>
          <a:p>
            <a:r>
              <a:rPr lang="fr-CA" sz="4000" b="1" dirty="0">
                <a:latin typeface="Berlin Sans FB Demi" panose="020E0802020502020306" pitchFamily="34" charset="0"/>
              </a:rPr>
              <a:t>(1850-1867)</a:t>
            </a:r>
          </a:p>
        </p:txBody>
      </p:sp>
      <p:sp>
        <p:nvSpPr>
          <p:cNvPr id="3" name="TextBox 2">
            <a:extLst>
              <a:ext uri="{FF2B5EF4-FFF2-40B4-BE49-F238E27FC236}">
                <a16:creationId xmlns:a16="http://schemas.microsoft.com/office/drawing/2014/main" id="{1DF07154-9F77-4CD8-A4BF-FAD853785118}"/>
              </a:ext>
            </a:extLst>
          </p:cNvPr>
          <p:cNvSpPr txBox="1"/>
          <p:nvPr/>
        </p:nvSpPr>
        <p:spPr>
          <a:xfrm>
            <a:off x="990600" y="1981200"/>
            <a:ext cx="2895600" cy="707886"/>
          </a:xfrm>
          <a:prstGeom prst="rect">
            <a:avLst/>
          </a:prstGeom>
          <a:noFill/>
        </p:spPr>
        <p:txBody>
          <a:bodyPr wrap="square" rtlCol="0">
            <a:spAutoFit/>
          </a:bodyPr>
          <a:lstStyle/>
          <a:p>
            <a:r>
              <a:rPr lang="fr-CA" sz="4000" b="1" u="sng" dirty="0">
                <a:latin typeface="Berlin Sans FB Demi" panose="020E0802020502020306" pitchFamily="34" charset="0"/>
              </a:rPr>
              <a:t>DOSSIER 2 :</a:t>
            </a:r>
          </a:p>
        </p:txBody>
      </p:sp>
    </p:spTree>
    <p:extLst>
      <p:ext uri="{BB962C8B-B14F-4D97-AF65-F5344CB8AC3E}">
        <p14:creationId xmlns:p14="http://schemas.microsoft.com/office/powerpoint/2010/main" val="1231510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038600" y="1143000"/>
            <a:ext cx="4572000" cy="5955563"/>
          </a:xfrm>
          <a:prstGeom prst="rect">
            <a:avLst/>
          </a:prstGeom>
          <a:ln>
            <a:noFill/>
          </a:ln>
          <a:effectLst>
            <a:outerShdw blurRad="292100" dist="139700" dir="2700000" algn="tl" rotWithShape="0">
              <a:srgbClr val="333333">
                <a:alpha val="65000"/>
              </a:srgbClr>
            </a:outerShdw>
          </a:effectLst>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71600"/>
            <a:ext cx="4533034" cy="5488882"/>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905000" y="5405778"/>
            <a:ext cx="5334000" cy="995022"/>
          </a:xfrm>
          <a:prstGeom prst="rect">
            <a:avLst/>
          </a:prstGeom>
          <a:solidFill>
            <a:schemeClr val="tx2">
              <a:lumMod val="20000"/>
              <a:lumOff val="80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3600" dirty="0">
                <a:solidFill>
                  <a:schemeClr val="tx1"/>
                </a:solidFill>
                <a:effectLst>
                  <a:outerShdw blurRad="50800" dist="38100" dir="8100000" algn="tr" rotWithShape="0">
                    <a:prstClr val="black">
                      <a:alpha val="40000"/>
                    </a:prstClr>
                  </a:outerShdw>
                </a:effectLst>
                <a:latin typeface="Bernard MT Condensed" panose="02050806060905020404" pitchFamily="18" charset="0"/>
              </a:rPr>
              <a:t>L’instabilité ministérielle</a:t>
            </a:r>
          </a:p>
        </p:txBody>
      </p:sp>
    </p:spTree>
    <p:extLst>
      <p:ext uri="{BB962C8B-B14F-4D97-AF65-F5344CB8AC3E}">
        <p14:creationId xmlns:p14="http://schemas.microsoft.com/office/powerpoint/2010/main" val="406102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1+#ppt_h/2"/>
                                          </p:val>
                                        </p:tav>
                                        <p:tav tm="100000">
                                          <p:val>
                                            <p:strVal val="#ppt_y"/>
                                          </p:val>
                                        </p:tav>
                                      </p:tavLst>
                                    </p:anim>
                                  </p:childTnLst>
                                </p:cTn>
                              </p:par>
                              <p:par>
                                <p:cTn id="13" presetID="42" presetClass="entr" presetSubtype="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628900" y="290899"/>
            <a:ext cx="3352800" cy="660534"/>
          </a:xfrm>
        </p:spPr>
        <p:txBody>
          <a:bodyPr/>
          <a:lstStyle/>
          <a:p>
            <a:pPr algn="ctr"/>
            <a:r>
              <a:rPr lang="fr-CA" sz="3800" b="1" dirty="0">
                <a:effectLst>
                  <a:innerShdw blurRad="63500" dist="50800" dir="13500000">
                    <a:prstClr val="black">
                      <a:alpha val="50000"/>
                    </a:prstClr>
                  </a:innerShdw>
                </a:effectLst>
              </a:rPr>
              <a:t>Rappelez-vous</a:t>
            </a:r>
          </a:p>
        </p:txBody>
      </p:sp>
      <p:sp>
        <p:nvSpPr>
          <p:cNvPr id="3" name="Espace réservé du contenu 2"/>
          <p:cNvSpPr>
            <a:spLocks noGrp="1"/>
          </p:cNvSpPr>
          <p:nvPr>
            <p:ph idx="1"/>
          </p:nvPr>
        </p:nvSpPr>
        <p:spPr>
          <a:xfrm>
            <a:off x="304800" y="1513855"/>
            <a:ext cx="3961546" cy="2117157"/>
          </a:xfrm>
        </p:spPr>
        <p:txBody>
          <a:bodyPr>
            <a:normAutofit/>
          </a:bodyPr>
          <a:lstStyle/>
          <a:p>
            <a:r>
              <a:rPr lang="fr-CA" sz="3200" dirty="0"/>
              <a:t>Suite aux Rébellions, le </a:t>
            </a:r>
            <a:r>
              <a:rPr lang="fr-CA" sz="3200" b="1" dirty="0"/>
              <a:t>Rapport Durham </a:t>
            </a:r>
            <a:r>
              <a:rPr lang="fr-CA" sz="3200" dirty="0"/>
              <a:t>suggère l’unification du Haut- et Bas-Can.</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94672">
            <a:off x="228601" y="152400"/>
            <a:ext cx="918217" cy="914400"/>
          </a:xfrm>
          <a:prstGeom prst="rect">
            <a:avLst/>
          </a:prstGeom>
        </p:spPr>
      </p:pic>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21855" y="1251337"/>
            <a:ext cx="3755825" cy="2714908"/>
          </a:xfrm>
          <a:prstGeom prst="rect">
            <a:avLst/>
          </a:prstGeom>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218000" y="1357200"/>
            <a:ext cx="800100" cy="369332"/>
          </a:xfrm>
          <a:prstGeom prst="rect">
            <a:avLst/>
          </a:prstGeom>
          <a:noFill/>
        </p:spPr>
        <p:txBody>
          <a:bodyPr wrap="square" rtlCol="0">
            <a:spAutoFit/>
          </a:bodyPr>
          <a:lstStyle/>
          <a:p>
            <a:r>
              <a:rPr lang="fr-CA" dirty="0">
                <a:latin typeface="Cooper Black" panose="0208090404030B020404" pitchFamily="18" charset="0"/>
              </a:rPr>
              <a:t>1791</a:t>
            </a:r>
          </a:p>
        </p:txBody>
      </p:sp>
      <p:sp>
        <p:nvSpPr>
          <p:cNvPr id="15" name="TextBox 14"/>
          <p:cNvSpPr txBox="1"/>
          <p:nvPr/>
        </p:nvSpPr>
        <p:spPr>
          <a:xfrm>
            <a:off x="4888938" y="2994826"/>
            <a:ext cx="990601" cy="646331"/>
          </a:xfrm>
          <a:prstGeom prst="rect">
            <a:avLst/>
          </a:prstGeom>
          <a:noFill/>
        </p:spPr>
        <p:txBody>
          <a:bodyPr wrap="square" rtlCol="0">
            <a:spAutoFit/>
          </a:bodyPr>
          <a:lstStyle/>
          <a:p>
            <a:pPr algn="ctr"/>
            <a:r>
              <a:rPr lang="en-CA" b="1" dirty="0">
                <a:effectLst>
                  <a:glow rad="101600">
                    <a:schemeClr val="bg1">
                      <a:alpha val="60000"/>
                    </a:schemeClr>
                  </a:glow>
                </a:effectLst>
              </a:rPr>
              <a:t>Haut-Canada</a:t>
            </a:r>
            <a:endParaRPr lang="en-CA" sz="2000" b="1" dirty="0">
              <a:effectLst>
                <a:glow rad="101600">
                  <a:schemeClr val="bg1">
                    <a:alpha val="60000"/>
                  </a:schemeClr>
                </a:glow>
              </a:effectLst>
            </a:endParaRPr>
          </a:p>
        </p:txBody>
      </p:sp>
      <p:sp>
        <p:nvSpPr>
          <p:cNvPr id="16" name="TextBox 15"/>
          <p:cNvSpPr txBox="1"/>
          <p:nvPr/>
        </p:nvSpPr>
        <p:spPr>
          <a:xfrm>
            <a:off x="5770413" y="2572434"/>
            <a:ext cx="1058707" cy="646331"/>
          </a:xfrm>
          <a:prstGeom prst="rect">
            <a:avLst/>
          </a:prstGeom>
          <a:noFill/>
        </p:spPr>
        <p:txBody>
          <a:bodyPr wrap="square" rtlCol="0">
            <a:spAutoFit/>
          </a:bodyPr>
          <a:lstStyle/>
          <a:p>
            <a:pPr algn="ctr"/>
            <a:r>
              <a:rPr lang="en-CA" b="1" dirty="0">
                <a:effectLst>
                  <a:glow rad="101600">
                    <a:schemeClr val="bg1">
                      <a:alpha val="60000"/>
                    </a:schemeClr>
                  </a:glow>
                </a:effectLst>
              </a:rPr>
              <a:t>Bas-Canada</a:t>
            </a:r>
            <a:endParaRPr lang="en-CA" sz="2000" b="1" dirty="0">
              <a:effectLst>
                <a:glow rad="101600">
                  <a:schemeClr val="bg1">
                    <a:alpha val="60000"/>
                  </a:schemeClr>
                </a:glow>
              </a:effectLst>
            </a:endParaRPr>
          </a:p>
        </p:txBody>
      </p:sp>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418746" y="1253259"/>
            <a:ext cx="3758934" cy="2711063"/>
          </a:xfrm>
          <a:prstGeom prst="rect">
            <a:avLst/>
          </a:prstGeom>
          <a:extLst>
            <a:ext uri="{909E8E84-426E-40DD-AFC4-6F175D3DCCD1}">
              <a14:hiddenFill xmlns:a14="http://schemas.microsoft.com/office/drawing/2010/main">
                <a:solidFill>
                  <a:schemeClr val="accent1"/>
                </a:solidFill>
              </a14:hiddenFill>
            </a:ext>
          </a:extLst>
        </p:spPr>
      </p:pic>
      <p:sp>
        <p:nvSpPr>
          <p:cNvPr id="17" name="ZoneTexte 1"/>
          <p:cNvSpPr txBox="1"/>
          <p:nvPr/>
        </p:nvSpPr>
        <p:spPr>
          <a:xfrm>
            <a:off x="5635467" y="2699056"/>
            <a:ext cx="1193653" cy="707886"/>
          </a:xfrm>
          <a:prstGeom prst="rect">
            <a:avLst/>
          </a:prstGeom>
          <a:noFill/>
        </p:spPr>
        <p:txBody>
          <a:bodyPr wrap="square" rtlCol="0">
            <a:spAutoFit/>
          </a:bodyPr>
          <a:lstStyle/>
          <a:p>
            <a:pPr algn="ctr"/>
            <a:r>
              <a:rPr lang="fr-CA" sz="2000" b="1" dirty="0">
                <a:solidFill>
                  <a:srgbClr val="C00000"/>
                </a:solidFill>
                <a:effectLst>
                  <a:glow rad="101600">
                    <a:schemeClr val="bg1">
                      <a:alpha val="60000"/>
                    </a:schemeClr>
                  </a:glow>
                </a:effectLst>
                <a:latin typeface="Cambria" pitchFamily="18" charset="0"/>
              </a:rPr>
              <a:t>Canada-</a:t>
            </a:r>
          </a:p>
          <a:p>
            <a:pPr algn="ctr"/>
            <a:r>
              <a:rPr lang="fr-CA" sz="2000" b="1" dirty="0">
                <a:solidFill>
                  <a:srgbClr val="C00000"/>
                </a:solidFill>
                <a:effectLst>
                  <a:glow rad="101600">
                    <a:schemeClr val="bg1">
                      <a:alpha val="60000"/>
                    </a:schemeClr>
                  </a:glow>
                </a:effectLst>
                <a:latin typeface="Cambria" pitchFamily="18" charset="0"/>
              </a:rPr>
              <a:t>Uni</a:t>
            </a:r>
            <a:endParaRPr lang="fr-CA" sz="2400" b="1" dirty="0">
              <a:solidFill>
                <a:srgbClr val="C00000"/>
              </a:solidFill>
              <a:effectLst>
                <a:glow rad="101600">
                  <a:schemeClr val="bg1">
                    <a:alpha val="60000"/>
                  </a:schemeClr>
                </a:glow>
              </a:effectLst>
              <a:latin typeface="Cambria" pitchFamily="18" charset="0"/>
            </a:endParaRPr>
          </a:p>
        </p:txBody>
      </p:sp>
      <p:sp>
        <p:nvSpPr>
          <p:cNvPr id="18" name="TextBox 17"/>
          <p:cNvSpPr txBox="1"/>
          <p:nvPr/>
        </p:nvSpPr>
        <p:spPr>
          <a:xfrm>
            <a:off x="5082141" y="3060515"/>
            <a:ext cx="990601" cy="646331"/>
          </a:xfrm>
          <a:prstGeom prst="rect">
            <a:avLst/>
          </a:prstGeom>
          <a:noFill/>
        </p:spPr>
        <p:txBody>
          <a:bodyPr wrap="square" rtlCol="0">
            <a:spAutoFit/>
          </a:bodyPr>
          <a:lstStyle/>
          <a:p>
            <a:pPr algn="ctr"/>
            <a:r>
              <a:rPr lang="fr-CA" b="1" dirty="0">
                <a:effectLst>
                  <a:glow rad="101600">
                    <a:schemeClr val="bg1">
                      <a:alpha val="60000"/>
                    </a:schemeClr>
                  </a:glow>
                </a:effectLst>
              </a:rPr>
              <a:t>Canada-Ouest</a:t>
            </a:r>
            <a:endParaRPr lang="fr-CA" sz="2000" b="1" dirty="0">
              <a:effectLst>
                <a:glow rad="101600">
                  <a:schemeClr val="bg1">
                    <a:alpha val="60000"/>
                  </a:schemeClr>
                </a:glow>
              </a:effectLst>
            </a:endParaRPr>
          </a:p>
        </p:txBody>
      </p:sp>
      <p:sp>
        <p:nvSpPr>
          <p:cNvPr id="19" name="TextBox 18"/>
          <p:cNvSpPr txBox="1"/>
          <p:nvPr/>
        </p:nvSpPr>
        <p:spPr>
          <a:xfrm>
            <a:off x="6399739" y="2387833"/>
            <a:ext cx="990601" cy="646331"/>
          </a:xfrm>
          <a:prstGeom prst="rect">
            <a:avLst/>
          </a:prstGeom>
          <a:noFill/>
        </p:spPr>
        <p:txBody>
          <a:bodyPr wrap="square" rtlCol="0">
            <a:spAutoFit/>
          </a:bodyPr>
          <a:lstStyle/>
          <a:p>
            <a:pPr algn="ctr"/>
            <a:r>
              <a:rPr lang="en-CA" b="1" dirty="0">
                <a:effectLst>
                  <a:glow rad="101600">
                    <a:schemeClr val="bg1">
                      <a:alpha val="60000"/>
                    </a:schemeClr>
                  </a:glow>
                </a:effectLst>
              </a:rPr>
              <a:t>Canada-Est</a:t>
            </a:r>
            <a:endParaRPr lang="en-CA" sz="2000" b="1" dirty="0">
              <a:effectLst>
                <a:glow rad="101600">
                  <a:schemeClr val="bg1">
                    <a:alpha val="60000"/>
                  </a:schemeClr>
                </a:glow>
              </a:effectLst>
            </a:endParaRPr>
          </a:p>
        </p:txBody>
      </p:sp>
      <p:sp>
        <p:nvSpPr>
          <p:cNvPr id="20" name="TextBox 19"/>
          <p:cNvSpPr txBox="1"/>
          <p:nvPr/>
        </p:nvSpPr>
        <p:spPr>
          <a:xfrm>
            <a:off x="7218000" y="1355277"/>
            <a:ext cx="800100" cy="369332"/>
          </a:xfrm>
          <a:prstGeom prst="rect">
            <a:avLst/>
          </a:prstGeom>
          <a:noFill/>
        </p:spPr>
        <p:txBody>
          <a:bodyPr wrap="square" rtlCol="0">
            <a:spAutoFit/>
          </a:bodyPr>
          <a:lstStyle/>
          <a:p>
            <a:r>
              <a:rPr lang="fr-CA" dirty="0">
                <a:latin typeface="Cooper Black" panose="0208090404030B020404" pitchFamily="18" charset="0"/>
              </a:rPr>
              <a:t>1840</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00" y="3653189"/>
            <a:ext cx="3962400" cy="2980972"/>
          </a:xfrm>
          <a:prstGeom prst="rect">
            <a:avLst/>
          </a:prstGeom>
        </p:spPr>
      </p:pic>
      <p:sp>
        <p:nvSpPr>
          <p:cNvPr id="21" name="Espace réservé du contenu 2"/>
          <p:cNvSpPr txBox="1">
            <a:spLocks/>
          </p:cNvSpPr>
          <p:nvPr/>
        </p:nvSpPr>
        <p:spPr>
          <a:xfrm>
            <a:off x="4317440" y="4168738"/>
            <a:ext cx="3961546" cy="2117157"/>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3200" dirty="0"/>
              <a:t>Il y a désormais une seule </a:t>
            </a:r>
            <a:r>
              <a:rPr lang="fr-CA" sz="3200" b="1" dirty="0"/>
              <a:t>Chambre d’assemblée </a:t>
            </a:r>
            <a:r>
              <a:rPr lang="fr-CA" sz="3200" dirty="0"/>
              <a:t>pour le Canada-Uni.</a:t>
            </a:r>
          </a:p>
        </p:txBody>
      </p:sp>
      <p:sp>
        <p:nvSpPr>
          <p:cNvPr id="6" name="TextBox 5"/>
          <p:cNvSpPr txBox="1"/>
          <p:nvPr/>
        </p:nvSpPr>
        <p:spPr>
          <a:xfrm>
            <a:off x="2133600" y="5515200"/>
            <a:ext cx="1143000" cy="261610"/>
          </a:xfrm>
          <a:prstGeom prst="rect">
            <a:avLst/>
          </a:prstGeom>
          <a:noFill/>
        </p:spPr>
        <p:txBody>
          <a:bodyPr wrap="square" rtlCol="0">
            <a:spAutoFit/>
          </a:bodyPr>
          <a:lstStyle/>
          <a:p>
            <a:r>
              <a:rPr lang="fr-CA" sz="1100" b="1" dirty="0">
                <a:solidFill>
                  <a:schemeClr val="bg1"/>
                </a:solidFill>
                <a:latin typeface="Georgia" panose="02040502050405020303" pitchFamily="18" charset="0"/>
              </a:rPr>
              <a:t>(42 députés)</a:t>
            </a:r>
          </a:p>
        </p:txBody>
      </p:sp>
      <p:sp>
        <p:nvSpPr>
          <p:cNvPr id="22" name="TextBox 21"/>
          <p:cNvSpPr txBox="1"/>
          <p:nvPr/>
        </p:nvSpPr>
        <p:spPr>
          <a:xfrm>
            <a:off x="2133600" y="5662800"/>
            <a:ext cx="1143000" cy="261610"/>
          </a:xfrm>
          <a:prstGeom prst="rect">
            <a:avLst/>
          </a:prstGeom>
          <a:noFill/>
        </p:spPr>
        <p:txBody>
          <a:bodyPr wrap="square" rtlCol="0">
            <a:spAutoFit/>
          </a:bodyPr>
          <a:lstStyle/>
          <a:p>
            <a:r>
              <a:rPr lang="fr-CA" sz="1100" b="1" dirty="0">
                <a:solidFill>
                  <a:schemeClr val="bg1"/>
                </a:solidFill>
                <a:latin typeface="Georgia" panose="02040502050405020303" pitchFamily="18" charset="0"/>
              </a:rPr>
              <a:t>(42 députés)</a:t>
            </a:r>
          </a:p>
        </p:txBody>
      </p:sp>
    </p:spTree>
    <p:extLst>
      <p:ext uri="{BB962C8B-B14F-4D97-AF65-F5344CB8AC3E}">
        <p14:creationId xmlns:p14="http://schemas.microsoft.com/office/powerpoint/2010/main" val="317097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50"/>
                                  </p:stCondLst>
                                  <p:childTnLst>
                                    <p:set>
                                      <p:cBhvr>
                                        <p:cTn id="6" dur="1" fill="hold">
                                          <p:stCondLst>
                                            <p:cond delay="0"/>
                                          </p:stCondLst>
                                        </p:cTn>
                                        <p:tgtEl>
                                          <p:spTgt spid="12"/>
                                        </p:tgtEl>
                                        <p:attrNameLst>
                                          <p:attrName>style.visibility</p:attrName>
                                        </p:attrNameLst>
                                      </p:cBhvr>
                                      <p:to>
                                        <p:strVal val="visible"/>
                                      </p:to>
                                    </p:set>
                                  </p:childTnLst>
                                </p:cTn>
                              </p:par>
                              <p:par>
                                <p:cTn id="7" presetID="8" presetClass="emph" presetSubtype="0" fill="hold" nodeType="withEffect">
                                  <p:stCondLst>
                                    <p:cond delay="500"/>
                                  </p:stCondLst>
                                  <p:childTnLst>
                                    <p:animRot by="21600000">
                                      <p:cBhvr>
                                        <p:cTn id="8" dur="1000" fill="hold"/>
                                        <p:tgtEl>
                                          <p:spTgt spid="12"/>
                                        </p:tgtEl>
                                        <p:attrNameLst>
                                          <p:attrName>r</p:attrName>
                                        </p:attrNameLst>
                                      </p:cBhvr>
                                    </p:animRot>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26" presetClass="emph" presetSubtype="0" fill="hold" grpId="1" nodeType="withEffect">
                                  <p:stCondLst>
                                    <p:cond delay="250"/>
                                  </p:stCondLst>
                                  <p:childTnLst>
                                    <p:animEffect transition="out" filter="fade">
                                      <p:cBhvr>
                                        <p:cTn id="20" dur="500" tmFilter="0, 0; .2, .5; .8, .5; 1, 0"/>
                                        <p:tgtEl>
                                          <p:spTgt spid="4"/>
                                        </p:tgtEl>
                                      </p:cBhvr>
                                    </p:animEffect>
                                    <p:animScale>
                                      <p:cBhvr>
                                        <p:cTn id="21" dur="250" autoRev="1" fill="hold"/>
                                        <p:tgtEl>
                                          <p:spTgt spid="4"/>
                                        </p:tgtEl>
                                      </p:cBhvr>
                                      <p:by x="105000" y="105000"/>
                                    </p:animScale>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par>
                                <p:cTn id="26" presetID="26" presetClass="emph" presetSubtype="0" fill="hold" grpId="1" nodeType="withEffect">
                                  <p:stCondLst>
                                    <p:cond delay="250"/>
                                  </p:stCondLst>
                                  <p:childTnLst>
                                    <p:animEffect transition="out" filter="fade">
                                      <p:cBhvr>
                                        <p:cTn id="27" dur="500" tmFilter="0, 0; .2, .5; .8, .5; 1, 0"/>
                                        <p:tgtEl>
                                          <p:spTgt spid="15"/>
                                        </p:tgtEl>
                                      </p:cBhvr>
                                    </p:animEffect>
                                    <p:animScale>
                                      <p:cBhvr>
                                        <p:cTn id="28" dur="250" autoRev="1" fill="hold"/>
                                        <p:tgtEl>
                                          <p:spTgt spid="15"/>
                                        </p:tgtEl>
                                      </p:cBhvr>
                                      <p:by x="105000" y="105000"/>
                                    </p:animScale>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26" presetClass="emph" presetSubtype="0" fill="hold" grpId="1" nodeType="withEffect">
                                  <p:stCondLst>
                                    <p:cond delay="250"/>
                                  </p:stCondLst>
                                  <p:childTnLst>
                                    <p:animEffect transition="out" filter="fade">
                                      <p:cBhvr>
                                        <p:cTn id="34" dur="500" tmFilter="0, 0; .2, .5; .8, .5; 1, 0"/>
                                        <p:tgtEl>
                                          <p:spTgt spid="16"/>
                                        </p:tgtEl>
                                      </p:cBhvr>
                                    </p:animEffect>
                                    <p:animScale>
                                      <p:cBhvr>
                                        <p:cTn id="35" dur="250" autoRev="1" fill="hold"/>
                                        <p:tgtEl>
                                          <p:spTgt spid="16"/>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 calcmode="lin" valueType="num">
                                      <p:cBhvr additive="base">
                                        <p:cTn id="40"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1"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randombar(horizontal)">
                                      <p:cBhvr>
                                        <p:cTn id="46" dur="10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0"/>
                                        </p:tgtEl>
                                        <p:attrNameLst>
                                          <p:attrName>style.visibility</p:attrName>
                                        </p:attrNameLst>
                                      </p:cBhvr>
                                      <p:to>
                                        <p:strVal val="visible"/>
                                      </p:to>
                                    </p:set>
                                  </p:childTnLst>
                                </p:cTn>
                              </p:par>
                              <p:par>
                                <p:cTn id="51" presetID="26" presetClass="emph" presetSubtype="0" fill="hold" grpId="1" nodeType="withEffect">
                                  <p:stCondLst>
                                    <p:cond delay="0"/>
                                  </p:stCondLst>
                                  <p:childTnLst>
                                    <p:animEffect transition="out" filter="fade">
                                      <p:cBhvr>
                                        <p:cTn id="52" dur="500" tmFilter="0, 0; .2, .5; .8, .5; 1, 0"/>
                                        <p:tgtEl>
                                          <p:spTgt spid="20"/>
                                        </p:tgtEl>
                                      </p:cBhvr>
                                    </p:animEffect>
                                    <p:animScale>
                                      <p:cBhvr>
                                        <p:cTn id="53" dur="250" autoRev="1" fill="hold"/>
                                        <p:tgtEl>
                                          <p:spTgt spid="20"/>
                                        </p:tgtEl>
                                      </p:cBhvr>
                                      <p:by x="105000" y="105000"/>
                                    </p:animScale>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childTnLst>
                                </p:cTn>
                              </p:par>
                              <p:par>
                                <p:cTn id="58" presetID="26" presetClass="emph" presetSubtype="0" fill="hold" grpId="1" nodeType="withEffect">
                                  <p:stCondLst>
                                    <p:cond delay="250"/>
                                  </p:stCondLst>
                                  <p:childTnLst>
                                    <p:animEffect transition="out" filter="fade">
                                      <p:cBhvr>
                                        <p:cTn id="59" dur="500" tmFilter="0, 0; .2, .5; .8, .5; 1, 0"/>
                                        <p:tgtEl>
                                          <p:spTgt spid="17"/>
                                        </p:tgtEl>
                                      </p:cBhvr>
                                    </p:animEffect>
                                    <p:animScale>
                                      <p:cBhvr>
                                        <p:cTn id="60" dur="250" autoRev="1" fill="hold"/>
                                        <p:tgtEl>
                                          <p:spTgt spid="17"/>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childTnLst>
                                </p:cTn>
                              </p:par>
                              <p:par>
                                <p:cTn id="65" presetID="26" presetClass="emph" presetSubtype="0" fill="hold" grpId="1" nodeType="withEffect">
                                  <p:stCondLst>
                                    <p:cond delay="250"/>
                                  </p:stCondLst>
                                  <p:childTnLst>
                                    <p:animEffect transition="out" filter="fade">
                                      <p:cBhvr>
                                        <p:cTn id="66" dur="500" tmFilter="0, 0; .2, .5; .8, .5; 1, 0"/>
                                        <p:tgtEl>
                                          <p:spTgt spid="18"/>
                                        </p:tgtEl>
                                      </p:cBhvr>
                                    </p:animEffect>
                                    <p:animScale>
                                      <p:cBhvr>
                                        <p:cTn id="67" dur="250" autoRev="1" fill="hold"/>
                                        <p:tgtEl>
                                          <p:spTgt spid="18"/>
                                        </p:tgtEl>
                                      </p:cBhvr>
                                      <p:by x="105000" y="105000"/>
                                    </p:animScale>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childTnLst>
                                </p:cTn>
                              </p:par>
                              <p:par>
                                <p:cTn id="72" presetID="26" presetClass="emph" presetSubtype="0" fill="hold" grpId="1" nodeType="withEffect">
                                  <p:stCondLst>
                                    <p:cond delay="250"/>
                                  </p:stCondLst>
                                  <p:childTnLst>
                                    <p:animEffect transition="out" filter="fade">
                                      <p:cBhvr>
                                        <p:cTn id="73" dur="500" tmFilter="0, 0; .2, .5; .8, .5; 1, 0"/>
                                        <p:tgtEl>
                                          <p:spTgt spid="19"/>
                                        </p:tgtEl>
                                      </p:cBhvr>
                                    </p:animEffect>
                                    <p:animScale>
                                      <p:cBhvr>
                                        <p:cTn id="74" dur="250" autoRev="1" fill="hold"/>
                                        <p:tgtEl>
                                          <p:spTgt spid="19"/>
                                        </p:tgtEl>
                                      </p:cBhvr>
                                      <p:by x="105000" y="105000"/>
                                    </p:animScale>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1">
                                            <p:txEl>
                                              <p:pRg st="0" end="0"/>
                                            </p:txEl>
                                          </p:spTgt>
                                        </p:tgtEl>
                                        <p:attrNameLst>
                                          <p:attrName>style.visibility</p:attrName>
                                        </p:attrNameLst>
                                      </p:cBhvr>
                                      <p:to>
                                        <p:strVal val="visible"/>
                                      </p:to>
                                    </p:set>
                                    <p:anim calcmode="lin" valueType="num">
                                      <p:cBhvr additive="base">
                                        <p:cTn id="79" dur="500" fill="hold"/>
                                        <p:tgtEl>
                                          <p:spTgt spid="21">
                                            <p:txEl>
                                              <p:pRg st="0" end="0"/>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2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53" presetClass="entr" presetSubtype="16" fill="hold" nodeType="clickEffect">
                                  <p:stCondLst>
                                    <p:cond delay="0"/>
                                  </p:stCondLst>
                                  <p:childTnLst>
                                    <p:set>
                                      <p:cBhvr>
                                        <p:cTn id="84" dur="1" fill="hold">
                                          <p:stCondLst>
                                            <p:cond delay="0"/>
                                          </p:stCondLst>
                                        </p:cTn>
                                        <p:tgtEl>
                                          <p:spTgt spid="5"/>
                                        </p:tgtEl>
                                        <p:attrNameLst>
                                          <p:attrName>style.visibility</p:attrName>
                                        </p:attrNameLst>
                                      </p:cBhvr>
                                      <p:to>
                                        <p:strVal val="visible"/>
                                      </p:to>
                                    </p:set>
                                    <p:anim calcmode="lin" valueType="num">
                                      <p:cBhvr>
                                        <p:cTn id="85" dur="750" fill="hold"/>
                                        <p:tgtEl>
                                          <p:spTgt spid="5"/>
                                        </p:tgtEl>
                                        <p:attrNameLst>
                                          <p:attrName>ppt_w</p:attrName>
                                        </p:attrNameLst>
                                      </p:cBhvr>
                                      <p:tavLst>
                                        <p:tav tm="0">
                                          <p:val>
                                            <p:fltVal val="0"/>
                                          </p:val>
                                        </p:tav>
                                        <p:tav tm="100000">
                                          <p:val>
                                            <p:strVal val="#ppt_w"/>
                                          </p:val>
                                        </p:tav>
                                      </p:tavLst>
                                    </p:anim>
                                    <p:anim calcmode="lin" valueType="num">
                                      <p:cBhvr>
                                        <p:cTn id="86" dur="750" fill="hold"/>
                                        <p:tgtEl>
                                          <p:spTgt spid="5"/>
                                        </p:tgtEl>
                                        <p:attrNameLst>
                                          <p:attrName>ppt_h</p:attrName>
                                        </p:attrNameLst>
                                      </p:cBhvr>
                                      <p:tavLst>
                                        <p:tav tm="0">
                                          <p:val>
                                            <p:fltVal val="0"/>
                                          </p:val>
                                        </p:tav>
                                        <p:tav tm="100000">
                                          <p:val>
                                            <p:strVal val="#ppt_h"/>
                                          </p:val>
                                        </p:tav>
                                      </p:tavLst>
                                    </p:anim>
                                    <p:animEffect transition="in" filter="fade">
                                      <p:cBhvr>
                                        <p:cTn id="87" dur="750"/>
                                        <p:tgtEl>
                                          <p:spTgt spid="5"/>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2" fill="hold" grpId="0" nodeType="click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1+#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ntr" presetSubtype="2" fill="hold" grpId="0" nodeType="click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additive="base">
                                        <p:cTn id="98" dur="500" fill="hold"/>
                                        <p:tgtEl>
                                          <p:spTgt spid="22"/>
                                        </p:tgtEl>
                                        <p:attrNameLst>
                                          <p:attrName>ppt_x</p:attrName>
                                        </p:attrNameLst>
                                      </p:cBhvr>
                                      <p:tavLst>
                                        <p:tav tm="0">
                                          <p:val>
                                            <p:strVal val="1+#ppt_w/2"/>
                                          </p:val>
                                        </p:tav>
                                        <p:tav tm="100000">
                                          <p:val>
                                            <p:strVal val="#ppt_x"/>
                                          </p:val>
                                        </p:tav>
                                      </p:tavLst>
                                    </p:anim>
                                    <p:anim calcmode="lin" valueType="num">
                                      <p:cBhvr additive="base">
                                        <p:cTn id="99"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4" grpId="1"/>
      <p:bldP spid="15" grpId="0"/>
      <p:bldP spid="15" grpId="1"/>
      <p:bldP spid="16" grpId="0"/>
      <p:bldP spid="16" grpId="1"/>
      <p:bldP spid="17" grpId="0"/>
      <p:bldP spid="17" grpId="1"/>
      <p:bldP spid="18" grpId="0"/>
      <p:bldP spid="18" grpId="1"/>
      <p:bldP spid="19" grpId="0"/>
      <p:bldP spid="19" grpId="1"/>
      <p:bldP spid="20" grpId="0"/>
      <p:bldP spid="20" grpId="1"/>
      <p:bldP spid="21" grpId="0" uiExpand="1" build="p"/>
      <p:bldP spid="6"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Espace réservé du contenu 2">
            <a:extLst>
              <a:ext uri="{FF2B5EF4-FFF2-40B4-BE49-F238E27FC236}">
                <a16:creationId xmlns:a16="http://schemas.microsoft.com/office/drawing/2014/main" id="{2D903EF1-8BE0-4D7F-A330-1073D57ED30B}"/>
              </a:ext>
            </a:extLst>
          </p:cNvPr>
          <p:cNvSpPr txBox="1">
            <a:spLocks/>
          </p:cNvSpPr>
          <p:nvPr/>
        </p:nvSpPr>
        <p:spPr>
          <a:xfrm>
            <a:off x="685799" y="2277758"/>
            <a:ext cx="7466635" cy="184468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CA" sz="3200" dirty="0"/>
              <a:t>						         Ainsi, le Parti réformiste domine le Canada-Uni de 1848 à 1851.</a:t>
            </a:r>
          </a:p>
        </p:txBody>
      </p:sp>
      <p:sp>
        <p:nvSpPr>
          <p:cNvPr id="2" name="Titre 1"/>
          <p:cNvSpPr>
            <a:spLocks noGrp="1"/>
          </p:cNvSpPr>
          <p:nvPr>
            <p:ph type="title"/>
          </p:nvPr>
        </p:nvSpPr>
        <p:spPr>
          <a:xfrm>
            <a:off x="304800" y="304800"/>
            <a:ext cx="7924800" cy="960438"/>
          </a:xfrm>
        </p:spPr>
        <p:txBody>
          <a:bodyPr/>
          <a:lstStyle/>
          <a:p>
            <a:pPr algn="ctr"/>
            <a:r>
              <a:rPr lang="fr-CA" sz="3800" b="1" dirty="0">
                <a:effectLst>
                  <a:innerShdw blurRad="63500" dist="50800" dir="13500000">
                    <a:prstClr val="black">
                      <a:alpha val="50000"/>
                    </a:prstClr>
                  </a:innerShdw>
                </a:effectLst>
              </a:rPr>
              <a:t>L’instabilité ministérielle</a:t>
            </a:r>
          </a:p>
        </p:txBody>
      </p:sp>
      <p:sp>
        <p:nvSpPr>
          <p:cNvPr id="3" name="Espace réservé du contenu 2"/>
          <p:cNvSpPr>
            <a:spLocks noGrp="1"/>
          </p:cNvSpPr>
          <p:nvPr>
            <p:ph idx="1"/>
          </p:nvPr>
        </p:nvSpPr>
        <p:spPr>
          <a:xfrm>
            <a:off x="457200" y="1295400"/>
            <a:ext cx="7391400" cy="1752599"/>
          </a:xfrm>
        </p:spPr>
        <p:txBody>
          <a:bodyPr>
            <a:normAutofit/>
          </a:bodyPr>
          <a:lstStyle/>
          <a:p>
            <a:r>
              <a:rPr lang="fr-CA" sz="3200" dirty="0"/>
              <a:t>Selon le principe de </a:t>
            </a:r>
            <a:r>
              <a:rPr lang="fr-CA" sz="3200" u="sng" dirty="0"/>
              <a:t>double ma</a:t>
            </a:r>
            <a:r>
              <a:rPr lang="fr-CA" sz="3200" dirty="0"/>
              <a:t>j</a:t>
            </a:r>
            <a:r>
              <a:rPr lang="fr-CA" sz="3200" u="sng" dirty="0"/>
              <a:t>orité</a:t>
            </a:r>
            <a:r>
              <a:rPr lang="fr-CA" sz="3200" dirty="0"/>
              <a:t>, un parti doit obtenir +50% des sièges dans les 2 Canadas pour former un </a:t>
            </a:r>
            <a:r>
              <a:rPr lang="fr-CA" sz="3200" dirty="0" err="1"/>
              <a:t>gouv’t</a:t>
            </a:r>
            <a:r>
              <a:rPr lang="fr-CA" sz="3200" dirty="0"/>
              <a:t>.</a:t>
            </a:r>
          </a:p>
        </p:txBody>
      </p:sp>
      <p:sp>
        <p:nvSpPr>
          <p:cNvPr id="17" name="Espace réservé du contenu 2">
            <a:extLst>
              <a:ext uri="{FF2B5EF4-FFF2-40B4-BE49-F238E27FC236}">
                <a16:creationId xmlns:a16="http://schemas.microsoft.com/office/drawing/2014/main" id="{7D7531AC-6643-41C8-8FC0-367DCA417BAD}"/>
              </a:ext>
            </a:extLst>
          </p:cNvPr>
          <p:cNvSpPr txBox="1">
            <a:spLocks/>
          </p:cNvSpPr>
          <p:nvPr/>
        </p:nvSpPr>
        <p:spPr>
          <a:xfrm>
            <a:off x="3426106" y="3245277"/>
            <a:ext cx="4496765" cy="78508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CA" sz="3200" dirty="0"/>
              <a:t>(Ensuite, il se dissout.)</a:t>
            </a:r>
          </a:p>
        </p:txBody>
      </p:sp>
      <p:pic>
        <p:nvPicPr>
          <p:cNvPr id="19" name="Picture 3">
            <a:extLst>
              <a:ext uri="{FF2B5EF4-FFF2-40B4-BE49-F238E27FC236}">
                <a16:creationId xmlns:a16="http://schemas.microsoft.com/office/drawing/2014/main" id="{CEF29E3F-2775-42A8-9D33-4E06B4EDE8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4868" y="3962400"/>
            <a:ext cx="3758934" cy="2711063"/>
          </a:xfrm>
          <a:prstGeom prst="rect">
            <a:avLst/>
          </a:prstGeom>
          <a:extLst>
            <a:ext uri="{909E8E84-426E-40DD-AFC4-6F175D3DCCD1}">
              <a14:hiddenFill xmlns:a14="http://schemas.microsoft.com/office/drawing/2010/main">
                <a:solidFill>
                  <a:schemeClr val="accent1"/>
                </a:solidFill>
              </a14:hiddenFill>
            </a:ext>
          </a:extLst>
        </p:spPr>
      </p:pic>
      <p:sp>
        <p:nvSpPr>
          <p:cNvPr id="20" name="TextBox 19">
            <a:extLst>
              <a:ext uri="{FF2B5EF4-FFF2-40B4-BE49-F238E27FC236}">
                <a16:creationId xmlns:a16="http://schemas.microsoft.com/office/drawing/2014/main" id="{D4436490-86F2-46C9-8700-3F381351DD59}"/>
              </a:ext>
            </a:extLst>
          </p:cNvPr>
          <p:cNvSpPr txBox="1"/>
          <p:nvPr/>
        </p:nvSpPr>
        <p:spPr>
          <a:xfrm>
            <a:off x="5202000" y="4091581"/>
            <a:ext cx="800100" cy="369332"/>
          </a:xfrm>
          <a:prstGeom prst="rect">
            <a:avLst/>
          </a:prstGeom>
          <a:noFill/>
        </p:spPr>
        <p:txBody>
          <a:bodyPr wrap="square" rtlCol="0">
            <a:spAutoFit/>
          </a:bodyPr>
          <a:lstStyle/>
          <a:p>
            <a:r>
              <a:rPr lang="fr-CA" dirty="0">
                <a:latin typeface="Cooper Black" panose="0208090404030B020404" pitchFamily="18" charset="0"/>
              </a:rPr>
              <a:t>1840</a:t>
            </a:r>
          </a:p>
        </p:txBody>
      </p:sp>
      <p:sp>
        <p:nvSpPr>
          <p:cNvPr id="21" name="TextBox 20">
            <a:extLst>
              <a:ext uri="{FF2B5EF4-FFF2-40B4-BE49-F238E27FC236}">
                <a16:creationId xmlns:a16="http://schemas.microsoft.com/office/drawing/2014/main" id="{589B8D03-B30B-4FA4-A53E-4C275E0F6822}"/>
              </a:ext>
            </a:extLst>
          </p:cNvPr>
          <p:cNvSpPr txBox="1"/>
          <p:nvPr/>
        </p:nvSpPr>
        <p:spPr>
          <a:xfrm>
            <a:off x="2875190" y="5533636"/>
            <a:ext cx="990601" cy="646331"/>
          </a:xfrm>
          <a:prstGeom prst="rect">
            <a:avLst/>
          </a:prstGeom>
          <a:noFill/>
        </p:spPr>
        <p:txBody>
          <a:bodyPr wrap="square" rtlCol="0">
            <a:spAutoFit/>
          </a:bodyPr>
          <a:lstStyle/>
          <a:p>
            <a:pPr algn="ctr"/>
            <a:r>
              <a:rPr lang="fr-CA" b="1" dirty="0">
                <a:effectLst>
                  <a:glow rad="101600">
                    <a:schemeClr val="bg1">
                      <a:alpha val="60000"/>
                    </a:schemeClr>
                  </a:glow>
                </a:effectLst>
              </a:rPr>
              <a:t>Canada-Ouest</a:t>
            </a:r>
            <a:endParaRPr lang="fr-CA" sz="2000" b="1" dirty="0">
              <a:effectLst>
                <a:glow rad="101600">
                  <a:schemeClr val="bg1">
                    <a:alpha val="60000"/>
                  </a:schemeClr>
                </a:glow>
              </a:effectLst>
            </a:endParaRPr>
          </a:p>
        </p:txBody>
      </p:sp>
      <p:sp>
        <p:nvSpPr>
          <p:cNvPr id="22" name="TextBox 21">
            <a:extLst>
              <a:ext uri="{FF2B5EF4-FFF2-40B4-BE49-F238E27FC236}">
                <a16:creationId xmlns:a16="http://schemas.microsoft.com/office/drawing/2014/main" id="{CF820945-9E78-4D99-8FC0-FB84FB3E18DC}"/>
              </a:ext>
            </a:extLst>
          </p:cNvPr>
          <p:cNvSpPr txBox="1"/>
          <p:nvPr/>
        </p:nvSpPr>
        <p:spPr>
          <a:xfrm>
            <a:off x="4178874" y="5104805"/>
            <a:ext cx="990601" cy="646331"/>
          </a:xfrm>
          <a:prstGeom prst="rect">
            <a:avLst/>
          </a:prstGeom>
          <a:noFill/>
        </p:spPr>
        <p:txBody>
          <a:bodyPr wrap="square" rtlCol="0">
            <a:spAutoFit/>
          </a:bodyPr>
          <a:lstStyle/>
          <a:p>
            <a:pPr algn="ctr"/>
            <a:r>
              <a:rPr lang="en-CA" b="1" dirty="0">
                <a:effectLst>
                  <a:glow rad="101600">
                    <a:schemeClr val="bg1">
                      <a:alpha val="60000"/>
                    </a:schemeClr>
                  </a:glow>
                </a:effectLst>
              </a:rPr>
              <a:t>Canada-Est</a:t>
            </a:r>
            <a:endParaRPr lang="en-CA" sz="2000" b="1" dirty="0">
              <a:effectLst>
                <a:glow rad="101600">
                  <a:schemeClr val="bg1">
                    <a:alpha val="60000"/>
                  </a:schemeClr>
                </a:glow>
              </a:effectLst>
            </a:endParaRPr>
          </a:p>
        </p:txBody>
      </p:sp>
      <p:pic>
        <p:nvPicPr>
          <p:cNvPr id="23" name="Picture 22">
            <a:extLst>
              <a:ext uri="{FF2B5EF4-FFF2-40B4-BE49-F238E27FC236}">
                <a16:creationId xmlns:a16="http://schemas.microsoft.com/office/drawing/2014/main" id="{7C46D4A3-CE87-4F8F-8655-2E41626D32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0173" y="5548654"/>
            <a:ext cx="702168" cy="449229"/>
          </a:xfrm>
          <a:prstGeom prst="rect">
            <a:avLst/>
          </a:prstGeom>
          <a:effectLst>
            <a:glow rad="38100">
              <a:schemeClr val="bg1">
                <a:alpha val="40000"/>
              </a:schemeClr>
            </a:glow>
          </a:effectLst>
        </p:spPr>
      </p:pic>
      <p:sp>
        <p:nvSpPr>
          <p:cNvPr id="7" name="TextBox 6">
            <a:extLst>
              <a:ext uri="{FF2B5EF4-FFF2-40B4-BE49-F238E27FC236}">
                <a16:creationId xmlns:a16="http://schemas.microsoft.com/office/drawing/2014/main" id="{AC213F71-DFEC-464D-9A4C-914959B7A5DA}"/>
              </a:ext>
            </a:extLst>
          </p:cNvPr>
          <p:cNvSpPr txBox="1"/>
          <p:nvPr/>
        </p:nvSpPr>
        <p:spPr>
          <a:xfrm>
            <a:off x="4396104" y="5659329"/>
            <a:ext cx="1066801" cy="338554"/>
          </a:xfrm>
          <a:prstGeom prst="rect">
            <a:avLst/>
          </a:prstGeom>
          <a:noFill/>
        </p:spPr>
        <p:txBody>
          <a:bodyPr wrap="square" rtlCol="0">
            <a:spAutoFit/>
          </a:bodyPr>
          <a:lstStyle/>
          <a:p>
            <a:pPr algn="ctr"/>
            <a:r>
              <a:rPr lang="fr-CA" sz="1600" b="1" dirty="0">
                <a:ln w="6350">
                  <a:solidFill>
                    <a:schemeClr val="bg1"/>
                  </a:solidFill>
                </a:ln>
                <a:solidFill>
                  <a:srgbClr val="FF0000"/>
                </a:solidFill>
              </a:rPr>
              <a:t>42 sièges</a:t>
            </a:r>
          </a:p>
        </p:txBody>
      </p:sp>
      <p:sp>
        <p:nvSpPr>
          <p:cNvPr id="24" name="TextBox 23">
            <a:extLst>
              <a:ext uri="{FF2B5EF4-FFF2-40B4-BE49-F238E27FC236}">
                <a16:creationId xmlns:a16="http://schemas.microsoft.com/office/drawing/2014/main" id="{6A81CBD8-E67E-48BF-BDBC-604BB3CDD2C7}"/>
              </a:ext>
            </a:extLst>
          </p:cNvPr>
          <p:cNvSpPr txBox="1"/>
          <p:nvPr/>
        </p:nvSpPr>
        <p:spPr>
          <a:xfrm>
            <a:off x="2875190" y="6025708"/>
            <a:ext cx="1066801" cy="338554"/>
          </a:xfrm>
          <a:prstGeom prst="rect">
            <a:avLst/>
          </a:prstGeom>
          <a:noFill/>
        </p:spPr>
        <p:txBody>
          <a:bodyPr wrap="square" rtlCol="0">
            <a:spAutoFit/>
          </a:bodyPr>
          <a:lstStyle/>
          <a:p>
            <a:pPr algn="ctr"/>
            <a:r>
              <a:rPr lang="fr-CA" sz="1600" b="1" dirty="0">
                <a:ln w="6350">
                  <a:solidFill>
                    <a:schemeClr val="bg1"/>
                  </a:solidFill>
                </a:ln>
                <a:solidFill>
                  <a:srgbClr val="FF0000"/>
                </a:solidFill>
              </a:rPr>
              <a:t>42 sièges</a:t>
            </a:r>
          </a:p>
        </p:txBody>
      </p:sp>
    </p:spTree>
    <p:extLst>
      <p:ext uri="{BB962C8B-B14F-4D97-AF65-F5344CB8AC3E}">
        <p14:creationId xmlns:p14="http://schemas.microsoft.com/office/powerpoint/2010/main" val="170022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 calcmode="lin" valueType="num">
                                      <p:cBhvr additive="base">
                                        <p:cTn id="13" dur="500" fill="hold"/>
                                        <p:tgtEl>
                                          <p:spTgt spid="18">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 calcmode="lin" valueType="num">
                                      <p:cBhvr additive="base">
                                        <p:cTn id="19" dur="500" fill="hold"/>
                                        <p:tgtEl>
                                          <p:spTgt spid="1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bldP spid="3" grpId="0" uiExpand="1" build="p"/>
      <p:bldP spid="1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7924800" cy="960438"/>
          </a:xfrm>
        </p:spPr>
        <p:txBody>
          <a:bodyPr/>
          <a:lstStyle/>
          <a:p>
            <a:pPr algn="ctr"/>
            <a:r>
              <a:rPr lang="fr-CA" sz="3800" b="1" dirty="0">
                <a:effectLst>
                  <a:innerShdw blurRad="63500" dist="50800" dir="13500000">
                    <a:prstClr val="black">
                      <a:alpha val="50000"/>
                    </a:prstClr>
                  </a:innerShdw>
                </a:effectLst>
              </a:rPr>
              <a:t>L’instabilité ministérielle</a:t>
            </a:r>
          </a:p>
        </p:txBody>
      </p:sp>
      <p:sp>
        <p:nvSpPr>
          <p:cNvPr id="3" name="Espace réservé du contenu 2"/>
          <p:cNvSpPr>
            <a:spLocks noGrp="1"/>
          </p:cNvSpPr>
          <p:nvPr>
            <p:ph idx="1"/>
          </p:nvPr>
        </p:nvSpPr>
        <p:spPr>
          <a:xfrm>
            <a:off x="457200" y="1295401"/>
            <a:ext cx="7696200" cy="1219200"/>
          </a:xfrm>
        </p:spPr>
        <p:txBody>
          <a:bodyPr>
            <a:normAutofit/>
          </a:bodyPr>
          <a:lstStyle/>
          <a:p>
            <a:r>
              <a:rPr lang="fr-CA" sz="3200" dirty="0"/>
              <a:t>Dans les années 1850, il existe 4 grands partis politiques.</a:t>
            </a:r>
          </a:p>
        </p:txBody>
      </p:sp>
      <p:graphicFrame>
        <p:nvGraphicFramePr>
          <p:cNvPr id="5" name="Table 4"/>
          <p:cNvGraphicFramePr>
            <a:graphicFrameLocks noGrp="1"/>
          </p:cNvGraphicFramePr>
          <p:nvPr/>
        </p:nvGraphicFramePr>
        <p:xfrm>
          <a:off x="990600" y="3283037"/>
          <a:ext cx="6896100" cy="457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34308260"/>
                    </a:ext>
                  </a:extLst>
                </a:gridCol>
                <a:gridCol w="2590800">
                  <a:extLst>
                    <a:ext uri="{9D8B030D-6E8A-4147-A177-3AD203B41FA5}">
                      <a16:colId xmlns:a16="http://schemas.microsoft.com/office/drawing/2014/main" val="2769129480"/>
                    </a:ext>
                  </a:extLst>
                </a:gridCol>
                <a:gridCol w="2400300">
                  <a:extLst>
                    <a:ext uri="{9D8B030D-6E8A-4147-A177-3AD203B41FA5}">
                      <a16:colId xmlns:a16="http://schemas.microsoft.com/office/drawing/2014/main" val="4118852192"/>
                    </a:ext>
                  </a:extLst>
                </a:gridCol>
              </a:tblGrid>
              <a:tr h="437362">
                <a:tc>
                  <a:txBody>
                    <a:bodyPr/>
                    <a:lstStyle/>
                    <a:p>
                      <a:r>
                        <a:rPr lang="fr-CA" sz="2400" dirty="0"/>
                        <a:t>Libéral</a:t>
                      </a:r>
                      <a:endParaRPr lang="fr-CA" dirty="0"/>
                    </a:p>
                  </a:txBody>
                  <a:tcPr>
                    <a:solidFill>
                      <a:srgbClr val="FF0000"/>
                    </a:solidFill>
                  </a:tcPr>
                </a:tc>
                <a:tc>
                  <a:txBody>
                    <a:bodyPr/>
                    <a:lstStyle/>
                    <a:p>
                      <a:pPr algn="ctr"/>
                      <a:endParaRPr lang="fr-CA" sz="2400" dirty="0"/>
                    </a:p>
                  </a:txBody>
                  <a:tcPr>
                    <a:solidFill>
                      <a:srgbClr val="FFAFB1"/>
                    </a:solidFill>
                  </a:tcPr>
                </a:tc>
                <a:tc>
                  <a:txBody>
                    <a:bodyPr/>
                    <a:lstStyle/>
                    <a:p>
                      <a:pPr algn="ctr"/>
                      <a:endParaRPr lang="fr-CA" sz="2400" dirty="0"/>
                    </a:p>
                  </a:txBody>
                  <a:tcPr>
                    <a:solidFill>
                      <a:srgbClr val="FFAFB1"/>
                    </a:solidFill>
                  </a:tcPr>
                </a:tc>
                <a:extLst>
                  <a:ext uri="{0D108BD9-81ED-4DB2-BD59-A6C34878D82A}">
                    <a16:rowId xmlns:a16="http://schemas.microsoft.com/office/drawing/2014/main" val="150464451"/>
                  </a:ext>
                </a:extLst>
              </a:tr>
            </a:tbl>
          </a:graphicData>
        </a:graphic>
      </p:graphicFrame>
      <p:graphicFrame>
        <p:nvGraphicFramePr>
          <p:cNvPr id="9" name="Table 8"/>
          <p:cNvGraphicFramePr>
            <a:graphicFrameLocks noGrp="1"/>
          </p:cNvGraphicFramePr>
          <p:nvPr/>
        </p:nvGraphicFramePr>
        <p:xfrm>
          <a:off x="990600" y="3740237"/>
          <a:ext cx="6896100" cy="457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944490759"/>
                    </a:ext>
                  </a:extLst>
                </a:gridCol>
                <a:gridCol w="2590800">
                  <a:extLst>
                    <a:ext uri="{9D8B030D-6E8A-4147-A177-3AD203B41FA5}">
                      <a16:colId xmlns:a16="http://schemas.microsoft.com/office/drawing/2014/main" val="3158164996"/>
                    </a:ext>
                  </a:extLst>
                </a:gridCol>
                <a:gridCol w="2400300">
                  <a:extLst>
                    <a:ext uri="{9D8B030D-6E8A-4147-A177-3AD203B41FA5}">
                      <a16:colId xmlns:a16="http://schemas.microsoft.com/office/drawing/2014/main" val="973945086"/>
                    </a:ext>
                  </a:extLst>
                </a:gridCol>
              </a:tblGrid>
              <a:tr h="401321">
                <a:tc>
                  <a:txBody>
                    <a:bodyPr/>
                    <a:lstStyle/>
                    <a:p>
                      <a:r>
                        <a:rPr lang="fr-CA" sz="2400" dirty="0">
                          <a:solidFill>
                            <a:schemeClr val="bg1"/>
                          </a:solidFill>
                        </a:rPr>
                        <a:t>Conservateur</a:t>
                      </a:r>
                    </a:p>
                  </a:txBody>
                  <a:tcPr>
                    <a:solidFill>
                      <a:srgbClr val="0070C0"/>
                    </a:solidFill>
                  </a:tcPr>
                </a:tc>
                <a:tc>
                  <a:txBody>
                    <a:bodyPr/>
                    <a:lstStyle/>
                    <a:p>
                      <a:pPr algn="ctr"/>
                      <a:endParaRPr lang="fr-CA" sz="2400" dirty="0"/>
                    </a:p>
                  </a:txBody>
                  <a:tcPr>
                    <a:solidFill>
                      <a:srgbClr val="91CBF3"/>
                    </a:solidFill>
                  </a:tcPr>
                </a:tc>
                <a:tc>
                  <a:txBody>
                    <a:bodyPr/>
                    <a:lstStyle/>
                    <a:p>
                      <a:pPr algn="ctr"/>
                      <a:endParaRPr lang="fr-CA" sz="2400" dirty="0"/>
                    </a:p>
                  </a:txBody>
                  <a:tcPr>
                    <a:solidFill>
                      <a:srgbClr val="91CBF3"/>
                    </a:solidFill>
                  </a:tcPr>
                </a:tc>
                <a:extLst>
                  <a:ext uri="{0D108BD9-81ED-4DB2-BD59-A6C34878D82A}">
                    <a16:rowId xmlns:a16="http://schemas.microsoft.com/office/drawing/2014/main" val="1879458946"/>
                  </a:ext>
                </a:extLst>
              </a:tr>
            </a:tbl>
          </a:graphicData>
        </a:graphic>
      </p:graphicFrame>
      <p:graphicFrame>
        <p:nvGraphicFramePr>
          <p:cNvPr id="10" name="Table 9"/>
          <p:cNvGraphicFramePr>
            <a:graphicFrameLocks noGrp="1"/>
          </p:cNvGraphicFramePr>
          <p:nvPr/>
        </p:nvGraphicFramePr>
        <p:xfrm>
          <a:off x="2895600" y="2815589"/>
          <a:ext cx="4991100" cy="4572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687704999"/>
                    </a:ext>
                  </a:extLst>
                </a:gridCol>
                <a:gridCol w="2400300">
                  <a:extLst>
                    <a:ext uri="{9D8B030D-6E8A-4147-A177-3AD203B41FA5}">
                      <a16:colId xmlns:a16="http://schemas.microsoft.com/office/drawing/2014/main" val="1343840551"/>
                    </a:ext>
                  </a:extLst>
                </a:gridCol>
              </a:tblGrid>
              <a:tr h="370840">
                <a:tc>
                  <a:txBody>
                    <a:bodyPr/>
                    <a:lstStyle/>
                    <a:p>
                      <a:pPr algn="ctr"/>
                      <a:r>
                        <a:rPr lang="fr-CA" sz="2400" dirty="0"/>
                        <a:t>Au Canada-Ouest</a:t>
                      </a:r>
                    </a:p>
                  </a:txBody>
                  <a:tcPr>
                    <a:solidFill>
                      <a:schemeClr val="tx1"/>
                    </a:solidFill>
                  </a:tcPr>
                </a:tc>
                <a:tc>
                  <a:txBody>
                    <a:bodyPr/>
                    <a:lstStyle/>
                    <a:p>
                      <a:pPr algn="ctr"/>
                      <a:r>
                        <a:rPr lang="fr-CA" sz="2400" dirty="0"/>
                        <a:t>Au Canada-Est</a:t>
                      </a:r>
                    </a:p>
                  </a:txBody>
                  <a:tcPr>
                    <a:solidFill>
                      <a:schemeClr val="tx1"/>
                    </a:solidFill>
                  </a:tcPr>
                </a:tc>
                <a:extLst>
                  <a:ext uri="{0D108BD9-81ED-4DB2-BD59-A6C34878D82A}">
                    <a16:rowId xmlns:a16="http://schemas.microsoft.com/office/drawing/2014/main" val="4124205256"/>
                  </a:ext>
                </a:extLst>
              </a:tr>
            </a:tbl>
          </a:graphicData>
        </a:graphic>
      </p:graphicFrame>
    </p:spTree>
    <p:extLst>
      <p:ext uri="{BB962C8B-B14F-4D97-AF65-F5344CB8AC3E}">
        <p14:creationId xmlns:p14="http://schemas.microsoft.com/office/powerpoint/2010/main" val="33626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35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7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1626" y="312448"/>
            <a:ext cx="5486400" cy="533400"/>
          </a:xfrm>
        </p:spPr>
        <p:txBody>
          <a:bodyPr>
            <a:normAutofit fontScale="90000"/>
          </a:bodyPr>
          <a:lstStyle/>
          <a:p>
            <a:pPr algn="ctr"/>
            <a:r>
              <a:rPr lang="en-US" b="1" dirty="0">
                <a:solidFill>
                  <a:srgbClr val="FF0000"/>
                </a:solidFill>
              </a:rPr>
              <a:t>Lib</a:t>
            </a:r>
            <a:r>
              <a:rPr lang="fr-CA" b="1" dirty="0" err="1">
                <a:solidFill>
                  <a:srgbClr val="FF0000"/>
                </a:solidFill>
              </a:rPr>
              <a:t>éral</a:t>
            </a:r>
            <a:r>
              <a:rPr lang="fr-CA" b="1" dirty="0">
                <a:solidFill>
                  <a:srgbClr val="FF0000"/>
                </a:solidFill>
              </a:rPr>
              <a:t> </a:t>
            </a:r>
            <a:r>
              <a:rPr lang="fr-CA" b="1" dirty="0"/>
              <a:t>vs</a:t>
            </a:r>
            <a:r>
              <a:rPr lang="fr-CA" b="1" dirty="0">
                <a:solidFill>
                  <a:srgbClr val="FF0000"/>
                </a:solidFill>
              </a:rPr>
              <a:t> </a:t>
            </a:r>
            <a:r>
              <a:rPr lang="fr-CA" b="1" dirty="0">
                <a:solidFill>
                  <a:srgbClr val="0070C0"/>
                </a:solidFill>
              </a:rPr>
              <a:t>conservateur</a:t>
            </a:r>
            <a:endParaRPr lang="en-CA" dirty="0"/>
          </a:p>
        </p:txBody>
      </p:sp>
      <p:graphicFrame>
        <p:nvGraphicFramePr>
          <p:cNvPr id="4" name="Table 3"/>
          <p:cNvGraphicFramePr>
            <a:graphicFrameLocks noGrp="1"/>
          </p:cNvGraphicFramePr>
          <p:nvPr>
            <p:extLst>
              <p:ext uri="{D42A27DB-BD31-4B8C-83A1-F6EECF244321}">
                <p14:modId xmlns:p14="http://schemas.microsoft.com/office/powerpoint/2010/main" val="1348599732"/>
              </p:ext>
            </p:extLst>
          </p:nvPr>
        </p:nvGraphicFramePr>
        <p:xfrm>
          <a:off x="197708" y="1828800"/>
          <a:ext cx="8763000" cy="2656840"/>
        </p:xfrm>
        <a:graphic>
          <a:graphicData uri="http://schemas.openxmlformats.org/drawingml/2006/table">
            <a:tbl>
              <a:tblPr firstRow="1" bandRow="1">
                <a:tableStyleId>{073A0DAA-6AF3-43AB-8588-CEC1D06C72B9}</a:tableStyleId>
              </a:tblPr>
              <a:tblGrid>
                <a:gridCol w="4221892">
                  <a:extLst>
                    <a:ext uri="{9D8B030D-6E8A-4147-A177-3AD203B41FA5}">
                      <a16:colId xmlns:a16="http://schemas.microsoft.com/office/drawing/2014/main" val="20000"/>
                    </a:ext>
                  </a:extLst>
                </a:gridCol>
                <a:gridCol w="4541108">
                  <a:extLst>
                    <a:ext uri="{9D8B030D-6E8A-4147-A177-3AD203B41FA5}">
                      <a16:colId xmlns:a16="http://schemas.microsoft.com/office/drawing/2014/main" val="20001"/>
                    </a:ext>
                  </a:extLst>
                </a:gridCol>
              </a:tblGrid>
              <a:tr h="444500">
                <a:tc>
                  <a:txBody>
                    <a:bodyPr/>
                    <a:lstStyle/>
                    <a:p>
                      <a:pPr algn="ctr"/>
                      <a:r>
                        <a:rPr lang="fr-CA" sz="2800" dirty="0"/>
                        <a:t>Parti libéral</a:t>
                      </a:r>
                    </a:p>
                    <a:p>
                      <a:pPr algn="ctr"/>
                      <a:r>
                        <a:rPr lang="fr-CA" sz="2800" dirty="0"/>
                        <a:t>du Canada</a:t>
                      </a:r>
                      <a:endParaRPr lang="en-CA" sz="2800" dirty="0"/>
                    </a:p>
                  </a:txBody>
                  <a:tcPr/>
                </a:tc>
                <a:tc>
                  <a:txBody>
                    <a:bodyPr/>
                    <a:lstStyle/>
                    <a:p>
                      <a:pPr algn="ctr"/>
                      <a:r>
                        <a:rPr lang="fr-CA" sz="2800" dirty="0"/>
                        <a:t>Parti conservateur</a:t>
                      </a:r>
                    </a:p>
                    <a:p>
                      <a:pPr algn="ctr"/>
                      <a:r>
                        <a:rPr lang="fr-CA" sz="2800" dirty="0"/>
                        <a:t>du Canada</a:t>
                      </a:r>
                      <a:endParaRPr lang="en-CA" sz="2800" dirty="0"/>
                    </a:p>
                  </a:txBody>
                  <a:tcPr/>
                </a:tc>
                <a:extLst>
                  <a:ext uri="{0D108BD9-81ED-4DB2-BD59-A6C34878D82A}">
                    <a16:rowId xmlns:a16="http://schemas.microsoft.com/office/drawing/2014/main" val="10000"/>
                  </a:ext>
                </a:extLst>
              </a:tr>
              <a:tr h="444500">
                <a:tc>
                  <a:txBody>
                    <a:bodyPr/>
                    <a:lstStyle/>
                    <a:p>
                      <a:endParaRPr lang="en-CA"/>
                    </a:p>
                  </a:txBody>
                  <a:tcPr/>
                </a:tc>
                <a:tc>
                  <a:txBody>
                    <a:bodyPr/>
                    <a:lstStyle/>
                    <a:p>
                      <a:endParaRPr lang="en-CA" dirty="0"/>
                    </a:p>
                  </a:txBody>
                  <a:tcPr/>
                </a:tc>
                <a:extLst>
                  <a:ext uri="{0D108BD9-81ED-4DB2-BD59-A6C34878D82A}">
                    <a16:rowId xmlns:a16="http://schemas.microsoft.com/office/drawing/2014/main" val="10001"/>
                  </a:ext>
                </a:extLst>
              </a:tr>
              <a:tr h="444500">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r h="444500">
                <a:tc>
                  <a:txBody>
                    <a:bodyPr/>
                    <a:lstStyle/>
                    <a:p>
                      <a:endParaRPr lang="en-CA" dirty="0"/>
                    </a:p>
                  </a:txBody>
                  <a:tcPr/>
                </a:tc>
                <a:tc>
                  <a:txBody>
                    <a:bodyPr/>
                    <a:lstStyle/>
                    <a:p>
                      <a:endParaRPr lang="en-CA" dirty="0"/>
                    </a:p>
                    <a:p>
                      <a:endParaRPr lang="en-CA" dirty="0"/>
                    </a:p>
                    <a:p>
                      <a:endParaRPr lang="en-CA" sz="12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381000" y="4870276"/>
            <a:ext cx="3200400" cy="461665"/>
          </a:xfrm>
          <a:prstGeom prst="rect">
            <a:avLst/>
          </a:prstGeom>
          <a:noFill/>
        </p:spPr>
        <p:txBody>
          <a:bodyPr wrap="square" rtlCol="0">
            <a:spAutoFit/>
          </a:bodyPr>
          <a:lstStyle/>
          <a:p>
            <a:pPr>
              <a:buFont typeface="Arial" pitchFamily="34" charset="0"/>
              <a:buChar char="•"/>
            </a:pPr>
            <a:r>
              <a:rPr lang="fr-CA" sz="2400" dirty="0"/>
              <a:t> Plus proche de l’Église</a:t>
            </a:r>
            <a:endParaRPr lang="en-CA" sz="2400" dirty="0"/>
          </a:p>
        </p:txBody>
      </p:sp>
      <p:sp>
        <p:nvSpPr>
          <p:cNvPr id="6" name="TextBox 5"/>
          <p:cNvSpPr txBox="1"/>
          <p:nvPr/>
        </p:nvSpPr>
        <p:spPr>
          <a:xfrm>
            <a:off x="4656438" y="4870275"/>
            <a:ext cx="3505200" cy="461665"/>
          </a:xfrm>
          <a:prstGeom prst="rect">
            <a:avLst/>
          </a:prstGeom>
          <a:noFill/>
        </p:spPr>
        <p:txBody>
          <a:bodyPr wrap="square" rtlCol="0">
            <a:spAutoFit/>
          </a:bodyPr>
          <a:lstStyle/>
          <a:p>
            <a:pPr>
              <a:buFont typeface="Arial" pitchFamily="34" charset="0"/>
              <a:buChar char="•"/>
            </a:pPr>
            <a:r>
              <a:rPr lang="fr-CA" sz="2400" dirty="0"/>
              <a:t> Moins proche de l’Église</a:t>
            </a:r>
            <a:endParaRPr lang="en-CA" sz="2400" dirty="0"/>
          </a:p>
        </p:txBody>
      </p:sp>
      <p:sp>
        <p:nvSpPr>
          <p:cNvPr id="7" name="TextBox 6"/>
          <p:cNvSpPr txBox="1"/>
          <p:nvPr/>
        </p:nvSpPr>
        <p:spPr>
          <a:xfrm>
            <a:off x="381000" y="5360772"/>
            <a:ext cx="3733800" cy="461665"/>
          </a:xfrm>
          <a:prstGeom prst="rect">
            <a:avLst/>
          </a:prstGeom>
          <a:noFill/>
        </p:spPr>
        <p:txBody>
          <a:bodyPr wrap="square" rtlCol="0">
            <a:spAutoFit/>
          </a:bodyPr>
          <a:lstStyle/>
          <a:p>
            <a:pPr>
              <a:buFont typeface="Arial" pitchFamily="34" charset="0"/>
              <a:buChar char="•"/>
            </a:pPr>
            <a:r>
              <a:rPr lang="fr-CA" sz="2400" dirty="0"/>
              <a:t> Plus de taxes (et services)</a:t>
            </a:r>
            <a:endParaRPr lang="en-CA" sz="2400" dirty="0"/>
          </a:p>
        </p:txBody>
      </p:sp>
      <p:sp>
        <p:nvSpPr>
          <p:cNvPr id="8" name="TextBox 7"/>
          <p:cNvSpPr txBox="1"/>
          <p:nvPr/>
        </p:nvSpPr>
        <p:spPr>
          <a:xfrm>
            <a:off x="4648200" y="5360771"/>
            <a:ext cx="3886200" cy="461665"/>
          </a:xfrm>
          <a:prstGeom prst="rect">
            <a:avLst/>
          </a:prstGeom>
          <a:noFill/>
        </p:spPr>
        <p:txBody>
          <a:bodyPr wrap="square" rtlCol="0">
            <a:spAutoFit/>
          </a:bodyPr>
          <a:lstStyle/>
          <a:p>
            <a:pPr>
              <a:buFont typeface="Arial" pitchFamily="34" charset="0"/>
              <a:buChar char="•"/>
            </a:pPr>
            <a:r>
              <a:rPr lang="fr-CA" sz="2400" dirty="0"/>
              <a:t> Moins de taxes (et services)</a:t>
            </a:r>
            <a:endParaRPr lang="en-CA" sz="2400" dirty="0"/>
          </a:p>
        </p:txBody>
      </p:sp>
      <p:sp>
        <p:nvSpPr>
          <p:cNvPr id="9" name="TextBox 8"/>
          <p:cNvSpPr txBox="1"/>
          <p:nvPr/>
        </p:nvSpPr>
        <p:spPr>
          <a:xfrm>
            <a:off x="381000" y="5867400"/>
            <a:ext cx="3429000" cy="830997"/>
          </a:xfrm>
          <a:prstGeom prst="rect">
            <a:avLst/>
          </a:prstGeom>
          <a:noFill/>
        </p:spPr>
        <p:txBody>
          <a:bodyPr wrap="square" rtlCol="0">
            <a:spAutoFit/>
          </a:bodyPr>
          <a:lstStyle/>
          <a:p>
            <a:pPr>
              <a:buFont typeface="Arial" pitchFamily="34" charset="0"/>
              <a:buChar char="•"/>
            </a:pPr>
            <a:r>
              <a:rPr lang="fr-CA" sz="2400" dirty="0"/>
              <a:t> Supporte le mariage gai et l’avortement</a:t>
            </a:r>
            <a:endParaRPr lang="en-CA" sz="2400" dirty="0"/>
          </a:p>
        </p:txBody>
      </p:sp>
      <p:sp>
        <p:nvSpPr>
          <p:cNvPr id="10" name="TextBox 9"/>
          <p:cNvSpPr txBox="1"/>
          <p:nvPr/>
        </p:nvSpPr>
        <p:spPr>
          <a:xfrm>
            <a:off x="4656438" y="5867399"/>
            <a:ext cx="4267200" cy="830997"/>
          </a:xfrm>
          <a:prstGeom prst="rect">
            <a:avLst/>
          </a:prstGeom>
          <a:noFill/>
        </p:spPr>
        <p:txBody>
          <a:bodyPr wrap="square" rtlCol="0">
            <a:spAutoFit/>
          </a:bodyPr>
          <a:lstStyle/>
          <a:p>
            <a:pPr>
              <a:buFont typeface="Arial" pitchFamily="34" charset="0"/>
              <a:buChar char="•"/>
            </a:pPr>
            <a:r>
              <a:rPr lang="fr-CA" sz="2400" dirty="0"/>
              <a:t> Oppose le mariage gai et l’avortement</a:t>
            </a:r>
            <a:endParaRPr lang="en-CA" sz="2400" dirty="0"/>
          </a:p>
        </p:txBody>
      </p:sp>
      <p:pic>
        <p:nvPicPr>
          <p:cNvPr id="11" name="Picture 10" descr="Do Not Write.png"/>
          <p:cNvPicPr>
            <a:picLocks noChangeAspect="1"/>
          </p:cNvPicPr>
          <p:nvPr/>
        </p:nvPicPr>
        <p:blipFill>
          <a:blip r:embed="rId2" cstate="print"/>
          <a:stretch>
            <a:fillRect/>
          </a:stretch>
        </p:blipFill>
        <p:spPr>
          <a:xfrm>
            <a:off x="322087" y="152400"/>
            <a:ext cx="804614" cy="801268"/>
          </a:xfrm>
          <a:prstGeom prst="rect">
            <a:avLst/>
          </a:prstGeom>
        </p:spPr>
      </p:pic>
      <p:pic>
        <p:nvPicPr>
          <p:cNvPr id="13314"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1928" y="1954427"/>
            <a:ext cx="587828" cy="685800"/>
          </a:xfrm>
          <a:prstGeom prst="rect">
            <a:avLst/>
          </a:prstGeom>
          <a:noFill/>
        </p:spPr>
      </p:pic>
      <p:pic>
        <p:nvPicPr>
          <p:cNvPr id="13316" name="Picture 4" descr="File:649px-Conservative Party of Canada.png">
            <a:hlinkClick r:id="rId5"/>
          </p:cNvPr>
          <p:cNvPicPr>
            <a:picLocks noChangeAspect="1" noChangeArrowheads="1"/>
          </p:cNvPicPr>
          <p:nvPr/>
        </p:nvPicPr>
        <p:blipFill>
          <a:blip r:embed="rId6" cstate="print"/>
          <a:srcRect/>
          <a:stretch>
            <a:fillRect/>
          </a:stretch>
        </p:blipFill>
        <p:spPr bwMode="auto">
          <a:xfrm>
            <a:off x="4572000" y="1983779"/>
            <a:ext cx="679439" cy="627095"/>
          </a:xfrm>
          <a:prstGeom prst="rect">
            <a:avLst/>
          </a:prstGeom>
          <a:noFill/>
        </p:spPr>
      </p:pic>
      <p:sp>
        <p:nvSpPr>
          <p:cNvPr id="12" name="Rectangle 11"/>
          <p:cNvSpPr/>
          <p:nvPr/>
        </p:nvSpPr>
        <p:spPr>
          <a:xfrm>
            <a:off x="3284911" y="829806"/>
            <a:ext cx="2659831" cy="707886"/>
          </a:xfrm>
          <a:prstGeom prst="rect">
            <a:avLst/>
          </a:prstGeom>
        </p:spPr>
        <p:txBody>
          <a:bodyPr wrap="none">
            <a:spAutoFit/>
          </a:bodyPr>
          <a:lstStyle/>
          <a:p>
            <a:r>
              <a:rPr lang="fr-CA" sz="4000" b="1" dirty="0"/>
              <a:t>aujourd’hui</a:t>
            </a:r>
          </a:p>
        </p:txBody>
      </p:sp>
      <p:sp>
        <p:nvSpPr>
          <p:cNvPr id="3" name="Rectangle 2"/>
          <p:cNvSpPr/>
          <p:nvPr/>
        </p:nvSpPr>
        <p:spPr>
          <a:xfrm>
            <a:off x="0" y="0"/>
            <a:ext cx="152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91600" y="0"/>
            <a:ext cx="1524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8" presetClass="emph" presetSubtype="0" fill="hold" nodeType="withEffect">
                                  <p:stCondLst>
                                    <p:cond delay="250"/>
                                  </p:stCondLst>
                                  <p:childTnLst>
                                    <p:animRot by="21600000">
                                      <p:cBhvr>
                                        <p:cTn id="8" dur="1000" fill="hold"/>
                                        <p:tgtEl>
                                          <p:spTgt spid="11"/>
                                        </p:tgtEl>
                                        <p:attrNameLst>
                                          <p:attrName>r</p:attrName>
                                        </p:attrNameLst>
                                      </p:cBhvr>
                                    </p:animRot>
                                  </p:childTnLst>
                                </p:cTn>
                              </p:par>
                              <p:par>
                                <p:cTn id="9" presetID="22" presetClass="entr" presetSubtype="8" fill="hold" grpId="0" nodeType="with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1" presetClass="entr" presetSubtype="0" fill="hold" grpId="0" nodeType="withEffect">
                                  <p:stCondLst>
                                    <p:cond delay="2000"/>
                                  </p:stCondLst>
                                  <p:childTnLst>
                                    <p:set>
                                      <p:cBhvr>
                                        <p:cTn id="13" dur="1" fill="hold">
                                          <p:stCondLst>
                                            <p:cond delay="0"/>
                                          </p:stCondLst>
                                        </p:cTn>
                                        <p:tgtEl>
                                          <p:spTgt spid="12"/>
                                        </p:tgtEl>
                                        <p:attrNameLst>
                                          <p:attrName>style.visibility</p:attrName>
                                        </p:attrNameLst>
                                      </p:cBhvr>
                                      <p:to>
                                        <p:strVal val="visible"/>
                                      </p:to>
                                    </p:set>
                                  </p:childTnLst>
                                </p:cTn>
                              </p:par>
                              <p:par>
                                <p:cTn id="14" presetID="26" presetClass="emph" presetSubtype="0" fill="hold" grpId="1" nodeType="withEffect">
                                  <p:stCondLst>
                                    <p:cond delay="225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1"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1" nodeType="withEffect">
                                  <p:stCondLst>
                                    <p:cond delay="25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1" nodeType="withEffect">
                                  <p:stCondLst>
                                    <p:cond delay="50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1" nodeType="withEffect">
                                  <p:stCondLst>
                                    <p:cond delay="75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1" nodeType="withEffect">
                                  <p:stCondLst>
                                    <p:cond delay="100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1" nodeType="withEffect">
                                  <p:stCondLst>
                                    <p:cond delay="125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0" nodeType="clickEffect">
                                  <p:stCondLst>
                                    <p:cond delay="0"/>
                                  </p:stCondLst>
                                  <p:childTnLst>
                                    <p:animMotion origin="layout" path="M 3.33333E-6 -3.86537E-6 L 0.46666 -0.3102 " pathEditMode="relative" rAng="0" ptsTypes="AA">
                                      <p:cBhvr>
                                        <p:cTn id="34" dur="1000" fill="hold"/>
                                        <p:tgtEl>
                                          <p:spTgt spid="5"/>
                                        </p:tgtEl>
                                        <p:attrNameLst>
                                          <p:attrName>ppt_x</p:attrName>
                                          <p:attrName>ppt_y</p:attrName>
                                        </p:attrNameLst>
                                      </p:cBhvr>
                                      <p:rCtr x="23333" y="-15522"/>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fill="hold" grpId="0" nodeType="clickEffect">
                                  <p:stCondLst>
                                    <p:cond delay="0"/>
                                  </p:stCondLst>
                                  <p:childTnLst>
                                    <p:animMotion origin="layout" path="M 1.94444E-6 -3.86537E-6 L -0.46754 -0.3102 " pathEditMode="relative" rAng="0" ptsTypes="AA">
                                      <p:cBhvr>
                                        <p:cTn id="38" dur="1000" fill="hold"/>
                                        <p:tgtEl>
                                          <p:spTgt spid="6"/>
                                        </p:tgtEl>
                                        <p:attrNameLst>
                                          <p:attrName>ppt_x</p:attrName>
                                          <p:attrName>ppt_y</p:attrName>
                                        </p:attrNameLst>
                                      </p:cBhvr>
                                      <p:rCtr x="-23385" y="-155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fill="hold" grpId="0" nodeType="clickEffect">
                                  <p:stCondLst>
                                    <p:cond delay="0"/>
                                  </p:stCondLst>
                                  <p:childTnLst>
                                    <p:animMotion origin="layout" path="M -3.33333E-6 -2.00555E-6 L -3.33333E-6 -0.31506 " pathEditMode="relative" rAng="0" ptsTypes="AA">
                                      <p:cBhvr>
                                        <p:cTn id="42" dur="1000" fill="hold"/>
                                        <p:tgtEl>
                                          <p:spTgt spid="7"/>
                                        </p:tgtEl>
                                        <p:attrNameLst>
                                          <p:attrName>ppt_x</p:attrName>
                                          <p:attrName>ppt_y</p:attrName>
                                        </p:attrNameLst>
                                      </p:cBhvr>
                                      <p:rCtr x="0" y="-1575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fill="hold" grpId="0" nodeType="clickEffect">
                                  <p:stCondLst>
                                    <p:cond delay="0"/>
                                  </p:stCondLst>
                                  <p:childTnLst>
                                    <p:animMotion origin="layout" path="M 1.11022E-16 -2.00555E-6 L 1.11022E-16 -0.31506 " pathEditMode="relative" rAng="0" ptsTypes="AA">
                                      <p:cBhvr>
                                        <p:cTn id="46" dur="1000" fill="hold"/>
                                        <p:tgtEl>
                                          <p:spTgt spid="8"/>
                                        </p:tgtEl>
                                        <p:attrNameLst>
                                          <p:attrName>ppt_x</p:attrName>
                                          <p:attrName>ppt_y</p:attrName>
                                        </p:attrNameLst>
                                      </p:cBhvr>
                                      <p:rCtr x="0" y="-15753"/>
                                    </p:animMotion>
                                  </p:childTnLst>
                                </p:cTn>
                              </p:par>
                            </p:childTnLst>
                          </p:cTn>
                        </p:par>
                      </p:childTnLst>
                    </p:cTn>
                  </p:par>
                  <p:par>
                    <p:cTn id="47" fill="hold">
                      <p:stCondLst>
                        <p:cond delay="indefinite"/>
                      </p:stCondLst>
                      <p:childTnLst>
                        <p:par>
                          <p:cTn id="48" fill="hold">
                            <p:stCondLst>
                              <p:cond delay="0"/>
                            </p:stCondLst>
                            <p:childTnLst>
                              <p:par>
                                <p:cTn id="49" presetID="42" presetClass="path" presetSubtype="0" fill="hold" grpId="0" nodeType="clickEffect">
                                  <p:stCondLst>
                                    <p:cond delay="0"/>
                                  </p:stCondLst>
                                  <p:childTnLst>
                                    <p:animMotion origin="layout" path="M 3.33333E-6 3.42817E-6 L 0.00416 -0.32686 " pathEditMode="relative" rAng="0" ptsTypes="AA">
                                      <p:cBhvr>
                                        <p:cTn id="50" dur="1000" fill="hold"/>
                                        <p:tgtEl>
                                          <p:spTgt spid="9"/>
                                        </p:tgtEl>
                                        <p:attrNameLst>
                                          <p:attrName>ppt_x</p:attrName>
                                          <p:attrName>ppt_y</p:attrName>
                                        </p:attrNameLst>
                                      </p:cBhvr>
                                      <p:rCtr x="208" y="-16354"/>
                                    </p:animMotion>
                                  </p:childTnLst>
                                </p:cTn>
                              </p:par>
                            </p:childTnLst>
                          </p:cTn>
                        </p:par>
                      </p:childTnLst>
                    </p:cTn>
                  </p:par>
                  <p:par>
                    <p:cTn id="51" fill="hold">
                      <p:stCondLst>
                        <p:cond delay="indefinite"/>
                      </p:stCondLst>
                      <p:childTnLst>
                        <p:par>
                          <p:cTn id="52" fill="hold">
                            <p:stCondLst>
                              <p:cond delay="0"/>
                            </p:stCondLst>
                            <p:childTnLst>
                              <p:par>
                                <p:cTn id="53" presetID="42" presetClass="path" presetSubtype="0" fill="hold" grpId="0" nodeType="clickEffect">
                                  <p:stCondLst>
                                    <p:cond delay="0"/>
                                  </p:stCondLst>
                                  <p:childTnLst>
                                    <p:animMotion origin="layout" path="M -4.72222E-6 3.42817E-6 L -0.00086 -0.32686 " pathEditMode="relative" rAng="0" ptsTypes="AA">
                                      <p:cBhvr>
                                        <p:cTn id="54" dur="1000" fill="hold"/>
                                        <p:tgtEl>
                                          <p:spTgt spid="10"/>
                                        </p:tgtEl>
                                        <p:attrNameLst>
                                          <p:attrName>ppt_x</p:attrName>
                                          <p:attrName>ppt_y</p:attrName>
                                        </p:attrNameLst>
                                      </p:cBhvr>
                                      <p:rCtr x="-52" y="-163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5" grpId="1"/>
      <p:bldP spid="6" grpId="0"/>
      <p:bldP spid="6" grpId="1"/>
      <p:bldP spid="7" grpId="0"/>
      <p:bldP spid="7" grpId="1"/>
      <p:bldP spid="8" grpId="0"/>
      <p:bldP spid="8" grpId="1"/>
      <p:bldP spid="9" grpId="0"/>
      <p:bldP spid="9" grpId="1"/>
      <p:bldP spid="10" grpId="0"/>
      <p:bldP spid="10" grpId="1"/>
      <p:bldP spid="12" grpId="0"/>
      <p:bldP spid="12"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7924800" cy="960438"/>
          </a:xfrm>
        </p:spPr>
        <p:txBody>
          <a:bodyPr/>
          <a:lstStyle/>
          <a:p>
            <a:pPr algn="ctr"/>
            <a:r>
              <a:rPr lang="fr-CA" sz="3800" b="1" dirty="0">
                <a:effectLst>
                  <a:innerShdw blurRad="63500" dist="50800" dir="13500000">
                    <a:prstClr val="black">
                      <a:alpha val="50000"/>
                    </a:prstClr>
                  </a:innerShdw>
                </a:effectLst>
              </a:rPr>
              <a:t>L’instabilité ministérielle</a:t>
            </a:r>
          </a:p>
        </p:txBody>
      </p:sp>
      <p:sp>
        <p:nvSpPr>
          <p:cNvPr id="3" name="Espace réservé du contenu 2"/>
          <p:cNvSpPr>
            <a:spLocks noGrp="1"/>
          </p:cNvSpPr>
          <p:nvPr>
            <p:ph idx="1"/>
          </p:nvPr>
        </p:nvSpPr>
        <p:spPr>
          <a:xfrm>
            <a:off x="457200" y="1295401"/>
            <a:ext cx="7696200" cy="1219200"/>
          </a:xfrm>
        </p:spPr>
        <p:txBody>
          <a:bodyPr>
            <a:normAutofit/>
          </a:bodyPr>
          <a:lstStyle/>
          <a:p>
            <a:r>
              <a:rPr lang="fr-CA" sz="3200" dirty="0"/>
              <a:t>Dans les années 1850, il existe 4 grands partis politiques.</a:t>
            </a:r>
          </a:p>
        </p:txBody>
      </p:sp>
      <p:graphicFrame>
        <p:nvGraphicFramePr>
          <p:cNvPr id="5" name="Table 4"/>
          <p:cNvGraphicFramePr>
            <a:graphicFrameLocks noGrp="1"/>
          </p:cNvGraphicFramePr>
          <p:nvPr/>
        </p:nvGraphicFramePr>
        <p:xfrm>
          <a:off x="990600" y="3283037"/>
          <a:ext cx="6896100" cy="457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334308260"/>
                    </a:ext>
                  </a:extLst>
                </a:gridCol>
                <a:gridCol w="2590800">
                  <a:extLst>
                    <a:ext uri="{9D8B030D-6E8A-4147-A177-3AD203B41FA5}">
                      <a16:colId xmlns:a16="http://schemas.microsoft.com/office/drawing/2014/main" val="2769129480"/>
                    </a:ext>
                  </a:extLst>
                </a:gridCol>
                <a:gridCol w="2400300">
                  <a:extLst>
                    <a:ext uri="{9D8B030D-6E8A-4147-A177-3AD203B41FA5}">
                      <a16:colId xmlns:a16="http://schemas.microsoft.com/office/drawing/2014/main" val="4118852192"/>
                    </a:ext>
                  </a:extLst>
                </a:gridCol>
              </a:tblGrid>
              <a:tr h="437362">
                <a:tc>
                  <a:txBody>
                    <a:bodyPr/>
                    <a:lstStyle/>
                    <a:p>
                      <a:r>
                        <a:rPr lang="fr-CA" sz="2400" dirty="0"/>
                        <a:t>Libéral</a:t>
                      </a:r>
                      <a:endParaRPr lang="fr-CA" dirty="0"/>
                    </a:p>
                  </a:txBody>
                  <a:tcPr>
                    <a:solidFill>
                      <a:srgbClr val="FF0000"/>
                    </a:solidFill>
                  </a:tcPr>
                </a:tc>
                <a:tc>
                  <a:txBody>
                    <a:bodyPr/>
                    <a:lstStyle/>
                    <a:p>
                      <a:pPr algn="ctr"/>
                      <a:endParaRPr lang="fr-CA" sz="2400" dirty="0"/>
                    </a:p>
                  </a:txBody>
                  <a:tcPr>
                    <a:solidFill>
                      <a:srgbClr val="FFAFB1"/>
                    </a:solidFill>
                  </a:tcPr>
                </a:tc>
                <a:tc>
                  <a:txBody>
                    <a:bodyPr/>
                    <a:lstStyle/>
                    <a:p>
                      <a:pPr algn="ctr"/>
                      <a:endParaRPr lang="fr-CA" sz="2400" dirty="0"/>
                    </a:p>
                  </a:txBody>
                  <a:tcPr>
                    <a:solidFill>
                      <a:srgbClr val="FFAFB1"/>
                    </a:solidFill>
                  </a:tcPr>
                </a:tc>
                <a:extLst>
                  <a:ext uri="{0D108BD9-81ED-4DB2-BD59-A6C34878D82A}">
                    <a16:rowId xmlns:a16="http://schemas.microsoft.com/office/drawing/2014/main" val="150464451"/>
                  </a:ext>
                </a:extLst>
              </a:tr>
            </a:tbl>
          </a:graphicData>
        </a:graphic>
      </p:graphicFrame>
      <p:graphicFrame>
        <p:nvGraphicFramePr>
          <p:cNvPr id="9" name="Table 8"/>
          <p:cNvGraphicFramePr>
            <a:graphicFrameLocks noGrp="1"/>
          </p:cNvGraphicFramePr>
          <p:nvPr/>
        </p:nvGraphicFramePr>
        <p:xfrm>
          <a:off x="990600" y="3740237"/>
          <a:ext cx="6896100" cy="4572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1944490759"/>
                    </a:ext>
                  </a:extLst>
                </a:gridCol>
                <a:gridCol w="2590800">
                  <a:extLst>
                    <a:ext uri="{9D8B030D-6E8A-4147-A177-3AD203B41FA5}">
                      <a16:colId xmlns:a16="http://schemas.microsoft.com/office/drawing/2014/main" val="3158164996"/>
                    </a:ext>
                  </a:extLst>
                </a:gridCol>
                <a:gridCol w="2400300">
                  <a:extLst>
                    <a:ext uri="{9D8B030D-6E8A-4147-A177-3AD203B41FA5}">
                      <a16:colId xmlns:a16="http://schemas.microsoft.com/office/drawing/2014/main" val="973945086"/>
                    </a:ext>
                  </a:extLst>
                </a:gridCol>
              </a:tblGrid>
              <a:tr h="401321">
                <a:tc>
                  <a:txBody>
                    <a:bodyPr/>
                    <a:lstStyle/>
                    <a:p>
                      <a:r>
                        <a:rPr lang="fr-CA" sz="2400" dirty="0">
                          <a:solidFill>
                            <a:schemeClr val="bg1"/>
                          </a:solidFill>
                        </a:rPr>
                        <a:t>Conservateur</a:t>
                      </a:r>
                    </a:p>
                  </a:txBody>
                  <a:tcPr>
                    <a:solidFill>
                      <a:srgbClr val="0070C0"/>
                    </a:solidFill>
                  </a:tcPr>
                </a:tc>
                <a:tc>
                  <a:txBody>
                    <a:bodyPr/>
                    <a:lstStyle/>
                    <a:p>
                      <a:pPr algn="ctr"/>
                      <a:endParaRPr lang="fr-CA" sz="2400" dirty="0"/>
                    </a:p>
                  </a:txBody>
                  <a:tcPr>
                    <a:solidFill>
                      <a:srgbClr val="91CBF3"/>
                    </a:solidFill>
                  </a:tcPr>
                </a:tc>
                <a:tc>
                  <a:txBody>
                    <a:bodyPr/>
                    <a:lstStyle/>
                    <a:p>
                      <a:pPr algn="ctr"/>
                      <a:endParaRPr lang="fr-CA" sz="2400" dirty="0"/>
                    </a:p>
                  </a:txBody>
                  <a:tcPr>
                    <a:solidFill>
                      <a:srgbClr val="91CBF3"/>
                    </a:solidFill>
                  </a:tcPr>
                </a:tc>
                <a:extLst>
                  <a:ext uri="{0D108BD9-81ED-4DB2-BD59-A6C34878D82A}">
                    <a16:rowId xmlns:a16="http://schemas.microsoft.com/office/drawing/2014/main" val="1879458946"/>
                  </a:ext>
                </a:extLst>
              </a:tr>
            </a:tbl>
          </a:graphicData>
        </a:graphic>
      </p:graphicFrame>
      <p:graphicFrame>
        <p:nvGraphicFramePr>
          <p:cNvPr id="10" name="Table 9"/>
          <p:cNvGraphicFramePr>
            <a:graphicFrameLocks noGrp="1"/>
          </p:cNvGraphicFramePr>
          <p:nvPr/>
        </p:nvGraphicFramePr>
        <p:xfrm>
          <a:off x="2895600" y="2815589"/>
          <a:ext cx="4991100" cy="457200"/>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val="1687704999"/>
                    </a:ext>
                  </a:extLst>
                </a:gridCol>
                <a:gridCol w="2400300">
                  <a:extLst>
                    <a:ext uri="{9D8B030D-6E8A-4147-A177-3AD203B41FA5}">
                      <a16:colId xmlns:a16="http://schemas.microsoft.com/office/drawing/2014/main" val="1343840551"/>
                    </a:ext>
                  </a:extLst>
                </a:gridCol>
              </a:tblGrid>
              <a:tr h="370840">
                <a:tc>
                  <a:txBody>
                    <a:bodyPr/>
                    <a:lstStyle/>
                    <a:p>
                      <a:pPr algn="ctr"/>
                      <a:r>
                        <a:rPr lang="fr-CA" sz="2400" dirty="0"/>
                        <a:t>Au Canada-Ouest</a:t>
                      </a:r>
                    </a:p>
                  </a:txBody>
                  <a:tcPr>
                    <a:solidFill>
                      <a:schemeClr val="tx1"/>
                    </a:solidFill>
                  </a:tcPr>
                </a:tc>
                <a:tc>
                  <a:txBody>
                    <a:bodyPr/>
                    <a:lstStyle/>
                    <a:p>
                      <a:pPr algn="ctr"/>
                      <a:r>
                        <a:rPr lang="fr-CA" sz="2400" dirty="0"/>
                        <a:t>Au Canada-Est</a:t>
                      </a:r>
                    </a:p>
                  </a:txBody>
                  <a:tcPr>
                    <a:solidFill>
                      <a:schemeClr val="tx1"/>
                    </a:solidFill>
                  </a:tcPr>
                </a:tc>
                <a:extLst>
                  <a:ext uri="{0D108BD9-81ED-4DB2-BD59-A6C34878D82A}">
                    <a16:rowId xmlns:a16="http://schemas.microsoft.com/office/drawing/2014/main" val="4124205256"/>
                  </a:ext>
                </a:extLst>
              </a:tr>
            </a:tbl>
          </a:graphicData>
        </a:graphic>
      </p:graphicFrame>
      <p:sp>
        <p:nvSpPr>
          <p:cNvPr id="12" name="Espace réservé du contenu 2"/>
          <p:cNvSpPr txBox="1">
            <a:spLocks/>
          </p:cNvSpPr>
          <p:nvPr/>
        </p:nvSpPr>
        <p:spPr>
          <a:xfrm>
            <a:off x="457200" y="4509167"/>
            <a:ext cx="7696200" cy="1219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3200" dirty="0"/>
              <a:t>Au </a:t>
            </a:r>
            <a:r>
              <a:rPr lang="fr-CA" sz="3200" dirty="0" err="1"/>
              <a:t>Can-O</a:t>
            </a:r>
            <a:r>
              <a:rPr lang="fr-CA" sz="3200" dirty="0"/>
              <a:t>, les </a:t>
            </a:r>
            <a:r>
              <a:rPr lang="fr-CA" sz="3200" i="1" dirty="0" err="1"/>
              <a:t>Clear</a:t>
            </a:r>
            <a:r>
              <a:rPr lang="fr-CA" sz="3200" i="1" dirty="0"/>
              <a:t> </a:t>
            </a:r>
            <a:r>
              <a:rPr lang="fr-CA" sz="3200" i="1" dirty="0" err="1"/>
              <a:t>Grits</a:t>
            </a:r>
            <a:r>
              <a:rPr lang="fr-CA" sz="3200" i="1" dirty="0"/>
              <a:t> </a:t>
            </a:r>
            <a:r>
              <a:rPr lang="fr-CA" sz="3200" dirty="0"/>
              <a:t>(libéral) ont la majorité des sièges.</a:t>
            </a:r>
          </a:p>
        </p:txBody>
      </p:sp>
      <p:sp>
        <p:nvSpPr>
          <p:cNvPr id="13" name="Espace réservé du contenu 2"/>
          <p:cNvSpPr txBox="1">
            <a:spLocks/>
          </p:cNvSpPr>
          <p:nvPr/>
        </p:nvSpPr>
        <p:spPr>
          <a:xfrm>
            <a:off x="685800" y="4989600"/>
            <a:ext cx="7696200" cy="12192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CA" sz="3200" dirty="0"/>
              <a:t>			        Au </a:t>
            </a:r>
            <a:r>
              <a:rPr lang="fr-CA" sz="3200" dirty="0" err="1"/>
              <a:t>Can-E</a:t>
            </a:r>
            <a:r>
              <a:rPr lang="fr-CA" sz="3200" dirty="0"/>
              <a:t>, le Parti bleu (conservateur)</a:t>
            </a:r>
            <a:r>
              <a:rPr lang="fr-CA" sz="3200" i="1" dirty="0"/>
              <a:t> </a:t>
            </a:r>
            <a:r>
              <a:rPr lang="fr-CA" sz="3200" dirty="0"/>
              <a:t>a la majorité.</a:t>
            </a:r>
          </a:p>
        </p:txBody>
      </p:sp>
      <p:sp>
        <p:nvSpPr>
          <p:cNvPr id="11" name="Rectangle 10"/>
          <p:cNvSpPr/>
          <p:nvPr/>
        </p:nvSpPr>
        <p:spPr>
          <a:xfrm>
            <a:off x="3074422" y="3271982"/>
            <a:ext cx="2260940" cy="461665"/>
          </a:xfrm>
          <a:prstGeom prst="rect">
            <a:avLst/>
          </a:prstGeom>
        </p:spPr>
        <p:txBody>
          <a:bodyPr wrap="none">
            <a:spAutoFit/>
          </a:bodyPr>
          <a:lstStyle/>
          <a:p>
            <a:pPr algn="ctr"/>
            <a:r>
              <a:rPr lang="fr-CA" sz="2400" b="1" i="1" dirty="0" err="1"/>
              <a:t>Clear</a:t>
            </a:r>
            <a:r>
              <a:rPr lang="fr-CA" sz="2400" b="1" i="1" dirty="0"/>
              <a:t> </a:t>
            </a:r>
            <a:r>
              <a:rPr lang="fr-CA" sz="2400" b="1" i="1" dirty="0" err="1"/>
              <a:t>Grits</a:t>
            </a:r>
            <a:r>
              <a:rPr lang="fr-CA" sz="2400" b="1" i="1" dirty="0"/>
              <a:t> Party</a:t>
            </a:r>
          </a:p>
        </p:txBody>
      </p:sp>
      <p:sp>
        <p:nvSpPr>
          <p:cNvPr id="14" name="Rectangle 13"/>
          <p:cNvSpPr/>
          <p:nvPr/>
        </p:nvSpPr>
        <p:spPr>
          <a:xfrm>
            <a:off x="5816743" y="3280804"/>
            <a:ext cx="1588576" cy="461665"/>
          </a:xfrm>
          <a:prstGeom prst="rect">
            <a:avLst/>
          </a:prstGeom>
        </p:spPr>
        <p:txBody>
          <a:bodyPr wrap="none">
            <a:spAutoFit/>
          </a:bodyPr>
          <a:lstStyle/>
          <a:p>
            <a:pPr algn="ctr"/>
            <a:r>
              <a:rPr lang="fr-CA" sz="2400" b="1" dirty="0"/>
              <a:t>Parti rouge</a:t>
            </a:r>
          </a:p>
        </p:txBody>
      </p:sp>
      <p:sp>
        <p:nvSpPr>
          <p:cNvPr id="15" name="Rectangle 14"/>
          <p:cNvSpPr/>
          <p:nvPr/>
        </p:nvSpPr>
        <p:spPr>
          <a:xfrm>
            <a:off x="2913897" y="3728375"/>
            <a:ext cx="2581989" cy="461665"/>
          </a:xfrm>
          <a:prstGeom prst="rect">
            <a:avLst/>
          </a:prstGeom>
        </p:spPr>
        <p:txBody>
          <a:bodyPr wrap="none">
            <a:spAutoFit/>
          </a:bodyPr>
          <a:lstStyle/>
          <a:p>
            <a:pPr algn="ctr"/>
            <a:r>
              <a:rPr lang="fr-CA" sz="2400" b="1" i="1" dirty="0"/>
              <a:t>Conservative Party</a:t>
            </a:r>
          </a:p>
        </p:txBody>
      </p:sp>
      <p:sp>
        <p:nvSpPr>
          <p:cNvPr id="16" name="Rectangle 15"/>
          <p:cNvSpPr/>
          <p:nvPr/>
        </p:nvSpPr>
        <p:spPr>
          <a:xfrm>
            <a:off x="5902952" y="3735772"/>
            <a:ext cx="1416158" cy="461665"/>
          </a:xfrm>
          <a:prstGeom prst="rect">
            <a:avLst/>
          </a:prstGeom>
        </p:spPr>
        <p:txBody>
          <a:bodyPr wrap="none">
            <a:spAutoFit/>
          </a:bodyPr>
          <a:lstStyle/>
          <a:p>
            <a:pPr algn="ctr"/>
            <a:r>
              <a:rPr lang="fr-CA" sz="2400" b="1" dirty="0"/>
              <a:t>Parti bleu</a:t>
            </a:r>
          </a:p>
        </p:txBody>
      </p:sp>
    </p:spTree>
    <p:extLst>
      <p:ext uri="{BB962C8B-B14F-4D97-AF65-F5344CB8AC3E}">
        <p14:creationId xmlns:p14="http://schemas.microsoft.com/office/powerpoint/2010/main" val="1809644045"/>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25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125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125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125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 calcmode="lin" valueType="num">
                                      <p:cBhvr additive="base">
                                        <p:cTn id="27" dur="500" fill="hold"/>
                                        <p:tgtEl>
                                          <p:spTgt spid="12">
                                            <p:txEl>
                                              <p:pRg st="0" end="0"/>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 calcmode="lin" valueType="num">
                                      <p:cBhvr additive="base">
                                        <p:cTn id="33" dur="5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6" presetClass="emph" presetSubtype="0" repeatCount="indefinite" fill="hold" grpId="1" nodeType="clickEffect">
                                  <p:stCondLst>
                                    <p:cond delay="500"/>
                                  </p:stCondLst>
                                  <p:childTnLst>
                                    <p:animEffect transition="out" filter="fade">
                                      <p:cBhvr>
                                        <p:cTn id="38" dur="1250" tmFilter="0, 0; .2, .5; .8, .5; 1, 0"/>
                                        <p:tgtEl>
                                          <p:spTgt spid="11"/>
                                        </p:tgtEl>
                                      </p:cBhvr>
                                    </p:animEffect>
                                    <p:animScale>
                                      <p:cBhvr>
                                        <p:cTn id="39" dur="625" autoRev="1" fill="hold"/>
                                        <p:tgtEl>
                                          <p:spTgt spid="11"/>
                                        </p:tgtEl>
                                      </p:cBhvr>
                                      <p:by x="105000" y="105000"/>
                                    </p:animScale>
                                  </p:childTnLst>
                                </p:cTn>
                              </p:par>
                            </p:childTnLst>
                          </p:cTn>
                        </p:par>
                      </p:childTnLst>
                    </p:cTn>
                  </p:par>
                  <p:par>
                    <p:cTn id="40" fill="hold">
                      <p:stCondLst>
                        <p:cond delay="indefinite"/>
                      </p:stCondLst>
                      <p:childTnLst>
                        <p:par>
                          <p:cTn id="41" fill="hold">
                            <p:stCondLst>
                              <p:cond delay="0"/>
                            </p:stCondLst>
                            <p:childTnLst>
                              <p:par>
                                <p:cTn id="42" presetID="26" presetClass="emph" presetSubtype="0" repeatCount="indefinite" fill="hold" grpId="1" nodeType="clickEffect">
                                  <p:stCondLst>
                                    <p:cond delay="500"/>
                                  </p:stCondLst>
                                  <p:childTnLst>
                                    <p:animEffect transition="out" filter="fade">
                                      <p:cBhvr>
                                        <p:cTn id="43" dur="1500" tmFilter="0, 0; .2, .5; .8, .5; 1, 0"/>
                                        <p:tgtEl>
                                          <p:spTgt spid="16"/>
                                        </p:tgtEl>
                                      </p:cBhvr>
                                    </p:animEffect>
                                    <p:animScale>
                                      <p:cBhvr>
                                        <p:cTn id="44" dur="750" autoRev="1" fill="hold"/>
                                        <p:tgtEl>
                                          <p:spTgt spid="1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build="p"/>
      <p:bldP spid="11" grpId="0"/>
      <p:bldP spid="11" grpId="1"/>
      <p:bldP spid="14" grpId="0"/>
      <p:bldP spid="15" grpId="0"/>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04800" y="304800"/>
            <a:ext cx="7924800" cy="960438"/>
          </a:xfrm>
        </p:spPr>
        <p:txBody>
          <a:bodyPr/>
          <a:lstStyle/>
          <a:p>
            <a:pPr algn="ctr"/>
            <a:r>
              <a:rPr lang="fr-CA" sz="3800" b="1" dirty="0">
                <a:effectLst>
                  <a:innerShdw blurRad="63500" dist="50800" dir="13500000">
                    <a:prstClr val="black">
                      <a:alpha val="50000"/>
                    </a:prstClr>
                  </a:innerShdw>
                </a:effectLst>
              </a:rPr>
              <a:t>L’instabilité ministérielle</a:t>
            </a:r>
          </a:p>
        </p:txBody>
      </p:sp>
      <p:sp>
        <p:nvSpPr>
          <p:cNvPr id="8" name="Espace réservé du contenu 2"/>
          <p:cNvSpPr txBox="1">
            <a:spLocks/>
          </p:cNvSpPr>
          <p:nvPr/>
        </p:nvSpPr>
        <p:spPr>
          <a:xfrm>
            <a:off x="419100" y="1265238"/>
            <a:ext cx="4838700" cy="208756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3200" dirty="0"/>
              <a:t>Dans les mêmes années, la pop. du </a:t>
            </a:r>
            <a:r>
              <a:rPr lang="fr-CA" sz="3200" dirty="0" err="1"/>
              <a:t>Can-Ouest</a:t>
            </a:r>
            <a:r>
              <a:rPr lang="fr-CA" sz="3200" dirty="0"/>
              <a:t> devient plus nombreuse.</a:t>
            </a:r>
          </a:p>
        </p:txBody>
      </p:sp>
      <p:sp>
        <p:nvSpPr>
          <p:cNvPr id="11" name="Espace réservé du contenu 2">
            <a:extLst>
              <a:ext uri="{FF2B5EF4-FFF2-40B4-BE49-F238E27FC236}">
                <a16:creationId xmlns:a16="http://schemas.microsoft.com/office/drawing/2014/main" id="{CE150796-A68B-4F1F-99C8-FBA1668DC845}"/>
              </a:ext>
            </a:extLst>
          </p:cNvPr>
          <p:cNvSpPr txBox="1">
            <a:spLocks/>
          </p:cNvSpPr>
          <p:nvPr/>
        </p:nvSpPr>
        <p:spPr>
          <a:xfrm>
            <a:off x="419100" y="2895601"/>
            <a:ext cx="4838700" cy="16764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fr-CA" sz="3200" dirty="0"/>
              <a:t>Ainsi, ils demandent la </a:t>
            </a:r>
            <a:r>
              <a:rPr lang="fr-CA" sz="3200" u="sng" dirty="0"/>
              <a:t>représentation </a:t>
            </a:r>
            <a:r>
              <a:rPr lang="fr-CA" sz="3200" u="sng" dirty="0" err="1"/>
              <a:t>propor-tionnelle</a:t>
            </a:r>
            <a:endParaRPr lang="fr-CA" sz="3200" dirty="0"/>
          </a:p>
        </p:txBody>
      </p:sp>
      <p:sp>
        <p:nvSpPr>
          <p:cNvPr id="13" name="Espace réservé du contenu 2">
            <a:extLst>
              <a:ext uri="{FF2B5EF4-FFF2-40B4-BE49-F238E27FC236}">
                <a16:creationId xmlns:a16="http://schemas.microsoft.com/office/drawing/2014/main" id="{70BC1748-CF82-487D-B1CF-36D61A925E84}"/>
              </a:ext>
            </a:extLst>
          </p:cNvPr>
          <p:cNvSpPr txBox="1">
            <a:spLocks/>
          </p:cNvSpPr>
          <p:nvPr/>
        </p:nvSpPr>
        <p:spPr>
          <a:xfrm>
            <a:off x="2250000" y="3862800"/>
            <a:ext cx="3124200" cy="762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fr-CA" sz="3200" dirty="0"/>
              <a:t>(« </a:t>
            </a:r>
            <a:r>
              <a:rPr lang="fr-CA" sz="3200" i="1" dirty="0"/>
              <a:t>rep by pop</a:t>
            </a:r>
            <a:r>
              <a:rPr lang="fr-CA" sz="3200" dirty="0"/>
              <a:t> »).</a:t>
            </a:r>
          </a:p>
        </p:txBody>
      </p:sp>
      <p:pic>
        <p:nvPicPr>
          <p:cNvPr id="25" name="Picture 24">
            <a:extLst>
              <a:ext uri="{FF2B5EF4-FFF2-40B4-BE49-F238E27FC236}">
                <a16:creationId xmlns:a16="http://schemas.microsoft.com/office/drawing/2014/main" id="{B62FEF97-DB05-42C3-9787-F39D1B4F33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0" y="1249805"/>
            <a:ext cx="2209524" cy="2600000"/>
          </a:xfrm>
          <a:prstGeom prst="rect">
            <a:avLst/>
          </a:prstGeom>
        </p:spPr>
      </p:pic>
      <p:pic>
        <p:nvPicPr>
          <p:cNvPr id="27" name="Picture 26">
            <a:extLst>
              <a:ext uri="{FF2B5EF4-FFF2-40B4-BE49-F238E27FC236}">
                <a16:creationId xmlns:a16="http://schemas.microsoft.com/office/drawing/2014/main" id="{0F688D89-7976-4C25-95F7-D2934C88D5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3976847"/>
            <a:ext cx="2180952" cy="2561905"/>
          </a:xfrm>
          <a:prstGeom prst="rect">
            <a:avLst/>
          </a:prstGeom>
        </p:spPr>
      </p:pic>
      <p:pic>
        <p:nvPicPr>
          <p:cNvPr id="30" name="Picture 29">
            <a:extLst>
              <a:ext uri="{FF2B5EF4-FFF2-40B4-BE49-F238E27FC236}">
                <a16:creationId xmlns:a16="http://schemas.microsoft.com/office/drawing/2014/main" id="{930CB0DC-71DC-45C4-94CC-A938992D42E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300" y="4477785"/>
            <a:ext cx="2438400" cy="1560027"/>
          </a:xfrm>
          <a:prstGeom prst="rect">
            <a:avLst/>
          </a:prstGeom>
        </p:spPr>
      </p:pic>
      <p:sp>
        <p:nvSpPr>
          <p:cNvPr id="32" name="TextBox 31">
            <a:extLst>
              <a:ext uri="{FF2B5EF4-FFF2-40B4-BE49-F238E27FC236}">
                <a16:creationId xmlns:a16="http://schemas.microsoft.com/office/drawing/2014/main" id="{DDF1293B-7638-47EC-9CA7-B23CCE64F8C6}"/>
              </a:ext>
            </a:extLst>
          </p:cNvPr>
          <p:cNvSpPr txBox="1"/>
          <p:nvPr/>
        </p:nvSpPr>
        <p:spPr>
          <a:xfrm>
            <a:off x="1416601" y="6104212"/>
            <a:ext cx="1979101" cy="369332"/>
          </a:xfrm>
          <a:prstGeom prst="rect">
            <a:avLst/>
          </a:prstGeom>
          <a:noFill/>
        </p:spPr>
        <p:txBody>
          <a:bodyPr wrap="square" rtlCol="0">
            <a:spAutoFit/>
          </a:bodyPr>
          <a:lstStyle/>
          <a:p>
            <a:pPr algn="ctr"/>
            <a:r>
              <a:rPr lang="fr-CA" b="1" dirty="0">
                <a:effectLst>
                  <a:glow rad="101600">
                    <a:schemeClr val="bg1">
                      <a:alpha val="60000"/>
                    </a:schemeClr>
                  </a:glow>
                </a:effectLst>
              </a:rPr>
              <a:t>Canada-Ouest</a:t>
            </a:r>
            <a:endParaRPr lang="fr-CA" sz="2000" b="1" dirty="0">
              <a:effectLst>
                <a:glow rad="101600">
                  <a:schemeClr val="bg1">
                    <a:alpha val="60000"/>
                  </a:schemeClr>
                </a:glow>
              </a:effectLst>
            </a:endParaRPr>
          </a:p>
        </p:txBody>
      </p:sp>
      <p:sp>
        <p:nvSpPr>
          <p:cNvPr id="33" name="TextBox 32">
            <a:extLst>
              <a:ext uri="{FF2B5EF4-FFF2-40B4-BE49-F238E27FC236}">
                <a16:creationId xmlns:a16="http://schemas.microsoft.com/office/drawing/2014/main" id="{8DA45A78-42CF-4639-A4FF-E8692ADB63E7}"/>
              </a:ext>
            </a:extLst>
          </p:cNvPr>
          <p:cNvSpPr txBox="1"/>
          <p:nvPr/>
        </p:nvSpPr>
        <p:spPr>
          <a:xfrm>
            <a:off x="3158101" y="6110716"/>
            <a:ext cx="1979101" cy="369332"/>
          </a:xfrm>
          <a:prstGeom prst="rect">
            <a:avLst/>
          </a:prstGeom>
          <a:noFill/>
        </p:spPr>
        <p:txBody>
          <a:bodyPr wrap="square" rtlCol="0">
            <a:spAutoFit/>
          </a:bodyPr>
          <a:lstStyle/>
          <a:p>
            <a:pPr algn="ctr"/>
            <a:r>
              <a:rPr lang="fr-CA" b="1" dirty="0">
                <a:effectLst>
                  <a:glow rad="101600">
                    <a:schemeClr val="bg1">
                      <a:alpha val="60000"/>
                    </a:schemeClr>
                  </a:glow>
                </a:effectLst>
              </a:rPr>
              <a:t>Canada-Est</a:t>
            </a:r>
            <a:endParaRPr lang="fr-CA" sz="2000" b="1" dirty="0">
              <a:effectLst>
                <a:glow rad="101600">
                  <a:schemeClr val="bg1">
                    <a:alpha val="60000"/>
                  </a:schemeClr>
                </a:glow>
              </a:effectLst>
            </a:endParaRPr>
          </a:p>
        </p:txBody>
      </p:sp>
      <p:sp>
        <p:nvSpPr>
          <p:cNvPr id="34" name="TextBox 33">
            <a:extLst>
              <a:ext uri="{FF2B5EF4-FFF2-40B4-BE49-F238E27FC236}">
                <a16:creationId xmlns:a16="http://schemas.microsoft.com/office/drawing/2014/main" id="{17ED146B-7B52-440D-B83B-41255CCF2C88}"/>
              </a:ext>
            </a:extLst>
          </p:cNvPr>
          <p:cNvSpPr txBox="1"/>
          <p:nvPr/>
        </p:nvSpPr>
        <p:spPr>
          <a:xfrm>
            <a:off x="1818302" y="6369475"/>
            <a:ext cx="1066801" cy="338554"/>
          </a:xfrm>
          <a:prstGeom prst="rect">
            <a:avLst/>
          </a:prstGeom>
          <a:noFill/>
        </p:spPr>
        <p:txBody>
          <a:bodyPr wrap="square" rtlCol="0">
            <a:spAutoFit/>
          </a:bodyPr>
          <a:lstStyle/>
          <a:p>
            <a:pPr algn="ctr"/>
            <a:r>
              <a:rPr lang="fr-CA" sz="1600" b="1" dirty="0">
                <a:ln w="6350">
                  <a:solidFill>
                    <a:schemeClr val="bg1"/>
                  </a:solidFill>
                </a:ln>
                <a:solidFill>
                  <a:srgbClr val="FF0000"/>
                </a:solidFill>
              </a:rPr>
              <a:t>42 sièges</a:t>
            </a:r>
          </a:p>
        </p:txBody>
      </p:sp>
      <p:sp>
        <p:nvSpPr>
          <p:cNvPr id="35" name="TextBox 34">
            <a:extLst>
              <a:ext uri="{FF2B5EF4-FFF2-40B4-BE49-F238E27FC236}">
                <a16:creationId xmlns:a16="http://schemas.microsoft.com/office/drawing/2014/main" id="{EDB472CF-8641-45FC-8D39-2C259F356D2B}"/>
              </a:ext>
            </a:extLst>
          </p:cNvPr>
          <p:cNvSpPr txBox="1"/>
          <p:nvPr/>
        </p:nvSpPr>
        <p:spPr>
          <a:xfrm>
            <a:off x="3668699" y="6383675"/>
            <a:ext cx="1066801" cy="338554"/>
          </a:xfrm>
          <a:prstGeom prst="rect">
            <a:avLst/>
          </a:prstGeom>
          <a:noFill/>
        </p:spPr>
        <p:txBody>
          <a:bodyPr wrap="square" rtlCol="0">
            <a:spAutoFit/>
          </a:bodyPr>
          <a:lstStyle/>
          <a:p>
            <a:pPr algn="ctr"/>
            <a:r>
              <a:rPr lang="fr-CA" sz="1600" b="1" dirty="0">
                <a:ln w="6350">
                  <a:solidFill>
                    <a:schemeClr val="bg1"/>
                  </a:solidFill>
                </a:ln>
                <a:solidFill>
                  <a:srgbClr val="FF0000"/>
                </a:solidFill>
              </a:rPr>
              <a:t>42 sièges</a:t>
            </a:r>
          </a:p>
        </p:txBody>
      </p:sp>
    </p:spTree>
    <p:extLst>
      <p:ext uri="{BB962C8B-B14F-4D97-AF65-F5344CB8AC3E}">
        <p14:creationId xmlns:p14="http://schemas.microsoft.com/office/powerpoint/2010/main" val="127769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000"/>
                                        <p:tgtEl>
                                          <p:spTgt spid="25"/>
                                        </p:tgtEl>
                                      </p:cBhvr>
                                    </p:animEffect>
                                    <p:anim calcmode="lin" valueType="num">
                                      <p:cBhvr>
                                        <p:cTn id="31" dur="2000" fill="hold"/>
                                        <p:tgtEl>
                                          <p:spTgt spid="25"/>
                                        </p:tgtEl>
                                        <p:attrNameLst>
                                          <p:attrName>ppt_w</p:attrName>
                                        </p:attrNameLst>
                                      </p:cBhvr>
                                      <p:tavLst>
                                        <p:tav tm="0" fmla="#ppt_w*sin(2.5*pi*$)">
                                          <p:val>
                                            <p:fltVal val="0"/>
                                          </p:val>
                                        </p:tav>
                                        <p:tav tm="100000">
                                          <p:val>
                                            <p:fltVal val="1"/>
                                          </p:val>
                                        </p:tav>
                                      </p:tavLst>
                                    </p:anim>
                                    <p:anim calcmode="lin" valueType="num">
                                      <p:cBhvr>
                                        <p:cTn id="32" dur="2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2000"/>
                                        <p:tgtEl>
                                          <p:spTgt spid="27"/>
                                        </p:tgtEl>
                                      </p:cBhvr>
                                    </p:animEffect>
                                    <p:anim calcmode="lin" valueType="num">
                                      <p:cBhvr>
                                        <p:cTn id="38" dur="2000" fill="hold"/>
                                        <p:tgtEl>
                                          <p:spTgt spid="27"/>
                                        </p:tgtEl>
                                        <p:attrNameLst>
                                          <p:attrName>ppt_w</p:attrName>
                                        </p:attrNameLst>
                                      </p:cBhvr>
                                      <p:tavLst>
                                        <p:tav tm="0" fmla="#ppt_w*sin(2.5*pi*$)">
                                          <p:val>
                                            <p:fltVal val="0"/>
                                          </p:val>
                                        </p:tav>
                                        <p:tav tm="100000">
                                          <p:val>
                                            <p:fltVal val="1"/>
                                          </p:val>
                                        </p:tav>
                                      </p:tavLst>
                                    </p:anim>
                                    <p:anim calcmode="lin" valueType="num">
                                      <p:cBhvr>
                                        <p:cTn id="39" dur="2000" fill="hold"/>
                                        <p:tgtEl>
                                          <p:spTgt spid="27"/>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3" grpId="0"/>
      <p:bldP spid="32"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785216-7520-42FA-8FD5-9AC755A2F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457200" y="400229"/>
            <a:ext cx="2204132"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8A15AAC-96D1-4093-B507-FF5927742D6C}"/>
              </a:ext>
            </a:extLst>
          </p:cNvPr>
          <p:cNvSpPr txBox="1"/>
          <p:nvPr/>
        </p:nvSpPr>
        <p:spPr>
          <a:xfrm>
            <a:off x="3359458" y="955396"/>
            <a:ext cx="2971800" cy="646331"/>
          </a:xfrm>
          <a:prstGeom prst="rect">
            <a:avLst/>
          </a:prstGeom>
          <a:noFill/>
        </p:spPr>
        <p:txBody>
          <a:bodyPr wrap="square" rtlCol="0">
            <a:spAutoFit/>
          </a:bodyPr>
          <a:lstStyle/>
          <a:p>
            <a:r>
              <a:rPr lang="fr-CA" sz="3600" dirty="0">
                <a:latin typeface="Berlin Sans FB Demi" panose="020E0802020502020306" pitchFamily="34" charset="0"/>
              </a:rPr>
              <a:t>p.43</a:t>
            </a:r>
          </a:p>
        </p:txBody>
      </p:sp>
      <p:sp>
        <p:nvSpPr>
          <p:cNvPr id="5" name="TextBox 4">
            <a:extLst>
              <a:ext uri="{FF2B5EF4-FFF2-40B4-BE49-F238E27FC236}">
                <a16:creationId xmlns:a16="http://schemas.microsoft.com/office/drawing/2014/main" id="{55514590-2152-4749-995D-07E9957705FF}"/>
              </a:ext>
            </a:extLst>
          </p:cNvPr>
          <p:cNvSpPr txBox="1"/>
          <p:nvPr/>
        </p:nvSpPr>
        <p:spPr>
          <a:xfrm>
            <a:off x="457200" y="5739673"/>
            <a:ext cx="6019800" cy="646331"/>
          </a:xfrm>
          <a:prstGeom prst="rect">
            <a:avLst/>
          </a:prstGeom>
          <a:noFill/>
        </p:spPr>
        <p:txBody>
          <a:bodyPr wrap="square" rtlCol="0">
            <a:spAutoFit/>
          </a:bodyPr>
          <a:lstStyle/>
          <a:p>
            <a:r>
              <a:rPr lang="fr-CA" sz="3600" u="sng" dirty="0">
                <a:latin typeface="Berlin Sans FB Demi" panose="020E0802020502020306" pitchFamily="34" charset="0"/>
              </a:rPr>
              <a:t>Questions importantes</a:t>
            </a:r>
            <a:r>
              <a:rPr lang="fr-CA" sz="3600" dirty="0">
                <a:latin typeface="Berlin Sans FB Demi" panose="020E0802020502020306" pitchFamily="34" charset="0"/>
              </a:rPr>
              <a:t> </a:t>
            </a:r>
            <a:r>
              <a:rPr lang="fr-CA" sz="3600" dirty="0">
                <a:solidFill>
                  <a:srgbClr val="FF0000"/>
                </a:solidFill>
                <a:latin typeface="Berlin Sans FB Demi" panose="020E0802020502020306" pitchFamily="34" charset="0"/>
              </a:rPr>
              <a:t>#3, 4</a:t>
            </a:r>
          </a:p>
        </p:txBody>
      </p:sp>
      <p:sp>
        <p:nvSpPr>
          <p:cNvPr id="3" name="TextBox 2">
            <a:extLst>
              <a:ext uri="{FF2B5EF4-FFF2-40B4-BE49-F238E27FC236}">
                <a16:creationId xmlns:a16="http://schemas.microsoft.com/office/drawing/2014/main" id="{E1139914-9D58-41FF-994F-76B2EF39503D}"/>
              </a:ext>
            </a:extLst>
          </p:cNvPr>
          <p:cNvSpPr txBox="1"/>
          <p:nvPr/>
        </p:nvSpPr>
        <p:spPr>
          <a:xfrm>
            <a:off x="3352800" y="343099"/>
            <a:ext cx="2971800" cy="646331"/>
          </a:xfrm>
          <a:prstGeom prst="rect">
            <a:avLst/>
          </a:prstGeom>
          <a:noFill/>
        </p:spPr>
        <p:txBody>
          <a:bodyPr wrap="square" rtlCol="0">
            <a:spAutoFit/>
          </a:bodyPr>
          <a:lstStyle/>
          <a:p>
            <a:r>
              <a:rPr lang="fr-CA" sz="3600" b="1" u="sng" dirty="0">
                <a:latin typeface="Berlin Sans FB Demi" panose="020E0802020502020306" pitchFamily="34" charset="0"/>
              </a:rPr>
              <a:t>Devoirs</a:t>
            </a:r>
            <a:endParaRPr lang="fr-CA" sz="3200" b="1" u="sng" dirty="0">
              <a:latin typeface="Berlin Sans FB Demi" panose="020E0802020502020306" pitchFamily="34" charset="0"/>
            </a:endParaRPr>
          </a:p>
        </p:txBody>
      </p:sp>
      <p:sp>
        <p:nvSpPr>
          <p:cNvPr id="6" name="TextBox 5">
            <a:extLst>
              <a:ext uri="{FF2B5EF4-FFF2-40B4-BE49-F238E27FC236}">
                <a16:creationId xmlns:a16="http://schemas.microsoft.com/office/drawing/2014/main" id="{002C1CA7-9982-4E69-B162-EEC311E4AF70}"/>
              </a:ext>
            </a:extLst>
          </p:cNvPr>
          <p:cNvSpPr txBox="1"/>
          <p:nvPr/>
        </p:nvSpPr>
        <p:spPr>
          <a:xfrm>
            <a:off x="457200" y="3429000"/>
            <a:ext cx="5874058" cy="1754326"/>
          </a:xfrm>
          <a:prstGeom prst="rect">
            <a:avLst/>
          </a:prstGeom>
          <a:noFill/>
        </p:spPr>
        <p:txBody>
          <a:bodyPr wrap="square" rtlCol="0">
            <a:spAutoFit/>
          </a:bodyPr>
          <a:lstStyle/>
          <a:p>
            <a:r>
              <a:rPr lang="fr-CA" sz="3600" u="sng" dirty="0">
                <a:latin typeface="Berlin Sans FB Demi" panose="020E0802020502020306" pitchFamily="34" charset="0"/>
              </a:rPr>
              <a:t>Vocabulaire important</a:t>
            </a:r>
            <a:endParaRPr lang="fr-CA" sz="3600" dirty="0">
              <a:latin typeface="Berlin Sans FB Demi" panose="020E0802020502020306" pitchFamily="34" charset="0"/>
            </a:endParaRPr>
          </a:p>
          <a:p>
            <a:pPr marL="571500" indent="-571500">
              <a:buFontTx/>
              <a:buChar char="-"/>
            </a:pPr>
            <a:r>
              <a:rPr lang="fr-CA" sz="3600" dirty="0">
                <a:solidFill>
                  <a:srgbClr val="FF0000"/>
                </a:solidFill>
                <a:latin typeface="Berlin Sans FB Demi" panose="020E0802020502020306" pitchFamily="34" charset="0"/>
              </a:rPr>
              <a:t>gérer (v)</a:t>
            </a:r>
          </a:p>
          <a:p>
            <a:pPr marL="571500" indent="-571500">
              <a:buFontTx/>
              <a:buChar char="-"/>
            </a:pPr>
            <a:r>
              <a:rPr lang="fr-CA" sz="3600" dirty="0">
                <a:solidFill>
                  <a:srgbClr val="FF0000"/>
                </a:solidFill>
                <a:latin typeface="Berlin Sans FB Demi" panose="020E0802020502020306" pitchFamily="34" charset="0"/>
              </a:rPr>
              <a:t>désormais (adv)</a:t>
            </a:r>
          </a:p>
        </p:txBody>
      </p:sp>
    </p:spTree>
    <p:extLst>
      <p:ext uri="{BB962C8B-B14F-4D97-AF65-F5344CB8AC3E}">
        <p14:creationId xmlns:p14="http://schemas.microsoft.com/office/powerpoint/2010/main" val="28764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Contiguïté">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ppt/theme/theme4.xml><?xml version="1.0" encoding="utf-8"?>
<a:theme xmlns:a="http://schemas.openxmlformats.org/drawingml/2006/main" name="1_Basis">
  <a:themeElements>
    <a:clrScheme name="Basis">
      <a:dk1>
        <a:srgbClr val="000000"/>
      </a:dk1>
      <a:lt1>
        <a:sysClr val="window" lastClr="FFFFFF"/>
      </a:lt1>
      <a:dk2>
        <a:srgbClr val="5E5E5E"/>
      </a:dk2>
      <a:lt2>
        <a:srgbClr val="DDDDDD"/>
      </a:lt2>
      <a:accent1>
        <a:srgbClr val="DF5327"/>
      </a:accent1>
      <a:accent2>
        <a:srgbClr val="A6B727"/>
      </a:accent2>
      <a:accent3>
        <a:srgbClr val="FE9E00"/>
      </a:accent3>
      <a:accent4>
        <a:srgbClr val="418AB3"/>
      </a:accent4>
      <a:accent5>
        <a:srgbClr val="D7D447"/>
      </a:accent5>
      <a:accent6>
        <a:srgbClr val="8383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446C221D-F63F-4DD8-B509-CFE168687BF2}"/>
    </a:ext>
  </a:extLst>
</a:theme>
</file>

<file path=docProps/app.xml><?xml version="1.0" encoding="utf-8"?>
<Properties xmlns="http://schemas.openxmlformats.org/officeDocument/2006/extended-properties" xmlns:vt="http://schemas.openxmlformats.org/officeDocument/2006/docPropsVTypes">
  <Template>Adjacency</Template>
  <TotalTime>622</TotalTime>
  <Words>263</Words>
  <Application>Microsoft Office PowerPoint</Application>
  <PresentationFormat>On-screen Show (4:3)</PresentationFormat>
  <Paragraphs>71</Paragraphs>
  <Slides>9</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9</vt:i4>
      </vt:variant>
    </vt:vector>
  </HeadingPairs>
  <TitlesOfParts>
    <vt:vector size="21" baseType="lpstr">
      <vt:lpstr>Arial</vt:lpstr>
      <vt:lpstr>Berlin Sans FB Demi</vt:lpstr>
      <vt:lpstr>Bernard MT Condensed</vt:lpstr>
      <vt:lpstr>Calibri</vt:lpstr>
      <vt:lpstr>Cambria</vt:lpstr>
      <vt:lpstr>Cooper Black</vt:lpstr>
      <vt:lpstr>Corbel</vt:lpstr>
      <vt:lpstr>Georgia</vt:lpstr>
      <vt:lpstr>Contiguïté</vt:lpstr>
      <vt:lpstr>Office Theme</vt:lpstr>
      <vt:lpstr>Basis</vt:lpstr>
      <vt:lpstr>1_Basis</vt:lpstr>
      <vt:lpstr>PowerPoint Presentation</vt:lpstr>
      <vt:lpstr>PowerPoint Presentation</vt:lpstr>
      <vt:lpstr>Rappelez-vous</vt:lpstr>
      <vt:lpstr>L’instabilité ministérielle</vt:lpstr>
      <vt:lpstr>L’instabilité ministérielle</vt:lpstr>
      <vt:lpstr>Libéral vs conservateur</vt:lpstr>
      <vt:lpstr>L’instabilité ministérielle</vt:lpstr>
      <vt:lpstr>L’instabilité ministérielle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Martin</dc:creator>
  <cp:lastModifiedBy>Martin Brisebois</cp:lastModifiedBy>
  <cp:revision>81</cp:revision>
  <dcterms:created xsi:type="dcterms:W3CDTF">2014-04-23T21:44:13Z</dcterms:created>
  <dcterms:modified xsi:type="dcterms:W3CDTF">2019-09-15T20:43:46Z</dcterms:modified>
</cp:coreProperties>
</file>