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9" r:id="rId3"/>
  </p:sldMasterIdLst>
  <p:sldIdLst>
    <p:sldId id="273" r:id="rId4"/>
    <p:sldId id="256" r:id="rId5"/>
    <p:sldId id="257" r:id="rId6"/>
    <p:sldId id="258" r:id="rId7"/>
    <p:sldId id="274" r:id="rId8"/>
    <p:sldId id="259" r:id="rId9"/>
    <p:sldId id="260" r:id="rId10"/>
    <p:sldId id="262" r:id="rId11"/>
    <p:sldId id="261" r:id="rId12"/>
    <p:sldId id="264" r:id="rId13"/>
    <p:sldId id="266" r:id="rId14"/>
    <p:sldId id="267" r:id="rId15"/>
    <p:sldId id="268" r:id="rId16"/>
    <p:sldId id="269" r:id="rId17"/>
    <p:sldId id="272" r:id="rId18"/>
    <p:sldId id="276" r:id="rId19"/>
    <p:sldId id="275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4" clrIdx="0">
    <p:extLst>
      <p:ext uri="{19B8F6BF-5375-455C-9EA6-DF929625EA0E}">
        <p15:presenceInfo xmlns="" xmlns:p15="http://schemas.microsoft.com/office/powerpoint/2012/main" userId="d95486bb1f607d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9B18"/>
    <a:srgbClr val="E03C9A"/>
    <a:srgbClr val="389F2D"/>
    <a:srgbClr val="1200F6"/>
    <a:srgbClr val="4E93D2"/>
    <a:srgbClr val="4B91D1"/>
    <a:srgbClr val="519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1-27T11:29:56.697" idx="4">
    <p:pos x="6544" y="121"/>
    <p:text>La photo est de Hambourg.</p:text>
    <p:extLst>
      <p:ext uri="{C676402C-5697-4E1C-873F-D02D1690AC5C}">
        <p15:threadingInfo xmlns=""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9-20T12:13:53.448" idx="3">
    <p:pos x="10" y="10"/>
    <p:text>Même si les casques bleus proviennent de pays autour du monde, leur déploiement est dicté par le Conseil de Sécurité.</p:text>
    <p:extLst>
      <p:ext uri="{C676402C-5697-4E1C-873F-D02D1690AC5C}">
        <p15:threadingInfo xmlns=""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045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040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9103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8719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4149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0664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0485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7491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2258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0484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199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21236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7358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6457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3314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0357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1093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0940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035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3066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6165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068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686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17932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0937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0750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4113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4549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6204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16935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07198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4734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85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7266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70332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4058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6578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70701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7179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103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687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6058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749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021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858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946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C7E8336-1815-489B-8EB7-F52F1EB7ED67}" type="datetimeFigureOut">
              <a:rPr lang="fr-CA" smtClean="0"/>
              <a:t>2016-12-01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2722049-A250-4AAE-8302-24B678534159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604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tThWmlr-y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697" y="2618668"/>
            <a:ext cx="9921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Chapitre 3.2</a:t>
            </a:r>
          </a:p>
          <a:p>
            <a:pPr algn="ctr"/>
            <a:r>
              <a:rPr lang="fr-FR" sz="4800" b="1" dirty="0"/>
              <a:t>L’ONU</a:t>
            </a:r>
            <a:endParaRPr lang="fr-CA" sz="4800" b="1" dirty="0"/>
          </a:p>
        </p:txBody>
      </p:sp>
    </p:spTree>
    <p:extLst>
      <p:ext uri="{BB962C8B-B14F-4D97-AF65-F5344CB8AC3E}">
        <p14:creationId xmlns:p14="http://schemas.microsoft.com/office/powerpoint/2010/main" val="12838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027" y="3843659"/>
            <a:ext cx="6803363" cy="849923"/>
          </a:xfrm>
        </p:spPr>
        <p:txBody>
          <a:bodyPr>
            <a:normAutofit/>
          </a:bodyPr>
          <a:lstStyle/>
          <a:p>
            <a:r>
              <a:rPr lang="fr-CA" sz="3200" dirty="0"/>
              <a:t>L’ONU a 6 organes principaux.</a:t>
            </a:r>
          </a:p>
        </p:txBody>
      </p:sp>
      <p:pic>
        <p:nvPicPr>
          <p:cNvPr id="4" name="Picture 4" descr="Emblem of the United Nations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67" y="439834"/>
            <a:ext cx="1238219" cy="10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46880" y="650744"/>
            <a:ext cx="1899823" cy="769684"/>
          </a:xfrm>
        </p:spPr>
        <p:txBody>
          <a:bodyPr>
            <a:normAutofit/>
          </a:bodyPr>
          <a:lstStyle/>
          <a:p>
            <a:r>
              <a:rPr lang="fr-CA" b="1" dirty="0"/>
              <a:t>L’ONU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87798" y="2749063"/>
            <a:ext cx="6548926" cy="1289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(Vatican, Palestine, et Taiwan ne sont pas membres).</a:t>
            </a:r>
          </a:p>
        </p:txBody>
      </p:sp>
      <p:pic>
        <p:nvPicPr>
          <p:cNvPr id="7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7989">
            <a:off x="1927506" y="2849189"/>
            <a:ext cx="792881" cy="78958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778027" y="2233246"/>
            <a:ext cx="6766948" cy="90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L’ONU compte 193 membres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08086" y="4414914"/>
            <a:ext cx="6548926" cy="901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Les 3 plus importants sont :</a:t>
            </a:r>
          </a:p>
        </p:txBody>
      </p:sp>
    </p:spTree>
    <p:extLst>
      <p:ext uri="{BB962C8B-B14F-4D97-AF65-F5344CB8AC3E}">
        <p14:creationId xmlns:p14="http://schemas.microsoft.com/office/powerpoint/2010/main" val="198879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472" y="1905000"/>
            <a:ext cx="8641040" cy="11422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sz="3200" dirty="0"/>
              <a:t>L’Assemblée générale (tous les pays)</a:t>
            </a:r>
          </a:p>
          <a:p>
            <a:endParaRPr lang="fr-CA" sz="3200" dirty="0"/>
          </a:p>
        </p:txBody>
      </p:sp>
      <p:pic>
        <p:nvPicPr>
          <p:cNvPr id="1026" name="Picture 2" descr="UN General Assembly h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155" y="2734322"/>
            <a:ext cx="6024023" cy="3736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Emblem of the United Nations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67" y="439834"/>
            <a:ext cx="1238219" cy="10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46880" y="650744"/>
            <a:ext cx="1899823" cy="769684"/>
          </a:xfrm>
        </p:spPr>
        <p:txBody>
          <a:bodyPr>
            <a:normAutofit/>
          </a:bodyPr>
          <a:lstStyle/>
          <a:p>
            <a:r>
              <a:rPr lang="fr-CA" b="1" dirty="0"/>
              <a:t>L’ONU</a:t>
            </a:r>
          </a:p>
        </p:txBody>
      </p:sp>
    </p:spTree>
    <p:extLst>
      <p:ext uri="{BB962C8B-B14F-4D97-AF65-F5344CB8AC3E}">
        <p14:creationId xmlns:p14="http://schemas.microsoft.com/office/powerpoint/2010/main" val="30247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880" y="650744"/>
            <a:ext cx="1899823" cy="769684"/>
          </a:xfrm>
        </p:spPr>
        <p:txBody>
          <a:bodyPr>
            <a:normAutofit/>
          </a:bodyPr>
          <a:lstStyle/>
          <a:p>
            <a:r>
              <a:rPr lang="fr-CA" b="1" dirty="0"/>
              <a:t>L’ONU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472" y="1905000"/>
            <a:ext cx="8641040" cy="11422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CA" sz="3200" dirty="0"/>
              <a:t>La court internationale de justice</a:t>
            </a:r>
          </a:p>
          <a:p>
            <a:endParaRPr lang="fr-CA" sz="3200" dirty="0"/>
          </a:p>
        </p:txBody>
      </p:sp>
      <p:pic>
        <p:nvPicPr>
          <p:cNvPr id="2050" name="Picture 2" descr="International Court of Just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80" y="2798748"/>
            <a:ext cx="4925843" cy="3675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Emblem of the United Nations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67" y="439834"/>
            <a:ext cx="1238219" cy="10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58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472" y="1905000"/>
            <a:ext cx="8641040" cy="11422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CA" sz="3200" dirty="0"/>
              <a:t>Le </a:t>
            </a:r>
            <a:r>
              <a:rPr lang="fr-CA" sz="3200" dirty="0" smtClean="0"/>
              <a:t>Conseil </a:t>
            </a:r>
            <a:r>
              <a:rPr lang="fr-CA" sz="3200" dirty="0"/>
              <a:t>de </a:t>
            </a:r>
            <a:r>
              <a:rPr lang="fr-CA" sz="3200" dirty="0" smtClean="0"/>
              <a:t>Sécurité</a:t>
            </a:r>
            <a:endParaRPr lang="fr-CA" sz="3200" dirty="0"/>
          </a:p>
          <a:p>
            <a:endParaRPr lang="fr-CA" sz="3200" dirty="0"/>
          </a:p>
        </p:txBody>
      </p:sp>
      <p:pic>
        <p:nvPicPr>
          <p:cNvPr id="3074" name="Picture 2" descr="UN security counc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89" y="2849733"/>
            <a:ext cx="4873118" cy="3654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346880" y="650744"/>
            <a:ext cx="1899823" cy="769684"/>
          </a:xfrm>
        </p:spPr>
        <p:txBody>
          <a:bodyPr>
            <a:normAutofit/>
          </a:bodyPr>
          <a:lstStyle/>
          <a:p>
            <a:r>
              <a:rPr lang="fr-CA" b="1" dirty="0"/>
              <a:t>L’ONU</a:t>
            </a:r>
          </a:p>
        </p:txBody>
      </p:sp>
      <p:pic>
        <p:nvPicPr>
          <p:cNvPr id="8" name="Picture 4" descr="Emblem of the United Nations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67" y="439834"/>
            <a:ext cx="1238219" cy="10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6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1558" y="2000436"/>
            <a:ext cx="8000596" cy="1334779"/>
          </a:xfrm>
        </p:spPr>
        <p:txBody>
          <a:bodyPr>
            <a:normAutofit/>
          </a:bodyPr>
          <a:lstStyle/>
          <a:p>
            <a:r>
              <a:rPr lang="fr-CA" sz="3200" dirty="0"/>
              <a:t>Il est responsable de la sécurité et paix mondiale ;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46880" y="650744"/>
            <a:ext cx="1899823" cy="769684"/>
          </a:xfrm>
        </p:spPr>
        <p:txBody>
          <a:bodyPr>
            <a:normAutofit/>
          </a:bodyPr>
          <a:lstStyle/>
          <a:p>
            <a:r>
              <a:rPr lang="fr-CA" b="1" dirty="0"/>
              <a:t>L’ONU</a:t>
            </a:r>
          </a:p>
        </p:txBody>
      </p:sp>
      <p:pic>
        <p:nvPicPr>
          <p:cNvPr id="6" name="Picture 4" descr="Emblem of the United Nations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67" y="439834"/>
            <a:ext cx="1238219" cy="10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842846" y="2473569"/>
            <a:ext cx="7807568" cy="1312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				    il décide si l’ONU intervient dans des zones de guerres.</a:t>
            </a:r>
          </a:p>
        </p:txBody>
      </p:sp>
    </p:spTree>
    <p:extLst>
      <p:ext uri="{BB962C8B-B14F-4D97-AF65-F5344CB8AC3E}">
        <p14:creationId xmlns:p14="http://schemas.microsoft.com/office/powerpoint/2010/main" val="180636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3/3b/Bolivian_Army_2nd_Lt._Mauricio_Vidangos_stands_guard_at_the_entry_control_point_of_an_Observation_Point.jpg/2560px-Bolivian_Army_2nd_Lt._Mauricio_Vidangos_stands_guard_at_the_entry_control_point_of_an_Observation_Po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25" y="-6443"/>
            <a:ext cx="10535355" cy="686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284480"/>
            <a:ext cx="2072640" cy="12293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dirty="0">
                <a:solidFill>
                  <a:schemeClr val="tx1"/>
                </a:solidFill>
              </a:rPr>
              <a:t>Un casque bleu de la Bolivie en exercice au Chili</a:t>
            </a:r>
          </a:p>
        </p:txBody>
      </p:sp>
    </p:spTree>
    <p:extLst>
      <p:ext uri="{BB962C8B-B14F-4D97-AF65-F5344CB8AC3E}">
        <p14:creationId xmlns:p14="http://schemas.microsoft.com/office/powerpoint/2010/main" val="10353838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87" y="253790"/>
            <a:ext cx="4982980" cy="6344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132" y="2615271"/>
            <a:ext cx="6497067" cy="3983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30" y="253790"/>
            <a:ext cx="6403435" cy="19497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0372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1558" y="2000436"/>
            <a:ext cx="8000596" cy="1334779"/>
          </a:xfrm>
        </p:spPr>
        <p:txBody>
          <a:bodyPr>
            <a:normAutofit/>
          </a:bodyPr>
          <a:lstStyle/>
          <a:p>
            <a:r>
              <a:rPr lang="fr-CA" sz="3200" dirty="0"/>
              <a:t>Il est responsable de la sécurité et paix mondiale ;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46880" y="650744"/>
            <a:ext cx="1899823" cy="769684"/>
          </a:xfrm>
        </p:spPr>
        <p:txBody>
          <a:bodyPr>
            <a:normAutofit/>
          </a:bodyPr>
          <a:lstStyle/>
          <a:p>
            <a:r>
              <a:rPr lang="fr-CA" b="1" dirty="0"/>
              <a:t>L’ONU</a:t>
            </a:r>
          </a:p>
        </p:txBody>
      </p:sp>
      <p:pic>
        <p:nvPicPr>
          <p:cNvPr id="6" name="Picture 4" descr="Emblem of the United Nations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67" y="439834"/>
            <a:ext cx="1238219" cy="10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42846" y="3458308"/>
            <a:ext cx="6664569" cy="1260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De plus, il admet les nouveaux membres à l’ONU.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42846" y="2473569"/>
            <a:ext cx="7807568" cy="1312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				    il décide si l’ONU intervient dans des zones de guerres.</a:t>
            </a:r>
          </a:p>
        </p:txBody>
      </p:sp>
    </p:spTree>
    <p:extLst>
      <p:ext uri="{BB962C8B-B14F-4D97-AF65-F5344CB8AC3E}">
        <p14:creationId xmlns:p14="http://schemas.microsoft.com/office/powerpoint/2010/main" val="373731800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976" y="1839600"/>
            <a:ext cx="4902424" cy="676374"/>
          </a:xfrm>
        </p:spPr>
        <p:txBody>
          <a:bodyPr>
            <a:normAutofit/>
          </a:bodyPr>
          <a:lstStyle/>
          <a:p>
            <a:r>
              <a:rPr lang="fr-CA" sz="3200" dirty="0"/>
              <a:t>Le CS a 15 membres,</a:t>
            </a:r>
          </a:p>
        </p:txBody>
      </p:sp>
      <p:pic>
        <p:nvPicPr>
          <p:cNvPr id="4098" name="Picture 2" descr="https://upload.wikimedia.org/wikipedia/en/thumb/a/a4/Flag_of_the_United_States.svg/1280px-Flag_of_the_United_Stat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973" y="2998800"/>
            <a:ext cx="1001914" cy="5275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en/thumb/a/ae/Flag_of_the_United_Kingdom.svg/300px-Flag_of_the_United_Kingdom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973" y="3618000"/>
            <a:ext cx="1001914" cy="5009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thumb/5/54/Civil_and_Naval_Ensign_of_France.svg/2000px-Civil_and_Naval_Ensign_of_Franc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973" y="4212000"/>
            <a:ext cx="1001914" cy="5768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freehdwallpaper.net/wp-content/uploads/2013/09/Russian-Flag-Desktop-Backgrounds-Pictu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973" y="4881600"/>
            <a:ext cx="1001914" cy="62619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upload.wikimedia.org/wikipedia/commons/thumb/f/fa/Flag_of_the_People's_Republic_of_China.svg/2000px-Flag_of_the_People's_Republic_of_Chin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11" y="5601600"/>
            <a:ext cx="1003876" cy="6353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46880" y="650744"/>
            <a:ext cx="1899823" cy="769684"/>
          </a:xfrm>
        </p:spPr>
        <p:txBody>
          <a:bodyPr>
            <a:normAutofit/>
          </a:bodyPr>
          <a:lstStyle/>
          <a:p>
            <a:r>
              <a:rPr lang="fr-CA" b="1" dirty="0"/>
              <a:t>L’ONU</a:t>
            </a:r>
          </a:p>
        </p:txBody>
      </p:sp>
      <p:pic>
        <p:nvPicPr>
          <p:cNvPr id="13" name="Picture 4" descr="Emblem of the United Nations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67" y="439834"/>
            <a:ext cx="1238219" cy="10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864114" y="2440800"/>
            <a:ext cx="5476855" cy="667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dont 5 sont permanents :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150360" y="3103200"/>
            <a:ext cx="5231640" cy="3325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fr-CA" sz="3200" dirty="0"/>
              <a:t>États-Unis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3200" dirty="0"/>
              <a:t>Grande-Bretagne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3200" dirty="0"/>
              <a:t>France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3200" dirty="0"/>
              <a:t>Russie</a:t>
            </a:r>
          </a:p>
          <a:p>
            <a:pPr marL="514350" indent="-514350">
              <a:buFont typeface="+mj-lt"/>
              <a:buAutoNum type="arabicPeriod"/>
            </a:pPr>
            <a:r>
              <a:rPr lang="fr-CA" sz="3200" dirty="0"/>
              <a:t>Chine</a:t>
            </a:r>
          </a:p>
        </p:txBody>
      </p:sp>
    </p:spTree>
    <p:extLst>
      <p:ext uri="{BB962C8B-B14F-4D97-AF65-F5344CB8AC3E}">
        <p14:creationId xmlns:p14="http://schemas.microsoft.com/office/powerpoint/2010/main" val="50674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50480" y="1209040"/>
            <a:ext cx="3901440" cy="313678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122" name="Picture 2" descr="https://upload.wikimedia.org/wikipedia/commons/thumb/a/aa/United_Nations_Security_Council_regional_groups.svg/410px-United_Nations_Security_Council_regional_group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77" y="1059696"/>
            <a:ext cx="390525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33786" y="1482572"/>
            <a:ext cx="296514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Groupe africain</a:t>
            </a:r>
          </a:p>
          <a:p>
            <a:endParaRPr lang="fr-CA" sz="1600" b="1" dirty="0"/>
          </a:p>
          <a:p>
            <a:r>
              <a:rPr lang="fr-CA" b="1" dirty="0"/>
              <a:t>Groupe Asie-Pacifique</a:t>
            </a:r>
          </a:p>
          <a:p>
            <a:endParaRPr lang="fr-CA" sz="1600" b="1" dirty="0"/>
          </a:p>
          <a:p>
            <a:r>
              <a:rPr lang="fr-CA" b="1" dirty="0"/>
              <a:t>Groupe Europe de l’Est</a:t>
            </a:r>
          </a:p>
          <a:p>
            <a:endParaRPr lang="fr-CA" sz="1600" b="1" dirty="0"/>
          </a:p>
          <a:p>
            <a:r>
              <a:rPr lang="fr-CA" b="1" dirty="0"/>
              <a:t>Groupe Amérique latine</a:t>
            </a:r>
          </a:p>
          <a:p>
            <a:endParaRPr lang="fr-CA" sz="1600" b="1" dirty="0"/>
          </a:p>
          <a:p>
            <a:r>
              <a:rPr lang="fr-CA" b="1" dirty="0"/>
              <a:t>Groupe Europe de l’Ouest et autres</a:t>
            </a:r>
          </a:p>
        </p:txBody>
      </p:sp>
      <p:sp>
        <p:nvSpPr>
          <p:cNvPr id="5" name="Oval 4"/>
          <p:cNvSpPr/>
          <p:nvPr/>
        </p:nvSpPr>
        <p:spPr>
          <a:xfrm>
            <a:off x="7901126" y="1482572"/>
            <a:ext cx="426128" cy="408372"/>
          </a:xfrm>
          <a:prstGeom prst="ellipse">
            <a:avLst/>
          </a:prstGeom>
          <a:solidFill>
            <a:srgbClr val="120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Oval 6"/>
          <p:cNvSpPr/>
          <p:nvPr/>
        </p:nvSpPr>
        <p:spPr>
          <a:xfrm>
            <a:off x="7901126" y="1990572"/>
            <a:ext cx="426128" cy="408372"/>
          </a:xfrm>
          <a:prstGeom prst="ellipse">
            <a:avLst/>
          </a:prstGeom>
          <a:solidFill>
            <a:srgbClr val="389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Oval 7"/>
          <p:cNvSpPr/>
          <p:nvPr/>
        </p:nvSpPr>
        <p:spPr>
          <a:xfrm>
            <a:off x="7901126" y="2498572"/>
            <a:ext cx="426128" cy="4083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Oval 8"/>
          <p:cNvSpPr/>
          <p:nvPr/>
        </p:nvSpPr>
        <p:spPr>
          <a:xfrm>
            <a:off x="7901126" y="3006572"/>
            <a:ext cx="426128" cy="408372"/>
          </a:xfrm>
          <a:prstGeom prst="ellipse">
            <a:avLst/>
          </a:prstGeom>
          <a:solidFill>
            <a:srgbClr val="E03C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Oval 9"/>
          <p:cNvSpPr/>
          <p:nvPr/>
        </p:nvSpPr>
        <p:spPr>
          <a:xfrm>
            <a:off x="7901126" y="3514572"/>
            <a:ext cx="426128" cy="408372"/>
          </a:xfrm>
          <a:prstGeom prst="ellipse">
            <a:avLst/>
          </a:prstGeom>
          <a:solidFill>
            <a:srgbClr val="CA9B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46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9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2/2f/Flag_of_the_United_Nations.svg/2000px-Flag_of_the_United_Nation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4" y="-17989"/>
            <a:ext cx="10316563" cy="687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52299" y="5433134"/>
            <a:ext cx="3915052" cy="1056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5400" dirty="0"/>
              <a:t>L’ONU</a:t>
            </a:r>
          </a:p>
        </p:txBody>
      </p:sp>
    </p:spTree>
    <p:extLst>
      <p:ext uri="{BB962C8B-B14F-4D97-AF65-F5344CB8AC3E}">
        <p14:creationId xmlns:p14="http://schemas.microsoft.com/office/powerpoint/2010/main" val="20882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976" y="1823358"/>
            <a:ext cx="8915400" cy="2981325"/>
          </a:xfrm>
        </p:spPr>
        <p:txBody>
          <a:bodyPr>
            <a:normAutofit/>
          </a:bodyPr>
          <a:lstStyle/>
          <a:p>
            <a:r>
              <a:rPr lang="fr-CA" sz="3200" dirty="0"/>
              <a:t>Une première tentative de créer une organisation internationale se fait à la suite de la Première Guerre mondiale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50351" y="266330"/>
            <a:ext cx="1278384" cy="4882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Voir p.100</a:t>
            </a:r>
          </a:p>
        </p:txBody>
      </p:sp>
      <p:pic>
        <p:nvPicPr>
          <p:cNvPr id="7" name="Picture 2" descr="http://www.editionscec.com/media/catalog/product/cache/2/image/9df78eab33525d08d6e5fb8d27136e95/c/v/cvrt-monde-cont_2e-ed-500px-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351" y="754602"/>
            <a:ext cx="1278384" cy="167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mblem of the United Nations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67" y="439834"/>
            <a:ext cx="1238219" cy="10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46880" y="650744"/>
            <a:ext cx="1899823" cy="769684"/>
          </a:xfrm>
        </p:spPr>
        <p:txBody>
          <a:bodyPr>
            <a:normAutofit/>
          </a:bodyPr>
          <a:lstStyle/>
          <a:p>
            <a:r>
              <a:rPr lang="fr-CA" b="1" dirty="0"/>
              <a:t>L’ONU</a:t>
            </a:r>
          </a:p>
        </p:txBody>
      </p:sp>
    </p:spTree>
    <p:extLst>
      <p:ext uri="{BB962C8B-B14F-4D97-AF65-F5344CB8AC3E}">
        <p14:creationId xmlns:p14="http://schemas.microsoft.com/office/powerpoint/2010/main" val="426900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guim.co.uk/sys-images/Guardian/Pix/pictures/2014/1/1/1388605394825/Australian-troops-passing-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28" y="0"/>
            <a:ext cx="11443317" cy="686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4748" y="6022322"/>
            <a:ext cx="5426276" cy="51707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 Première Guerre mondiale, 1914-1918</a:t>
            </a:r>
          </a:p>
        </p:txBody>
      </p:sp>
    </p:spTree>
    <p:extLst>
      <p:ext uri="{BB962C8B-B14F-4D97-AF65-F5344CB8AC3E}">
        <p14:creationId xmlns:p14="http://schemas.microsoft.com/office/powerpoint/2010/main" val="5002655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976" y="1823359"/>
            <a:ext cx="8915400" cy="1631257"/>
          </a:xfrm>
        </p:spPr>
        <p:txBody>
          <a:bodyPr>
            <a:normAutofit/>
          </a:bodyPr>
          <a:lstStyle/>
          <a:p>
            <a:r>
              <a:rPr lang="fr-CA" sz="3200" dirty="0"/>
              <a:t>Une première tentative de créer une organisation internationale se fait à la suite de la Première Guerre mondiale.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8899" y="3680148"/>
            <a:ext cx="3229836" cy="214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50351" y="266330"/>
            <a:ext cx="1278384" cy="4882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Voir p.100</a:t>
            </a:r>
          </a:p>
        </p:txBody>
      </p:sp>
      <p:pic>
        <p:nvPicPr>
          <p:cNvPr id="7" name="Picture 2" descr="http://www.editionscec.com/media/catalog/product/cache/2/image/9df78eab33525d08d6e5fb8d27136e95/c/v/cvrt-monde-cont_2e-ed-500px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351" y="754602"/>
            <a:ext cx="1278384" cy="167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mblem of the United Nations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67" y="439834"/>
            <a:ext cx="1238219" cy="10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46880" y="650744"/>
            <a:ext cx="1899823" cy="769684"/>
          </a:xfrm>
        </p:spPr>
        <p:txBody>
          <a:bodyPr>
            <a:normAutofit/>
          </a:bodyPr>
          <a:lstStyle/>
          <a:p>
            <a:r>
              <a:rPr lang="fr-CA" b="1" dirty="0"/>
              <a:t>L’ONU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488976" y="3516086"/>
            <a:ext cx="6306681" cy="112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La </a:t>
            </a:r>
            <a:r>
              <a:rPr lang="fr-CA" sz="3200" u="sng" dirty="0"/>
              <a:t>Société des Nations</a:t>
            </a:r>
            <a:r>
              <a:rPr lang="fr-CA" sz="3200" dirty="0"/>
              <a:t> (SDN) est fondée en 1919.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868386" y="4011386"/>
            <a:ext cx="6030685" cy="1703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						   Son but est de préserver la paix mondiale.</a:t>
            </a:r>
          </a:p>
        </p:txBody>
      </p:sp>
    </p:spTree>
    <p:extLst>
      <p:ext uri="{BB962C8B-B14F-4D97-AF65-F5344CB8AC3E}">
        <p14:creationId xmlns:p14="http://schemas.microsoft.com/office/powerpoint/2010/main" val="100547831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7/7f/Koeln_1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80" y="0"/>
            <a:ext cx="9569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99901" y="312412"/>
            <a:ext cx="5457429" cy="55409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 Deuxième Guerre mondiale, 1939-1945</a:t>
            </a:r>
          </a:p>
        </p:txBody>
      </p:sp>
    </p:spTree>
    <p:extLst>
      <p:ext uri="{BB962C8B-B14F-4D97-AF65-F5344CB8AC3E}">
        <p14:creationId xmlns:p14="http://schemas.microsoft.com/office/powerpoint/2010/main" val="10441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7403874" cy="1317171"/>
          </a:xfrm>
        </p:spPr>
        <p:txBody>
          <a:bodyPr>
            <a:normAutofit/>
          </a:bodyPr>
          <a:lstStyle/>
          <a:p>
            <a:r>
              <a:rPr lang="fr-CA" sz="3200" dirty="0"/>
              <a:t>La SDN se démantèle à cause de la 2</a:t>
            </a:r>
            <a:r>
              <a:rPr lang="fr-CA" sz="3200" baseline="30000" dirty="0"/>
              <a:t>e</a:t>
            </a:r>
            <a:r>
              <a:rPr lang="fr-CA" sz="3200" dirty="0"/>
              <a:t> Guerre mondiale.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50351" y="266330"/>
            <a:ext cx="1278384" cy="4882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Voir p.101</a:t>
            </a:r>
          </a:p>
        </p:txBody>
      </p:sp>
      <p:pic>
        <p:nvPicPr>
          <p:cNvPr id="6" name="Picture 2" descr="http://www.editionscec.com/media/catalog/product/cache/2/image/9df78eab33525d08d6e5fb8d27136e95/c/v/cvrt-monde-cont_2e-ed-500px-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351" y="754602"/>
            <a:ext cx="1278384" cy="167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mblem of the United Nations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67" y="439834"/>
            <a:ext cx="1238219" cy="10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46880" y="650744"/>
            <a:ext cx="1899823" cy="769684"/>
          </a:xfrm>
        </p:spPr>
        <p:txBody>
          <a:bodyPr>
            <a:normAutofit/>
          </a:bodyPr>
          <a:lstStyle/>
          <a:p>
            <a:r>
              <a:rPr lang="fr-CA" b="1" dirty="0"/>
              <a:t>L’ONU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910724" y="3769200"/>
            <a:ext cx="8191384" cy="1493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		—l’</a:t>
            </a:r>
            <a:r>
              <a:rPr lang="fr-CA" sz="3200" u="sng" dirty="0"/>
              <a:t>Or</a:t>
            </a:r>
            <a:r>
              <a:rPr lang="fr-CA" sz="3200" dirty="0"/>
              <a:t>g</a:t>
            </a:r>
            <a:r>
              <a:rPr lang="fr-CA" sz="3200" u="sng" dirty="0"/>
              <a:t>anisation des Nations Unies</a:t>
            </a:r>
            <a:r>
              <a:rPr lang="fr-CA" sz="3200" dirty="0"/>
              <a:t> (ONU).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589213" y="3290400"/>
            <a:ext cx="7920945" cy="119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Une deuxième tentative se fait après la guerre</a:t>
            </a:r>
          </a:p>
        </p:txBody>
      </p:sp>
    </p:spTree>
    <p:extLst>
      <p:ext uri="{BB962C8B-B14F-4D97-AF65-F5344CB8AC3E}">
        <p14:creationId xmlns:p14="http://schemas.microsoft.com/office/powerpoint/2010/main" val="242613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86200" y="2057401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latin typeface="Garamond" pitchFamily="18" charset="0"/>
              </a:rPr>
              <a:t>Les Nations Unies: Son histoire et ses fonctions</a:t>
            </a:r>
          </a:p>
          <a:p>
            <a:pPr algn="ctr"/>
            <a:r>
              <a:rPr lang="fr-CA" sz="3200" b="1" dirty="0">
                <a:latin typeface="Garamond" pitchFamily="18" charset="0"/>
              </a:rPr>
              <a:t>(3 min).</a:t>
            </a: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r>
              <a:rPr lang="fr-CA" sz="2400" dirty="0">
                <a:latin typeface="Garamond" pitchFamily="18" charset="0"/>
                <a:hlinkClick r:id="rId3"/>
              </a:rPr>
              <a:t>https://www.youtube.com/watch?v=VtThWmlr-yM</a:t>
            </a:r>
            <a:r>
              <a:rPr lang="fr-CA" sz="2400" dirty="0">
                <a:latin typeface="Garamond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10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3046412" y="2133601"/>
            <a:ext cx="5945188" cy="1684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3200" dirty="0"/>
              <a:t>					  de promouvoir la paix et de faire respecter le droit international.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3343502" cy="778329"/>
          </a:xfrm>
        </p:spPr>
        <p:txBody>
          <a:bodyPr>
            <a:normAutofit/>
          </a:bodyPr>
          <a:lstStyle/>
          <a:p>
            <a:r>
              <a:rPr lang="fr-CA" sz="3200" dirty="0"/>
              <a:t>Son mandat: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50351" y="266330"/>
            <a:ext cx="1278384" cy="4882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Voir p.102</a:t>
            </a:r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7989">
            <a:off x="1738692" y="3552811"/>
            <a:ext cx="792881" cy="789584"/>
          </a:xfrm>
          <a:prstGeom prst="rect">
            <a:avLst/>
          </a:prstGeom>
        </p:spPr>
      </p:pic>
      <p:pic>
        <p:nvPicPr>
          <p:cNvPr id="1026" name="Picture 2" descr="http://www.editionscec.com/media/catalog/product/cache/2/image/9df78eab33525d08d6e5fb8d27136e95/c/v/cvrt-monde-cont_2e-ed-500px-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351" y="754602"/>
            <a:ext cx="1278384" cy="167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mblem of the United Nations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67" y="439834"/>
            <a:ext cx="1238219" cy="105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46880" y="650744"/>
            <a:ext cx="1899823" cy="769684"/>
          </a:xfrm>
        </p:spPr>
        <p:txBody>
          <a:bodyPr>
            <a:normAutofit/>
          </a:bodyPr>
          <a:lstStyle/>
          <a:p>
            <a:r>
              <a:rPr lang="fr-CA" b="1" dirty="0"/>
              <a:t>L’ONU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41612" y="4234542"/>
            <a:ext cx="7895316" cy="1679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CA" sz="3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41612" y="3744685"/>
            <a:ext cx="7895316" cy="2117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200" dirty="0"/>
              <a:t>Ex: c’est l’ONU qui a décidé que les réfugiés ne peuvent être expulser d’un pays.</a:t>
            </a:r>
          </a:p>
          <a:p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410981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p"/>
      <p:bldP spid="11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on Boardroom">
  <a:themeElements>
    <a:clrScheme name="Custom 3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588FE2"/>
      </a:accent1>
      <a:accent2>
        <a:srgbClr val="88D5F2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588FE2"/>
      </a:hlink>
      <a:folHlink>
        <a:srgbClr val="32B6E8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423</TotalTime>
  <Words>258</Words>
  <Application>Microsoft Office PowerPoint</Application>
  <PresentationFormat>Custom</PresentationFormat>
  <Paragraphs>65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Wisp</vt:lpstr>
      <vt:lpstr>Office Theme</vt:lpstr>
      <vt:lpstr>Ion Boardroom</vt:lpstr>
      <vt:lpstr>PowerPoint Presentation</vt:lpstr>
      <vt:lpstr>PowerPoint Presentation</vt:lpstr>
      <vt:lpstr>L’ONU</vt:lpstr>
      <vt:lpstr>PowerPoint Presentation</vt:lpstr>
      <vt:lpstr>L’ONU</vt:lpstr>
      <vt:lpstr>PowerPoint Presentation</vt:lpstr>
      <vt:lpstr>L’ONU</vt:lpstr>
      <vt:lpstr>PowerPoint Presentation</vt:lpstr>
      <vt:lpstr>L’ONU</vt:lpstr>
      <vt:lpstr>L’ONU</vt:lpstr>
      <vt:lpstr>L’ONU</vt:lpstr>
      <vt:lpstr>L’ONU</vt:lpstr>
      <vt:lpstr>L’ONU</vt:lpstr>
      <vt:lpstr>L’ONU</vt:lpstr>
      <vt:lpstr>PowerPoint Presentation</vt:lpstr>
      <vt:lpstr>PowerPoint Presentation</vt:lpstr>
      <vt:lpstr>L’ONU</vt:lpstr>
      <vt:lpstr>L’ONU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Brisebois</dc:creator>
  <cp:lastModifiedBy>Windows User</cp:lastModifiedBy>
  <cp:revision>38</cp:revision>
  <dcterms:created xsi:type="dcterms:W3CDTF">2015-09-05T19:42:53Z</dcterms:created>
  <dcterms:modified xsi:type="dcterms:W3CDTF">2016-12-01T13:22:20Z</dcterms:modified>
</cp:coreProperties>
</file>