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6" r:id="rId3"/>
  </p:sldMasterIdLst>
  <p:sldIdLst>
    <p:sldId id="265" r:id="rId4"/>
    <p:sldId id="258" r:id="rId5"/>
    <p:sldId id="261" r:id="rId6"/>
    <p:sldId id="257" r:id="rId7"/>
    <p:sldId id="260" r:id="rId8"/>
    <p:sldId id="259" r:id="rId9"/>
    <p:sldId id="262" r:id="rId10"/>
    <p:sldId id="263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169"/>
    <a:srgbClr val="002164"/>
    <a:srgbClr val="0024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4" d="100"/>
          <a:sy n="64" d="100"/>
        </p:scale>
        <p:origin x="-108" y="-3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ableStyles" Target="tableStyle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391332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7352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590177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0818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19242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0628839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56846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1407598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4034689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36219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163520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256708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4273781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5433681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2847611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430962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308982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944183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5578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794859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08254770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9904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60384138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53374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5046709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187056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3056510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864116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9974563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1803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57986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6654287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60322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418439753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84698538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23284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5878052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456050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95202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346476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8539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205710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81779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4398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4976659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slideLayout" Target="../slideLayouts/slideLayout41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1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0.xml"/><Relationship Id="rId16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38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Relationship Id="rId14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09252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7514134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1140C577-1AA8-41D4-803D-F7F696B7EDE1}" type="datetimeFigureOut">
              <a:rPr lang="fr-CA" smtClean="0"/>
              <a:t>2016-12-06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fr-CA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CD79A96C-E417-401B-9697-6845EAC9B833}" type="slidenum">
              <a:rPr lang="fr-CA" smtClean="0"/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155634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sX4lJ_Pktk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KRntKFC0jU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4697" y="2618668"/>
            <a:ext cx="99212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dirty="0"/>
              <a:t>Chapitre 3.3</a:t>
            </a:r>
          </a:p>
          <a:p>
            <a:pPr algn="ctr"/>
            <a:r>
              <a:rPr lang="fr-FR" sz="4800" b="1" dirty="0"/>
              <a:t>L’OTAN</a:t>
            </a:r>
            <a:endParaRPr lang="fr-CA" sz="4800" b="1" dirty="0"/>
          </a:p>
        </p:txBody>
      </p:sp>
    </p:spTree>
    <p:extLst>
      <p:ext uri="{BB962C8B-B14F-4D97-AF65-F5344CB8AC3E}">
        <p14:creationId xmlns:p14="http://schemas.microsoft.com/office/powerpoint/2010/main" val="1283827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1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3/37/Flag_of_NATO.svg/1280px-Flag_of_NATO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6800" y="0"/>
            <a:ext cx="7727025" cy="5795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47468" y="5425440"/>
            <a:ext cx="370568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6600" dirty="0">
                <a:solidFill>
                  <a:schemeClr val="bg1"/>
                </a:solidFill>
              </a:rPr>
              <a:t>L’OTAN</a:t>
            </a:r>
            <a:endParaRPr lang="fr-CA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033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media.azpm.org/master/img/bdy_img/WWII_big_thre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250" y="-3131"/>
            <a:ext cx="11319029" cy="6861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563" y="5557260"/>
            <a:ext cx="1748414" cy="9158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0737" y="5557260"/>
            <a:ext cx="1825677" cy="913423"/>
          </a:xfrm>
          <a:prstGeom prst="rect">
            <a:avLst/>
          </a:prstGeom>
        </p:spPr>
      </p:pic>
      <p:pic>
        <p:nvPicPr>
          <p:cNvPr id="1028" name="Picture 4" descr="https://upload.wikimedia.org/wikipedia/en/thumb/a/ae/Flag_of_the_United_Kingdom.svg/300px-Flag_of_the_United_Kingdom.svg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513" y="5569926"/>
            <a:ext cx="1815268" cy="907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812513" y="5303757"/>
            <a:ext cx="1815268" cy="26616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Winston Churchill</a:t>
            </a:r>
          </a:p>
        </p:txBody>
      </p:sp>
      <p:sp>
        <p:nvSpPr>
          <p:cNvPr id="7" name="Rectangle 6"/>
          <p:cNvSpPr/>
          <p:nvPr/>
        </p:nvSpPr>
        <p:spPr>
          <a:xfrm>
            <a:off x="5655562" y="5291090"/>
            <a:ext cx="1748415" cy="26617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Franklin Roosevelt</a:t>
            </a:r>
          </a:p>
        </p:txBody>
      </p:sp>
      <p:sp>
        <p:nvSpPr>
          <p:cNvPr id="8" name="Rectangle 7"/>
          <p:cNvSpPr/>
          <p:nvPr/>
        </p:nvSpPr>
        <p:spPr>
          <a:xfrm>
            <a:off x="9360737" y="5291091"/>
            <a:ext cx="1825677" cy="2788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1600" b="1" dirty="0">
                <a:solidFill>
                  <a:schemeClr val="tx1"/>
                </a:solidFill>
              </a:rPr>
              <a:t>Joseph </a:t>
            </a:r>
            <a:r>
              <a:rPr lang="fr-CA" sz="1600" b="1" dirty="0" err="1">
                <a:solidFill>
                  <a:schemeClr val="tx1"/>
                </a:solidFill>
              </a:rPr>
              <a:t>Stalin</a:t>
            </a:r>
            <a:endParaRPr lang="fr-CA" sz="1600" b="1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219440" y="162797"/>
            <a:ext cx="3241701" cy="792243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A" sz="2400" dirty="0">
                <a:solidFill>
                  <a:schemeClr val="tx1"/>
                </a:solidFill>
              </a:rPr>
              <a:t>La conférence de Yalta, février 1945</a:t>
            </a:r>
          </a:p>
        </p:txBody>
      </p:sp>
    </p:spTree>
    <p:extLst>
      <p:ext uri="{BB962C8B-B14F-4D97-AF65-F5344CB8AC3E}">
        <p14:creationId xmlns:p14="http://schemas.microsoft.com/office/powerpoint/2010/main" val="957404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503489" cy="1400530"/>
          </a:xfrm>
        </p:spPr>
        <p:txBody>
          <a:bodyPr/>
          <a:lstStyle/>
          <a:p>
            <a:r>
              <a:rPr lang="fr-CA" dirty="0"/>
              <a:t>L’OTAN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903" y="1724444"/>
            <a:ext cx="9585401" cy="1847431"/>
          </a:xfrm>
        </p:spPr>
        <p:txBody>
          <a:bodyPr>
            <a:normAutofit/>
          </a:bodyPr>
          <a:lstStyle/>
          <a:p>
            <a:r>
              <a:rPr lang="fr-CA" sz="3200" dirty="0"/>
              <a:t>Suite à la Seconde Guerre mondiale (1945), les É-U et la Russie deviennent vite ennemis.</a:t>
            </a:r>
          </a:p>
          <a:p>
            <a:r>
              <a:rPr lang="fr-CA" sz="3200" dirty="0"/>
              <a:t>C’est la </a:t>
            </a:r>
            <a:r>
              <a:rPr lang="fr-CA" sz="3200" u="sng" dirty="0"/>
              <a:t>Guerre froide</a:t>
            </a:r>
            <a:r>
              <a:rPr lang="fr-CA" sz="3200" dirty="0"/>
              <a:t>,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347" y="4935984"/>
            <a:ext cx="2781891" cy="14572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737" y="4942285"/>
            <a:ext cx="2900082" cy="145096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47775" y="2839135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					une guerre d’idéologie</a:t>
            </a:r>
          </a:p>
        </p:txBody>
      </p:sp>
      <p:sp>
        <p:nvSpPr>
          <p:cNvPr id="7" name="Rectangle 6"/>
          <p:cNvSpPr/>
          <p:nvPr/>
        </p:nvSpPr>
        <p:spPr>
          <a:xfrm>
            <a:off x="1247775" y="3319200"/>
            <a:ext cx="89154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CA" sz="3200" dirty="0"/>
              <a:t>		      (capitalisme &amp; démocratie </a:t>
            </a:r>
            <a:r>
              <a:rPr lang="fr-CA" sz="3200" dirty="0">
                <a:solidFill>
                  <a:srgbClr val="FF0000"/>
                </a:solidFill>
              </a:rPr>
              <a:t>vs</a:t>
            </a:r>
            <a:r>
              <a:rPr lang="fr-CA" sz="3200" dirty="0"/>
              <a:t> communisme &amp; autoritarisme).</a:t>
            </a:r>
          </a:p>
        </p:txBody>
      </p:sp>
    </p:spTree>
    <p:extLst>
      <p:ext uri="{BB962C8B-B14F-4D97-AF65-F5344CB8AC3E}">
        <p14:creationId xmlns:p14="http://schemas.microsoft.com/office/powerpoint/2010/main" val="1760463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4.07407E-6 L -0.24661 4.07407E-6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331" y="0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111E-6 L 0.2362 0.00208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10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503489" cy="1400530"/>
          </a:xfrm>
        </p:spPr>
        <p:txBody>
          <a:bodyPr/>
          <a:lstStyle/>
          <a:p>
            <a:r>
              <a:rPr lang="fr-CA" dirty="0"/>
              <a:t>L’OTAN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7904" y="1724444"/>
            <a:ext cx="7013096" cy="4428706"/>
          </a:xfrm>
        </p:spPr>
        <p:txBody>
          <a:bodyPr>
            <a:noAutofit/>
          </a:bodyPr>
          <a:lstStyle/>
          <a:p>
            <a:r>
              <a:rPr lang="fr-CA" sz="3200" dirty="0"/>
              <a:t>L’</a:t>
            </a:r>
            <a:r>
              <a:rPr lang="fr-CA" sz="3200" u="sng" dirty="0"/>
              <a:t>Or</a:t>
            </a:r>
            <a:r>
              <a:rPr lang="fr-CA" sz="3200" dirty="0"/>
              <a:t>g</a:t>
            </a:r>
            <a:r>
              <a:rPr lang="fr-CA" sz="3200" u="sng" dirty="0"/>
              <a:t>anisation du traité de l’Atlantique nord</a:t>
            </a:r>
            <a:r>
              <a:rPr lang="fr-CA" sz="3200" dirty="0"/>
              <a:t> (OTAN) est la réponse </a:t>
            </a:r>
            <a:r>
              <a:rPr lang="fr-CA" sz="3200" dirty="0" err="1"/>
              <a:t>américo</a:t>
            </a:r>
            <a:r>
              <a:rPr lang="fr-CA" sz="3200" dirty="0"/>
              <a:t>-européenne à l’influence soviétique.</a:t>
            </a:r>
          </a:p>
          <a:p>
            <a:r>
              <a:rPr lang="fr-CA" sz="3200" dirty="0"/>
              <a:t>Si un pays membre est attaqué, les autres doivent l’aider.</a:t>
            </a:r>
          </a:p>
          <a:p>
            <a:r>
              <a:rPr lang="fr-CA" sz="3200" dirty="0"/>
              <a:t>Aujourd’hui, l’OTAN compte 28 membres.</a:t>
            </a:r>
          </a:p>
        </p:txBody>
      </p:sp>
      <p:pic>
        <p:nvPicPr>
          <p:cNvPr id="1026" name="Picture 2" descr="North Atlantic Treaty Organization (orthographic projection)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0005" y="186431"/>
            <a:ext cx="4057095" cy="4057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2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2503489" cy="1400530"/>
          </a:xfrm>
        </p:spPr>
        <p:txBody>
          <a:bodyPr/>
          <a:lstStyle/>
          <a:p>
            <a:r>
              <a:rPr lang="fr-CA" dirty="0"/>
              <a:t>L’OTAN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1595718"/>
            <a:ext cx="10095344" cy="1142170"/>
          </a:xfrm>
        </p:spPr>
        <p:txBody>
          <a:bodyPr>
            <a:normAutofit/>
          </a:bodyPr>
          <a:lstStyle/>
          <a:p>
            <a:r>
              <a:rPr lang="fr-CA" sz="3200" dirty="0"/>
              <a:t>Le </a:t>
            </a:r>
            <a:r>
              <a:rPr lang="fr-CA" sz="3200" u="sng" dirty="0"/>
              <a:t>Pacte de Varsovie</a:t>
            </a:r>
            <a:r>
              <a:rPr lang="fr-CA" sz="3200" dirty="0"/>
              <a:t> est la réponse russe à </a:t>
            </a:r>
            <a:r>
              <a:rPr lang="fr-CA" sz="3200" dirty="0" smtClean="0"/>
              <a:t>l’OTAN.</a:t>
            </a:r>
            <a:endParaRPr lang="fr-CA" sz="3200" dirty="0"/>
          </a:p>
        </p:txBody>
      </p:sp>
      <p:pic>
        <p:nvPicPr>
          <p:cNvPr id="2050" name="Picture 2" descr="Location Warsaw Pakt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082" y="4146396"/>
            <a:ext cx="5867400" cy="2352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490400" y="2088000"/>
            <a:ext cx="9432315" cy="12997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pPr marL="0" indent="0">
              <a:buNone/>
            </a:pPr>
            <a:r>
              <a:rPr lang="fr-CA" sz="3200" dirty="0"/>
              <a:t>	</a:t>
            </a:r>
            <a:r>
              <a:rPr lang="fr-CA" sz="3200" dirty="0" smtClean="0"/>
              <a:t>		  Il regroupe l’Union soviétique et ses satellites.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58885" y="3222885"/>
            <a:ext cx="10095344" cy="7428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20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9pPr>
          </a:lstStyle>
          <a:p>
            <a:r>
              <a:rPr lang="fr-CA" sz="3200" dirty="0" smtClean="0"/>
              <a:t>Il se démantèle en 1991 avec l’Union soviétique.</a:t>
            </a:r>
            <a:endParaRPr lang="fr-CA" sz="3200" dirty="0"/>
          </a:p>
        </p:txBody>
      </p:sp>
    </p:spTree>
    <p:extLst>
      <p:ext uri="{BB962C8B-B14F-4D97-AF65-F5344CB8AC3E}">
        <p14:creationId xmlns:p14="http://schemas.microsoft.com/office/powerpoint/2010/main" val="3319003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886200" y="2057401"/>
            <a:ext cx="45720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latin typeface="Garamond" pitchFamily="18" charset="0"/>
              </a:rPr>
              <a:t>The </a:t>
            </a:r>
            <a:r>
              <a:rPr lang="fr-CA" sz="3200" b="1" dirty="0" err="1">
                <a:latin typeface="Garamond" pitchFamily="18" charset="0"/>
              </a:rPr>
              <a:t>History</a:t>
            </a:r>
            <a:r>
              <a:rPr lang="fr-CA" sz="3200" b="1" dirty="0">
                <a:latin typeface="Garamond" pitchFamily="18" charset="0"/>
              </a:rPr>
              <a:t> of NATO – </a:t>
            </a:r>
            <a:r>
              <a:rPr lang="fr-CA" sz="3200" b="1" dirty="0" err="1">
                <a:latin typeface="Garamond" pitchFamily="18" charset="0"/>
              </a:rPr>
              <a:t>Video</a:t>
            </a:r>
            <a:r>
              <a:rPr lang="fr-CA" sz="3200" b="1" dirty="0">
                <a:latin typeface="Garamond" pitchFamily="18" charset="0"/>
              </a:rPr>
              <a:t> </a:t>
            </a:r>
            <a:r>
              <a:rPr lang="fr-CA" sz="3200" b="1" dirty="0" err="1">
                <a:latin typeface="Garamond" pitchFamily="18" charset="0"/>
              </a:rPr>
              <a:t>timeline</a:t>
            </a:r>
            <a:endParaRPr lang="fr-CA" sz="3200" b="1" dirty="0">
              <a:latin typeface="Garamond" pitchFamily="18" charset="0"/>
            </a:endParaRPr>
          </a:p>
          <a:p>
            <a:pPr algn="ctr"/>
            <a:r>
              <a:rPr lang="fr-CA" sz="3200" b="1" dirty="0" smtClean="0">
                <a:latin typeface="Garamond" pitchFamily="18" charset="0"/>
              </a:rPr>
              <a:t>(</a:t>
            </a:r>
            <a:r>
              <a:rPr lang="fr-CA" sz="3200" b="1" dirty="0">
                <a:latin typeface="Garamond" pitchFamily="18" charset="0"/>
              </a:rPr>
              <a:t>7</a:t>
            </a:r>
            <a:r>
              <a:rPr lang="fr-CA" sz="3200" b="1" dirty="0" smtClean="0">
                <a:latin typeface="Garamond" pitchFamily="18" charset="0"/>
              </a:rPr>
              <a:t> </a:t>
            </a:r>
            <a:r>
              <a:rPr lang="fr-CA" sz="3200" b="1" dirty="0">
                <a:latin typeface="Garamond" pitchFamily="18" charset="0"/>
              </a:rPr>
              <a:t>min).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</a:t>
            </a:r>
            <a:r>
              <a:rPr lang="fr-CA" sz="2400" dirty="0" smtClean="0">
                <a:latin typeface="Garamond" pitchFamily="18" charset="0"/>
                <a:hlinkClick r:id="rId3"/>
              </a:rPr>
              <a:t>www.youtube.com/watch?v=xsX4lJ_Pktk</a:t>
            </a:r>
            <a:r>
              <a:rPr lang="fr-CA" sz="2400" dirty="0" smtClean="0">
                <a:latin typeface="Garamond" pitchFamily="18" charset="0"/>
              </a:rPr>
              <a:t> </a:t>
            </a:r>
            <a:endParaRPr lang="fr-CA" sz="2400" dirty="0">
              <a:latin typeface="Garamond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1650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922776" y="2244060"/>
            <a:ext cx="45720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3200" b="1" dirty="0">
                <a:latin typeface="Garamond" pitchFamily="18" charset="0"/>
              </a:rPr>
              <a:t>How </a:t>
            </a:r>
            <a:r>
              <a:rPr lang="fr-CA" sz="3200" b="1" dirty="0" err="1">
                <a:latin typeface="Garamond" pitchFamily="18" charset="0"/>
              </a:rPr>
              <a:t>Powerful</a:t>
            </a:r>
            <a:r>
              <a:rPr lang="fr-CA" sz="3200" b="1" dirty="0">
                <a:latin typeface="Garamond" pitchFamily="18" charset="0"/>
              </a:rPr>
              <a:t> </a:t>
            </a:r>
            <a:r>
              <a:rPr lang="fr-CA" sz="3200" b="1" dirty="0" err="1">
                <a:latin typeface="Garamond" pitchFamily="18" charset="0"/>
              </a:rPr>
              <a:t>is</a:t>
            </a:r>
            <a:r>
              <a:rPr lang="fr-CA" sz="3200" b="1" dirty="0">
                <a:latin typeface="Garamond" pitchFamily="18" charset="0"/>
              </a:rPr>
              <a:t> NATO?</a:t>
            </a:r>
          </a:p>
          <a:p>
            <a:pPr algn="ctr"/>
            <a:r>
              <a:rPr lang="fr-CA" sz="3200" b="1" dirty="0">
                <a:latin typeface="Garamond" pitchFamily="18" charset="0"/>
              </a:rPr>
              <a:t>(3 min)</a:t>
            </a: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endParaRPr lang="fr-CA" sz="1200" dirty="0">
              <a:latin typeface="Garamond" pitchFamily="18" charset="0"/>
            </a:endParaRPr>
          </a:p>
          <a:p>
            <a:pPr algn="ctr"/>
            <a:r>
              <a:rPr lang="fr-CA" sz="2400" dirty="0">
                <a:latin typeface="Garamond" pitchFamily="18" charset="0"/>
                <a:hlinkClick r:id="rId3"/>
              </a:rPr>
              <a:t>https://www.youtube.com/watch?v=rKRntKFC0jU</a:t>
            </a:r>
            <a:r>
              <a:rPr lang="fr-CA" sz="2400" dirty="0">
                <a:latin typeface="Garamond" pitchFamily="18" charset="0"/>
              </a:rPr>
              <a:t>  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Rectangle 4"/>
          <p:cNvSpPr/>
          <p:nvPr/>
        </p:nvSpPr>
        <p:spPr>
          <a:xfrm>
            <a:off x="10668000" y="0"/>
            <a:ext cx="1524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47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" id="{B8441ADB-2E43-4AF7-B97A-BD870242C6A8}" vid="{BACC050B-8757-4460-95D8-E37B46A6B421}"/>
    </a:ext>
  </a:extLst>
</a:theme>
</file>

<file path=ppt/theme/theme3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</TotalTime>
  <Words>125</Words>
  <Application>Microsoft Office PowerPoint</Application>
  <PresentationFormat>Custom</PresentationFormat>
  <Paragraphs>32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Ion</vt:lpstr>
      <vt:lpstr>Ion Boardroom</vt:lpstr>
      <vt:lpstr>PowerPoint Presentation</vt:lpstr>
      <vt:lpstr>PowerPoint Presentation</vt:lpstr>
      <vt:lpstr>PowerPoint Presentation</vt:lpstr>
      <vt:lpstr>L’OTAN</vt:lpstr>
      <vt:lpstr>L’OTAN</vt:lpstr>
      <vt:lpstr>L’OTAN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L’OTAN et le Pacte de Varsovie</dc:title>
  <dc:creator>Martin Brisebois</dc:creator>
  <cp:lastModifiedBy>Windows User</cp:lastModifiedBy>
  <cp:revision>16</cp:revision>
  <dcterms:created xsi:type="dcterms:W3CDTF">2015-09-11T00:02:36Z</dcterms:created>
  <dcterms:modified xsi:type="dcterms:W3CDTF">2016-12-06T15:52:56Z</dcterms:modified>
</cp:coreProperties>
</file>