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4" r:id="rId2"/>
    <p:sldMasterId id="2147483756" r:id="rId3"/>
  </p:sldMasterIdLst>
  <p:sldIdLst>
    <p:sldId id="270" r:id="rId4"/>
    <p:sldId id="256" r:id="rId5"/>
    <p:sldId id="268" r:id="rId6"/>
    <p:sldId id="267" r:id="rId7"/>
    <p:sldId id="272" r:id="rId8"/>
    <p:sldId id="269" r:id="rId9"/>
    <p:sldId id="260" r:id="rId10"/>
    <p:sldId id="263" r:id="rId11"/>
    <p:sldId id="261" r:id="rId12"/>
    <p:sldId id="264" r:id="rId13"/>
    <p:sldId id="271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2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57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89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32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087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86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56683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502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9547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2618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097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83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1564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5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8271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4019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87493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201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fr-CA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8541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8132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0418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635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722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AB0EEEB-1D5C-40E6-914A-45408CD3FA67}" type="datetimeFigureOut">
              <a:rPr lang="fr-CA" smtClean="0"/>
              <a:pPr/>
              <a:t>2019-10-01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AE55CE5-D279-4A66-B0D9-6074E4788820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29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alberta.ca/content/ssric/index.html?launch=true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//upload.wikimedia.org/wikipedia/commons/f/fd/Mule-jenny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a/url?sa=i&amp;rct=j&amp;q=gears+animation&amp;source=images&amp;cd=&amp;cad=rja&amp;docid=rTgXpEIk964OFM&amp;tbnid=nkKV5f_01RogSM:&amp;ved=0CAUQjRw&amp;url=http://s259.photobucket.com/albums/hh311/miss_bien/?action=view&amp;current=gears-animation.gif&amp;mediafilter=images&amp;ei=AYUIUbjaC6q10QGuioCQBA&amp;psig=AFQjCNFa62kPpSiOthgPuLU0X9GfpoY93Q&amp;ust=1359599156897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&amp;esrc=s&amp;frm=1&amp;source=images&amp;cd=&amp;cad=rja&amp;docid=qso-1euqr-jRXM&amp;tbnid=e-oTp_BDcOTp6M:&amp;ved=0CAUQjRw&amp;url=http://locationjrl.com/00pro.htm&amp;ei=fmeOUsycKMW2kQf32oDIAw&amp;bvm=bv.56988011,d.aWc&amp;psig=AFQjCNGv6yYb3EqO80H8xX3AedntMHRtKg&amp;ust=1385150700024842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hyperlink" Target="http://www.google.ca/url?sa=i&amp;rct=j&amp;q=&amp;esrc=s&amp;frm=1&amp;source=images&amp;cd=&amp;cad=rja&amp;docid=mA-LAaz7isw0OM&amp;tbnid=rg9UHeYKealksM:&amp;ved=0CAUQjRw&amp;url=http://www.kcnn.org/legal_risk/rule_2_animation/&amp;ei=TWmOUojiB4O_kQfUhYHYCQ&amp;bvm=bv.56988011,d.aWc&amp;psig=AFQjCNF7tfRwHDrOJ2MBF05GKuCqS4AShQ&amp;ust=1385151173141668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a/url?sa=i&amp;rct=j&amp;q=gears+animation&amp;source=images&amp;cd=&amp;cad=rja&amp;docid=rTgXpEIk964OFM&amp;tbnid=nkKV5f_01RogSM:&amp;ved=0CAUQjRw&amp;url=http://s259.photobucket.com/albums/hh311/miss_bien/?action=view&amp;current=gears-animation.gif&amp;mediafilter=images&amp;ei=AYUIUbjaC6q10QGuioCQBA&amp;psig=AFQjCNFa62kPpSiOthgPuLU0X9GfpoY93Q&amp;ust=1359599156897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24.gif"/><Relationship Id="rId2" Type="http://schemas.openxmlformats.org/officeDocument/2006/relationships/hyperlink" Target="http://www.google.ca/url?sa=i&amp;rct=j&amp;q=gears+animation&amp;source=images&amp;cd=&amp;cad=rja&amp;docid=rTgXpEIk964OFM&amp;tbnid=nkKV5f_01RogSM:&amp;ved=0CAUQjRw&amp;url=http://s259.photobucket.com/albums/hh311/miss_bien/?action=view&amp;current=gears-animation.gif&amp;mediafilter=images&amp;ei=AYUIUbjaC6q10QGuioCQBA&amp;psig=AFQjCNFa62kPpSiOthgPuLU0X9GfpoY93Q&amp;ust=13595991568972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frm=1&amp;source=images&amp;cd=&amp;cad=rja&amp;docid=0XaEVwbm-cSrAM&amp;tbnid=bweKvduMmc2m-M:&amp;ved=0CAUQjRw&amp;url=http://thisdayindisneyhistory.homestead.com/jun19.html&amp;ei=D42bUt2hJ4j2oASV3IGQCg&amp;psig=AFQjCNHD1vNJc__79ay_ycwd57lHhfjvIQ&amp;ust=1386012291705019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a/url?sa=i&amp;rct=j&amp;q=gears+animation&amp;source=images&amp;cd=&amp;cad=rja&amp;docid=rTgXpEIk964OFM&amp;tbnid=nkKV5f_01RogSM:&amp;ved=0CAUQjRw&amp;url=http://s259.photobucket.com/albums/hh311/miss_bien/?action=view&amp;current=gears-animation.gif&amp;mediafilter=images&amp;ei=AYUIUbjaC6q10QGuioCQBA&amp;psig=AFQjCNFa62kPpSiOthgPuLU0X9GfpoY93Q&amp;ust=1359599156897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79B67-A5FF-4863-A417-16BAAD1D6E92}"/>
              </a:ext>
            </a:extLst>
          </p:cNvPr>
          <p:cNvSpPr txBox="1"/>
          <p:nvPr/>
        </p:nvSpPr>
        <p:spPr>
          <a:xfrm>
            <a:off x="3810000" y="1981200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latin typeface="Berlin Sans FB Demi" panose="020E0802020502020306" pitchFamily="34" charset="0"/>
              </a:rPr>
              <a:t>La première phase d’industrialisation (1850-1896)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F07154-9F77-4CD8-A4BF-FAD853785118}"/>
              </a:ext>
            </a:extLst>
          </p:cNvPr>
          <p:cNvSpPr txBox="1"/>
          <p:nvPr/>
        </p:nvSpPr>
        <p:spPr>
          <a:xfrm>
            <a:off x="990600" y="1981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u="sng" dirty="0">
                <a:latin typeface="Berlin Sans FB Demi" panose="020E0802020502020306" pitchFamily="34" charset="0"/>
              </a:rPr>
              <a:t>DOSSIER 3</a:t>
            </a:r>
            <a:r>
              <a:rPr lang="fr-CA" sz="4000" b="1" dirty="0">
                <a:latin typeface="Berlin Sans FB Demi" panose="020E0802020502020306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404983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oadwayhomeopath.com/sitebuildercontent/sitebuilderpictures/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3064">
            <a:off x="685800" y="2133600"/>
            <a:ext cx="3320715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4572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Site web « hands-on 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876800"/>
            <a:ext cx="617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 err="1">
                <a:solidFill>
                  <a:schemeClr val="accent1">
                    <a:lumMod val="50000"/>
                  </a:schemeClr>
                </a:solidFill>
              </a:rPr>
              <a:t>Railways</a:t>
            </a:r>
            <a:r>
              <a:rPr lang="fr-CA" sz="2400" dirty="0">
                <a:solidFill>
                  <a:schemeClr val="accent1">
                    <a:lumMod val="50000"/>
                  </a:schemeClr>
                </a:solidFill>
              </a:rPr>
              <a:t> and Immigration</a:t>
            </a:r>
          </a:p>
          <a:p>
            <a:pPr algn="ctr"/>
            <a:endParaRPr lang="fr-CA" sz="1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CA" sz="16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http://www.learnalberta.ca/content/ssric/index.html?launch=true</a:t>
            </a:r>
            <a:r>
              <a:rPr lang="fr-CA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028" name="Picture 4" descr="https://upload.wikimedia.org/wikipedia/commons/thumb/7/70/Applications-internet.svg/2000px-Applications-interne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59634"/>
            <a:ext cx="2738682" cy="273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6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400229"/>
            <a:ext cx="220413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3359458" y="955396"/>
            <a:ext cx="2050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p.61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457199" y="5739673"/>
            <a:ext cx="734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Questions importantes</a:t>
            </a:r>
            <a:r>
              <a:rPr lang="fr-CA" sz="3600" dirty="0">
                <a:latin typeface="Berlin Sans FB Demi" panose="020E0802020502020306" pitchFamily="34" charset="0"/>
              </a:rPr>
              <a:t> </a:t>
            </a: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#3 (p.61)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3352800" y="34309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u="sng" dirty="0">
                <a:latin typeface="Berlin Sans FB Demi" panose="020E0802020502020306" pitchFamily="34" charset="0"/>
              </a:rPr>
              <a:t>Devoirs</a:t>
            </a:r>
            <a:endParaRPr lang="fr-CA" sz="3200" b="1" u="sng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457200" y="3429000"/>
            <a:ext cx="7734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u="sng" dirty="0">
                <a:latin typeface="Berlin Sans FB Demi" panose="020E0802020502020306" pitchFamily="34" charset="0"/>
              </a:rPr>
              <a:t>Vocabulaire important</a:t>
            </a:r>
            <a:endParaRPr lang="fr-CA" sz="3600" dirty="0">
              <a:latin typeface="Berlin Sans FB Demi" panose="020E0802020502020306" pitchFamily="34" charset="0"/>
            </a:endParaRP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ouvrier (nm)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artisan (nm)</a:t>
            </a:r>
          </a:p>
          <a:p>
            <a:pPr marL="571500" indent="-571500">
              <a:buFontTx/>
              <a:buChar char="-"/>
            </a:pPr>
            <a:r>
              <a:rPr lang="fr-CA" sz="3600" dirty="0">
                <a:solidFill>
                  <a:srgbClr val="FF0000"/>
                </a:solidFill>
                <a:latin typeface="Berlin Sans FB Demi" panose="020E0802020502020306" pitchFamily="34" charset="0"/>
              </a:rPr>
              <a:t>maritime (adj)</a:t>
            </a:r>
            <a:endParaRPr lang="fr-CA" sz="3600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EE698-1410-491A-9BB0-D2A6024F6006}"/>
              </a:ext>
            </a:extLst>
          </p:cNvPr>
          <p:cNvSpPr txBox="1"/>
          <p:nvPr/>
        </p:nvSpPr>
        <p:spPr>
          <a:xfrm>
            <a:off x="5756429" y="955396"/>
            <a:ext cx="20507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Berlin Sans FB Demi" panose="020E0802020502020306" pitchFamily="34" charset="0"/>
              </a:rPr>
              <a:t>p.64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#1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#2</a:t>
            </a:r>
          </a:p>
          <a:p>
            <a:r>
              <a:rPr lang="fr-CA" sz="3600" dirty="0">
                <a:latin typeface="Berlin Sans FB Demi" panose="020E0802020502020306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6934200" cy="1603375"/>
          </a:xfrm>
        </p:spPr>
        <p:txBody>
          <a:bodyPr/>
          <a:lstStyle/>
          <a:p>
            <a:pPr algn="r"/>
            <a:r>
              <a:rPr lang="fr-CA" sz="32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Le </a:t>
            </a:r>
            <a:r>
              <a:rPr lang="fr-CA" sz="4800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tencil" panose="040409050D0802020404" pitchFamily="82" charset="0"/>
              </a:rPr>
              <a:t>capitalisme industriel</a:t>
            </a:r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667000"/>
            <a:ext cx="4953000" cy="3992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268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752601"/>
            <a:ext cx="6324600" cy="1371599"/>
          </a:xfrm>
        </p:spPr>
        <p:txBody>
          <a:bodyPr>
            <a:normAutofit/>
          </a:bodyPr>
          <a:lstStyle/>
          <a:p>
            <a:r>
              <a:rPr lang="fr-CA" sz="3200" dirty="0"/>
              <a:t>Les banques appartiennent surtout à la </a:t>
            </a:r>
            <a:r>
              <a:rPr lang="fr-CA" sz="3200" u="sng" dirty="0"/>
              <a:t>bour</a:t>
            </a:r>
            <a:r>
              <a:rPr lang="fr-CA" sz="3200" dirty="0"/>
              <a:t>g</a:t>
            </a:r>
            <a:r>
              <a:rPr lang="fr-CA" sz="3200" u="sng" dirty="0"/>
              <a:t>eoisie</a:t>
            </a:r>
            <a:r>
              <a:rPr lang="fr-CA" sz="3200" dirty="0"/>
              <a:t> anglophone.</a:t>
            </a:r>
          </a:p>
        </p:txBody>
      </p:sp>
      <p:pic>
        <p:nvPicPr>
          <p:cNvPr id="4" name="Picture 2" descr="http://i259.photobucket.com/albums/hh311/miss_bien/gears-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80435" y="281565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259.photobucket.com/albums/hh311/miss_bien/gears-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6035" y="293922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1066800"/>
          </a:xfrm>
        </p:spPr>
        <p:txBody>
          <a:bodyPr>
            <a:noAutofit/>
          </a:bodyPr>
          <a:lstStyle/>
          <a:p>
            <a:pPr algn="ctr"/>
            <a:r>
              <a:rPr lang="fr-CA" sz="2400" dirty="0">
                <a:latin typeface="Stencil" panose="040409050D0802020404" pitchFamily="82" charset="0"/>
              </a:rPr>
              <a:t>Le</a:t>
            </a:r>
            <a:r>
              <a:rPr lang="fr-CA" dirty="0">
                <a:latin typeface="Stencil" panose="040409050D0802020404" pitchFamily="82" charset="0"/>
              </a:rPr>
              <a:t> capitalisme industriel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3D353-BC83-40BF-B6E2-C35F0857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3" y="2133600"/>
            <a:ext cx="1963753" cy="4197652"/>
          </a:xfrm>
          <a:prstGeom prst="rect">
            <a:avLst/>
          </a:prstGeom>
          <a:noFill/>
          <a:effectLst>
            <a:outerShdw blurRad="76200" dist="38100" dir="17400000" sy="23000" kx="1200000" algn="br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67B0C18-E21E-4F9C-8649-D3260B28C0D5}"/>
              </a:ext>
            </a:extLst>
          </p:cNvPr>
          <p:cNvSpPr txBox="1">
            <a:spLocks/>
          </p:cNvSpPr>
          <p:nvPr/>
        </p:nvSpPr>
        <p:spPr>
          <a:xfrm>
            <a:off x="761999" y="2232000"/>
            <a:ext cx="6193423" cy="1371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    Elles stimulent le </a:t>
            </a:r>
            <a:r>
              <a:rPr lang="fr-CA" sz="3200" u="sng" dirty="0"/>
              <a:t>capitalisme</a:t>
            </a:r>
            <a:r>
              <a:rPr lang="fr-CA" sz="3200" dirty="0"/>
              <a:t> industriel.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B58A98-AF16-444A-AE44-4094143B9B2D}"/>
              </a:ext>
            </a:extLst>
          </p:cNvPr>
          <p:cNvSpPr/>
          <p:nvPr/>
        </p:nvSpPr>
        <p:spPr>
          <a:xfrm>
            <a:off x="3276600" y="3485360"/>
            <a:ext cx="3200400" cy="747066"/>
          </a:xfrm>
          <a:prstGeom prst="wedgeRoundRectCallout">
            <a:avLst>
              <a:gd name="adj1" fmla="val -37399"/>
              <a:gd name="adj2" fmla="val -690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Système économique basé sur le marché libre et le profit.</a:t>
            </a:r>
          </a:p>
        </p:txBody>
      </p:sp>
    </p:spTree>
    <p:extLst>
      <p:ext uri="{BB962C8B-B14F-4D97-AF65-F5344CB8AC3E}">
        <p14:creationId xmlns:p14="http://schemas.microsoft.com/office/powerpoint/2010/main" val="14925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67000"/>
                <a:shade val="93000"/>
                <a:satMod val="110000"/>
                <a:lumMod val="90000"/>
              </a:schemeClr>
            </a:gs>
            <a:gs pos="76000">
              <a:srgbClr val="00B0F0"/>
            </a:gs>
            <a:gs pos="100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5621" y="-435286"/>
            <a:ext cx="2653968" cy="14476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084" y="-470876"/>
            <a:ext cx="2653968" cy="14476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62272" y="4437112"/>
            <a:ext cx="9306272" cy="242088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8" y="2832722"/>
            <a:ext cx="1345747" cy="193085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527" y="3742952"/>
            <a:ext cx="1923107" cy="16598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9442" y="1741420"/>
            <a:ext cx="2568222" cy="368484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921033"/>
            <a:ext cx="5299722" cy="4714876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73" y="3674300"/>
            <a:ext cx="760645" cy="1797127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39097" y="4437112"/>
            <a:ext cx="466724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locationjrl.com/pbec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18" y="3379805"/>
            <a:ext cx="762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069" y="3798149"/>
            <a:ext cx="771069" cy="327519"/>
          </a:xfrm>
          <a:prstGeom prst="rect">
            <a:avLst/>
          </a:prstGeom>
        </p:spPr>
      </p:pic>
      <p:pic>
        <p:nvPicPr>
          <p:cNvPr id="38" name="Picture 2" descr="http://locationjrl.com/pbec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18" y="3382239"/>
            <a:ext cx="762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722" y="3813791"/>
            <a:ext cx="771069" cy="327519"/>
          </a:xfrm>
          <a:prstGeom prst="rect">
            <a:avLst/>
          </a:prstGeom>
        </p:spPr>
      </p:pic>
      <p:pic>
        <p:nvPicPr>
          <p:cNvPr id="41" name="Picture 2" descr="http://locationjrl.com/pbec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818" y="3384425"/>
            <a:ext cx="762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311" y="3811357"/>
            <a:ext cx="771069" cy="327519"/>
          </a:xfrm>
          <a:prstGeom prst="rect">
            <a:avLst/>
          </a:prstGeom>
        </p:spPr>
      </p:pic>
      <p:pic>
        <p:nvPicPr>
          <p:cNvPr id="1038" name="Picture 14" descr="http://www.kcnn.org/images/uploads/legal_risk/6woman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284" y="2603256"/>
            <a:ext cx="565466" cy="10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http://www.kcnn.org/images/uploads/legal_risk/6woman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284" y="2603256"/>
            <a:ext cx="565466" cy="10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793" y="-435286"/>
            <a:ext cx="2653968" cy="1447619"/>
          </a:xfrm>
          <a:prstGeom prst="rect">
            <a:avLst/>
          </a:prstGeom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4941168"/>
            <a:ext cx="2250879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locationjrl.com/pbec.gif">
            <a:hlinkClick r:id="rId8"/>
            <a:extLst>
              <a:ext uri="{FF2B5EF4-FFF2-40B4-BE49-F238E27FC236}">
                <a16:creationId xmlns:a16="http://schemas.microsoft.com/office/drawing/2014/main" id="{2A38F580-CCBA-463C-A57E-0E1AF3B24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061" y="3366595"/>
            <a:ext cx="762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24CF021-E27B-4015-80FF-DFC70A903999}"/>
              </a:ext>
            </a:extLst>
          </p:cNvPr>
          <p:cNvSpPr/>
          <p:nvPr/>
        </p:nvSpPr>
        <p:spPr>
          <a:xfrm>
            <a:off x="1289650" y="4038599"/>
            <a:ext cx="696908" cy="406683"/>
          </a:xfrm>
          <a:prstGeom prst="wedgeRoundRectCallout">
            <a:avLst>
              <a:gd name="adj1" fmla="val -49419"/>
              <a:gd name="adj2" fmla="val 94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?!?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85B91-7287-4029-AF16-D28B491F4DF5}"/>
              </a:ext>
            </a:extLst>
          </p:cNvPr>
          <p:cNvSpPr/>
          <p:nvPr/>
        </p:nvSpPr>
        <p:spPr>
          <a:xfrm>
            <a:off x="-10825" y="0"/>
            <a:ext cx="23848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11587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7457E-6 L 0.03489 -0.01896 L 0.06354 -0.02104 L 0.0809 -0.00833 L 0.09844 0.00439 L 0.12378 0.00439 L 0.13976 2.77457E-6 L 0.16337 -0.0148 L 0.18576 -0.02312 L 0.21267 -0.01896 L 0.23646 2.77457E-6 L 0.26198 0.00832 L 0.28403 0.00832 L 0.30469 0.00231 L 0.32222 -0.00833 L 0.33802 -0.01688 L 0.36042 -0.01688 L 0.38264 -0.00833 L 0.40312 0.00832 L 0.42222 0.0148 L 0.44427 0.01271 L 0.46354 0.00231 L 0.47934 -0.00624 L 0.49514 -0.01249 L 0.50955 -0.01688 L 0.52691 -0.01688 L 0.55087 -0.01041 L 0.56823 0.00231 L 0.5842 0.01271 L 0.60312 0.01711 L 0.6191 0.01711 L 0.64444 0.01271 L 0.66823 -0.00208 L 0.68889 -0.01041 L 0.70486 -0.01249 L 0.7191 -0.00416 L 0.73333 0.00832 L 0.74757 0.01711 L 0.76198 0.01711 L 0.77465 0.01271 L 0.79687 0.00231 L 0.81267 -0.00833 L 0.82865 -0.01249 L 0.85087 -0.01249 L 0.86979 2.77457E-6 L 0.89201 0.01063 L 0.90781 0.01271 L 0.92847 0.01271 L 0.94913 0.00231 L 0.96823 -0.00416 L 0.99844 -0.00833 L 1.02222 -0.00208 L 1.0493 0.00832 L 1.06667 0.01711 L 1.09531 0.02127 L 1.11753 0.01271 L 1.13333 0.00231 L 1.15087 -0.00416 L 1.16667 -0.00833 L 1.19687 -0.00416 L 1.2191 0.00832 L 1.2316 0.01919 L 1.25087 0.02751 L 1.27621 0.01919 L 1.28559 0.01271 L 1.30312 -0.00208 " pathEditMode="relative" ptsTypes="AAAAAAAAAAAAAAAAAAAAAAAAAAAAAAAAAAAAAAAAAAAAAAAAAAAAAAAAAAAAAAAAAA">
                                      <p:cBhvr>
                                        <p:cTn id="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1.94444E-6 2.77457E-6 L 0.03489 -0.01896 L 0.06354 -0.02104 L 0.0809 -0.00833 L 0.09844 0.00439 L 0.12378 0.00439 L 0.13976 2.77457E-6 L 0.16337 -0.0148 L 0.18576 -0.02312 L 0.21267 -0.01896 L 0.23646 2.77457E-6 L 0.26198 0.00832 L 0.28403 0.00832 L 0.30469 0.00231 L 0.32222 -0.00833 L 0.33802 -0.01688 L 0.36042 -0.01688 L 0.38264 -0.00833 L 0.40312 0.00832 L 0.42222 0.0148 L 0.44427 0.01271 L 0.46354 0.00231 L 0.47934 -0.00624 L 0.49514 -0.01249 L 0.50955 -0.01688 L 0.52691 -0.01688 L 0.55087 -0.01041 L 0.56823 0.00231 L 0.5842 0.01271 L 0.60312 0.01711 L 0.6191 0.01711 L 0.64444 0.01271 L 0.66823 -0.00208 L 0.68889 -0.01041 L 0.70486 -0.01249 L 0.7191 -0.00416 L 0.73333 0.00832 L 0.74757 0.01711 L 0.76198 0.01711 L 0.77465 0.01271 L 0.79687 0.00231 L 0.81267 -0.00833 L 0.82865 -0.01249 L 0.85087 -0.01249 L 0.86979 2.77457E-6 L 0.89201 0.01063 L 0.90781 0.01271 L 0.92847 0.01271 L 0.94913 0.00231 L 0.96823 -0.00416 L 0.99844 -0.00833 L 1.02222 -0.00208 L 1.0493 0.00832 L 1.06667 0.01711 L 1.09531 0.02127 L 1.11753 0.01271 L 1.13333 0.00231 L 1.15087 -0.00416 L 1.16667 -0.00833 L 1.19687 -0.00416 L 1.2191 0.00832 L 1.2316 0.01919 L 1.25087 0.02751 L 1.27621 0.01919 L 1.28559 0.01271 L 1.30312 -0.00208 " pathEditMode="relative" ptsTypes="AAAAAAAAAAAAAAAAAAAAAAAAAAAAAAAAAAAAAAAAAAAAAAAAAAAAAAAAAAAAAAAAAA">
                                      <p:cBhvr>
                                        <p:cTn id="8" dur="1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94444E-6 2.77457E-6 L 0.03489 -0.01896 L 0.06354 -0.02104 L 0.0809 -0.00833 L 0.09844 0.00439 L 0.12378 0.00439 L 0.13976 2.77457E-6 L 0.16337 -0.0148 L 0.18576 -0.02312 L 0.21267 -0.01896 L 0.23646 2.77457E-6 L 0.26198 0.00832 L 0.28403 0.00832 L 0.30469 0.00231 L 0.32222 -0.00833 L 0.33802 -0.01688 L 0.36042 -0.01688 L 0.38264 -0.00833 L 0.40312 0.00832 L 0.42222 0.0148 L 0.44427 0.01271 L 0.46354 0.00231 L 0.47934 -0.00624 L 0.49514 -0.01249 L 0.50955 -0.01688 L 0.52691 -0.01688 L 0.55087 -0.01041 L 0.56823 0.00231 L 0.5842 0.01271 L 0.60312 0.01711 L 0.6191 0.01711 L 0.64444 0.01271 L 0.66823 -0.00208 L 0.68889 -0.01041 L 0.70486 -0.01249 L 0.7191 -0.00416 L 0.73333 0.00832 L 0.74757 0.01711 L 0.76198 0.01711 L 0.77465 0.01271 L 0.79687 0.00231 L 0.81267 -0.00833 L 0.82865 -0.01249 L 0.85087 -0.01249 L 0.86979 2.77457E-6 L 0.89201 0.01063 L 0.90781 0.01271 L 0.92847 0.01271 L 0.94913 0.00231 L 0.96823 -0.00416 L 0.99844 -0.00833 L 1.02222 -0.00208 L 1.0493 0.00832 L 1.06667 0.01711 L 1.09531 0.02127 L 1.11753 0.01271 L 1.13333 0.00231 L 1.15087 -0.00416 L 1.16667 -0.00833 L 1.19687 -0.00416 L 1.2191 0.00832 L 1.2316 0.01919 L 1.25087 0.02751 L 1.27621 0.01919 L 1.28559 0.01271 L 1.30312 -0.00208 " pathEditMode="relative" ptsTypes="AAAAAAAAAAAAAAAAAAAA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2428E-7 L 0.42674 0.60208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3010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78035E-7 L 0.20156 0.2622 " pathEditMode="relative" ptsTypes="AA">
                                      <p:cBhvr>
                                        <p:cTn id="23" dur="21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20157 0.26219 L 0.22066 0.17549 L 0.27292 0.1015 L 0.354 0.0615 L 0.42691 0.05086 L 0.51268 0.06982 L 0.54914 0.12277 L 0.59358 0.1926 L 0.60625 0.26659 " pathEditMode="relative" ptsTypes="AAAAAAA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2428E-7 L 0.42674 0.60208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3010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78035E-7 L 0.20156 0.2622 " pathEditMode="relative" ptsTypes="AA">
                                      <p:cBhvr>
                                        <p:cTn id="33" dur="21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20052 0.26012 L 0.221 0.17665 L 0.27812 0.10474 L 0.36701 0.06636 L 0.44687 0.05688 L 0.54062 0.07399 L 0.58055 0.12532 L 0.62916 0.19329 L 0.64357 0.2659 " pathEditMode="relative" rAng="0" ptsTypes="AAAAAAAAA">
                                      <p:cBhvr>
                                        <p:cTn id="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53" y="-9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62428E-7 L 0.42674 0.6020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37" y="3010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5.78035E-7 L 0.20156 0.2622 " pathEditMode="relative" ptsTypes="AA">
                                      <p:cBhvr>
                                        <p:cTn id="43" dur="21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19827 0.26035 L 0.22084 0.17688 L 0.28421 0.10497 L 0.38282 0.06659 L 0.47136 0.05711 L 0.57535 0.07422 L 0.61962 0.12555 L 0.67344 0.19352 L 0.68959 0.26613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9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2139E-6 L 0.46615 0.7126 " pathEditMode="relative" rAng="0" ptsTypes="AA">
                                      <p:cBhvr>
                                        <p:cTn id="49" dur="6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3563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6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9288 0.26544 L 0.67257 0.18174 L 0.60764 0.07584 L 0.51667 0.02498 L 0.42378 0.01503 L 0.32969 0.05133 L 0.23854 0.12255 L 0.2125 0.25711 " pathEditMode="relative" rAng="0" ptsTypes="AAAAAAAA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-1253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12139E-6 L 0.46615 0.7126 " pathEditMode="relative" rAng="0" ptsTypes="AA">
                                      <p:cBhvr>
                                        <p:cTn id="59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99" y="3563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6000" fill="hold"/>
                                        <p:tgtEl>
                                          <p:spTgt spid="4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4358 0.2659 L 0.61389 0.16694 L 0.55417 0.0948 L 0.47396 0.05226 L 0.37535 0.04555 L 0.25903 0.10174 L 0.18577 0.21642 L 0.16441 0.30451 " pathEditMode="relative" rAng="0" ptsTypes="AAAAAAAA"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908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16094 0.19815 " pathEditMode="relative" rAng="0" ptsTypes="AA">
                                      <p:cBhvr>
                                        <p:cTn id="69" dur="2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990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750" fill="hold"/>
                                        <p:tgtEl>
                                          <p:spTgt spid="2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752601"/>
            <a:ext cx="6324600" cy="1371599"/>
          </a:xfrm>
        </p:spPr>
        <p:txBody>
          <a:bodyPr>
            <a:normAutofit/>
          </a:bodyPr>
          <a:lstStyle/>
          <a:p>
            <a:r>
              <a:rPr lang="fr-CA" sz="3200" dirty="0"/>
              <a:t>Les banques appartiennent surtout à la </a:t>
            </a:r>
            <a:r>
              <a:rPr lang="fr-CA" sz="3200" u="sng" dirty="0"/>
              <a:t>bour</a:t>
            </a:r>
            <a:r>
              <a:rPr lang="fr-CA" sz="3200" dirty="0"/>
              <a:t>g</a:t>
            </a:r>
            <a:r>
              <a:rPr lang="fr-CA" sz="3200" u="sng" dirty="0"/>
              <a:t>eoisie</a:t>
            </a:r>
            <a:r>
              <a:rPr lang="fr-CA" sz="3200" dirty="0"/>
              <a:t> anglophone.</a:t>
            </a:r>
          </a:p>
        </p:txBody>
      </p:sp>
      <p:pic>
        <p:nvPicPr>
          <p:cNvPr id="4" name="Picture 2" descr="http://i259.photobucket.com/albums/hh311/miss_bien/gears-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80435" y="281565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259.photobucket.com/albums/hh311/miss_bien/gears-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6035" y="293922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1066800"/>
          </a:xfrm>
        </p:spPr>
        <p:txBody>
          <a:bodyPr>
            <a:noAutofit/>
          </a:bodyPr>
          <a:lstStyle/>
          <a:p>
            <a:pPr algn="ctr"/>
            <a:r>
              <a:rPr lang="fr-CA" sz="2400" dirty="0">
                <a:latin typeface="Stencil" panose="040409050D0802020404" pitchFamily="82" charset="0"/>
              </a:rPr>
              <a:t>Le</a:t>
            </a:r>
            <a:r>
              <a:rPr lang="fr-CA" dirty="0">
                <a:latin typeface="Stencil" panose="040409050D0802020404" pitchFamily="82" charset="0"/>
              </a:rPr>
              <a:t> capitalisme industriel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3D353-BC83-40BF-B6E2-C35F08573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3" y="2133600"/>
            <a:ext cx="1963753" cy="4197652"/>
          </a:xfrm>
          <a:prstGeom prst="rect">
            <a:avLst/>
          </a:prstGeom>
          <a:noFill/>
          <a:effectLst>
            <a:outerShdw blurRad="76200" dist="38100" dir="17400000" sy="23000" kx="1200000" algn="br" rotWithShape="0">
              <a:prstClr val="black">
                <a:alpha val="2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167B0C18-E21E-4F9C-8649-D3260B28C0D5}"/>
              </a:ext>
            </a:extLst>
          </p:cNvPr>
          <p:cNvSpPr txBox="1">
            <a:spLocks/>
          </p:cNvSpPr>
          <p:nvPr/>
        </p:nvSpPr>
        <p:spPr>
          <a:xfrm>
            <a:off x="761999" y="2232000"/>
            <a:ext cx="6193423" cy="1371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    Elles stimulent le </a:t>
            </a:r>
            <a:r>
              <a:rPr lang="fr-CA" sz="3200" u="sng" dirty="0"/>
              <a:t>capitalisme</a:t>
            </a:r>
            <a:r>
              <a:rPr lang="fr-CA" sz="3200" dirty="0"/>
              <a:t> industriel.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2B58A98-AF16-444A-AE44-4094143B9B2D}"/>
              </a:ext>
            </a:extLst>
          </p:cNvPr>
          <p:cNvSpPr/>
          <p:nvPr/>
        </p:nvSpPr>
        <p:spPr>
          <a:xfrm>
            <a:off x="3276600" y="3485360"/>
            <a:ext cx="3200400" cy="747066"/>
          </a:xfrm>
          <a:prstGeom prst="wedgeRoundRectCallout">
            <a:avLst>
              <a:gd name="adj1" fmla="val -37399"/>
              <a:gd name="adj2" fmla="val -690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Système économique basé sur le marché libre et le profit.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03D0787-CA90-4020-B24F-4240A6145125}"/>
              </a:ext>
            </a:extLst>
          </p:cNvPr>
          <p:cNvSpPr txBox="1">
            <a:spLocks/>
          </p:cNvSpPr>
          <p:nvPr/>
        </p:nvSpPr>
        <p:spPr>
          <a:xfrm>
            <a:off x="457201" y="4648200"/>
            <a:ext cx="5638799" cy="137159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Ainsi, l’écart de richesse entre employeur et ouvrier grandit.</a:t>
            </a:r>
          </a:p>
        </p:txBody>
      </p:sp>
    </p:spTree>
    <p:extLst>
      <p:ext uri="{BB962C8B-B14F-4D97-AF65-F5344CB8AC3E}">
        <p14:creationId xmlns:p14="http://schemas.microsoft.com/office/powerpoint/2010/main" val="3644823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09DE7C32-8738-4328-8EE7-30BD377D21D8}"/>
              </a:ext>
            </a:extLst>
          </p:cNvPr>
          <p:cNvSpPr txBox="1">
            <a:spLocks/>
          </p:cNvSpPr>
          <p:nvPr/>
        </p:nvSpPr>
        <p:spPr>
          <a:xfrm>
            <a:off x="457200" y="2804109"/>
            <a:ext cx="7772400" cy="7772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Ceux-ci aident à unifier le marché canadien.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1135852"/>
          </a:xfrm>
        </p:spPr>
        <p:txBody>
          <a:bodyPr>
            <a:normAutofit/>
          </a:bodyPr>
          <a:lstStyle/>
          <a:p>
            <a:r>
              <a:rPr lang="fr-CA" sz="3200" dirty="0"/>
              <a:t>Les banques financent la construction de chemins de fer</a:t>
            </a:r>
          </a:p>
        </p:txBody>
      </p:sp>
      <p:pic>
        <p:nvPicPr>
          <p:cNvPr id="4" name="Picture 2" descr="http://i259.photobucket.com/albums/hh311/miss_bien/gears-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80435" y="281565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259.photobucket.com/albums/hh311/miss_bien/gears-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6035" y="293922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le:LachineCanal1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9" y="3468124"/>
            <a:ext cx="3891578" cy="2895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03870" y="6477000"/>
            <a:ext cx="3352800" cy="337819"/>
          </a:xfrm>
          <a:prstGeom prst="wedgeRectCallout">
            <a:avLst>
              <a:gd name="adj1" fmla="val -37852"/>
              <a:gd name="adj2" fmla="val -10443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Le canal Lachine (photo, 1920)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69" y="3468124"/>
            <a:ext cx="4174701" cy="2917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llipse 11"/>
          <p:cNvSpPr/>
          <p:nvPr/>
        </p:nvSpPr>
        <p:spPr>
          <a:xfrm>
            <a:off x="7346055" y="5747902"/>
            <a:ext cx="312233" cy="247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94276B8-259C-4D74-B8B5-3DA48CF40688}"/>
              </a:ext>
            </a:extLst>
          </p:cNvPr>
          <p:cNvSpPr txBox="1">
            <a:spLocks/>
          </p:cNvSpPr>
          <p:nvPr/>
        </p:nvSpPr>
        <p:spPr>
          <a:xfrm>
            <a:off x="3304800" y="2242800"/>
            <a:ext cx="3096000" cy="798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§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et de canaux.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8FD491-887B-4ED1-8C1D-42B9307C42A9}"/>
              </a:ext>
            </a:extLst>
          </p:cNvPr>
          <p:cNvSpPr txBox="1"/>
          <p:nvPr/>
        </p:nvSpPr>
        <p:spPr>
          <a:xfrm>
            <a:off x="8000999" y="5747902"/>
            <a:ext cx="723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>
                <a:solidFill>
                  <a:srgbClr val="FF0000"/>
                </a:solidFill>
              </a:rPr>
              <a:t>Rapides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76C3AC-E8A5-47F6-A39D-CF631E7CB240}"/>
              </a:ext>
            </a:extLst>
          </p:cNvPr>
          <p:cNvCxnSpPr/>
          <p:nvPr/>
        </p:nvCxnSpPr>
        <p:spPr>
          <a:xfrm>
            <a:off x="7719623" y="5867400"/>
            <a:ext cx="28137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0">
            <a:extLst>
              <a:ext uri="{FF2B5EF4-FFF2-40B4-BE49-F238E27FC236}">
                <a16:creationId xmlns:a16="http://schemas.microsoft.com/office/drawing/2014/main" id="{5083C66D-75BD-4B1B-9315-2DAF0D22263D}"/>
              </a:ext>
            </a:extLst>
          </p:cNvPr>
          <p:cNvCxnSpPr/>
          <p:nvPr/>
        </p:nvCxnSpPr>
        <p:spPr>
          <a:xfrm flipH="1">
            <a:off x="6972487" y="5405634"/>
            <a:ext cx="747136" cy="34657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thisdayindisneyhistory.homestead.com/files/Train_animated_02.GIF">
            <a:hlinkClick r:id="rId6"/>
            <a:extLst>
              <a:ext uri="{FF2B5EF4-FFF2-40B4-BE49-F238E27FC236}">
                <a16:creationId xmlns:a16="http://schemas.microsoft.com/office/drawing/2014/main" id="{353A9E04-F68B-4E3F-B437-F236F4A0C4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39" y="5638800"/>
            <a:ext cx="2436649" cy="12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re 1">
            <a:extLst>
              <a:ext uri="{FF2B5EF4-FFF2-40B4-BE49-F238E27FC236}">
                <a16:creationId xmlns:a16="http://schemas.microsoft.com/office/drawing/2014/main" id="{E81ABD2E-D0DA-4588-82C5-5F542908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1066800"/>
          </a:xfrm>
        </p:spPr>
        <p:txBody>
          <a:bodyPr>
            <a:noAutofit/>
          </a:bodyPr>
          <a:lstStyle/>
          <a:p>
            <a:pPr algn="ctr"/>
            <a:r>
              <a:rPr lang="fr-CA" sz="2400" dirty="0">
                <a:latin typeface="Stencil" panose="040409050D0802020404" pitchFamily="82" charset="0"/>
              </a:rPr>
              <a:t>Le</a:t>
            </a:r>
            <a:r>
              <a:rPr lang="fr-CA" dirty="0">
                <a:latin typeface="Stencil" panose="040409050D0802020404" pitchFamily="82" charset="0"/>
              </a:rPr>
              <a:t> capitalisme industriel</a:t>
            </a:r>
          </a:p>
        </p:txBody>
      </p:sp>
    </p:spTree>
    <p:extLst>
      <p:ext uri="{BB962C8B-B14F-4D97-AF65-F5344CB8AC3E}">
        <p14:creationId xmlns:p14="http://schemas.microsoft.com/office/powerpoint/2010/main" val="42253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7407E-6 L -1.29323 0.00786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670" y="3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3" grpId="0" build="p"/>
      <p:bldP spid="8" grpId="0" animBg="1"/>
      <p:bldP spid="12" grpId="0" animBg="1"/>
      <p:bldP spid="14" grpId="0" uiExpand="1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1" y="-2"/>
            <a:ext cx="7859397" cy="6847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45358">
            <a:off x="2560320" y="3291840"/>
            <a:ext cx="338541" cy="245643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245358">
            <a:off x="4849191" y="4014000"/>
            <a:ext cx="337382" cy="24480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13" y="2432911"/>
            <a:ext cx="1461854" cy="2739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04800"/>
            <a:ext cx="2057400" cy="954107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Le Canada </a:t>
            </a:r>
            <a:r>
              <a:rPr lang="en-US" sz="2800" b="1" dirty="0" err="1"/>
              <a:t>en</a:t>
            </a:r>
            <a:r>
              <a:rPr lang="en-US" sz="2800" b="1" dirty="0"/>
              <a:t> 1873</a:t>
            </a:r>
            <a:endParaRPr lang="en-CA" sz="28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0E4B03-6F5C-4BA7-98CF-620C18BEBF33}"/>
              </a:ext>
            </a:extLst>
          </p:cNvPr>
          <p:cNvSpPr/>
          <p:nvPr/>
        </p:nvSpPr>
        <p:spPr>
          <a:xfrm>
            <a:off x="0" y="0"/>
            <a:ext cx="609600" cy="6847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CC17D-63B2-48AF-A0A1-CC30BC6AB33D}"/>
              </a:ext>
            </a:extLst>
          </p:cNvPr>
          <p:cNvSpPr/>
          <p:nvPr/>
        </p:nvSpPr>
        <p:spPr>
          <a:xfrm>
            <a:off x="8545197" y="-2"/>
            <a:ext cx="609600" cy="6847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78983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05556E-6 1.85185E-6 L 0.29357 0.12338 " pathEditMode="relative" rAng="0" ptsTypes="AA">
                                      <p:cBhvr>
                                        <p:cTn id="12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61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nodeType="withEffect">
                                  <p:stCondLst>
                                    <p:cond delay="185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52601"/>
            <a:ext cx="8458200" cy="1330747"/>
          </a:xfrm>
        </p:spPr>
        <p:txBody>
          <a:bodyPr>
            <a:normAutofit/>
          </a:bodyPr>
          <a:lstStyle/>
          <a:p>
            <a:r>
              <a:rPr lang="fr-CA" sz="3200" dirty="0"/>
              <a:t>La Col-Brit se joint au Can (1871) à condition qu’un chemin de fer transcontinental s’y rend.</a:t>
            </a:r>
          </a:p>
        </p:txBody>
      </p:sp>
      <p:pic>
        <p:nvPicPr>
          <p:cNvPr id="4" name="Picture 2" descr="http://i259.photobucket.com/albums/hh311/miss_bien/gears-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480435" y="281565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259.photobucket.com/albums/hh311/miss_bien/gears-anima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86035" y="293922"/>
            <a:ext cx="1447800" cy="179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070991"/>
            <a:ext cx="5791200" cy="3234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DAC40ED5-FFDA-425A-83AA-23D409447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09600"/>
            <a:ext cx="5181600" cy="1066800"/>
          </a:xfrm>
        </p:spPr>
        <p:txBody>
          <a:bodyPr>
            <a:noAutofit/>
          </a:bodyPr>
          <a:lstStyle/>
          <a:p>
            <a:pPr algn="ctr"/>
            <a:r>
              <a:rPr lang="fr-CA" sz="2400" dirty="0">
                <a:latin typeface="Stencil" panose="040409050D0802020404" pitchFamily="82" charset="0"/>
              </a:rPr>
              <a:t>Le</a:t>
            </a:r>
            <a:r>
              <a:rPr lang="fr-CA" dirty="0">
                <a:latin typeface="Stencil" panose="040409050D0802020404" pitchFamily="82" charset="0"/>
              </a:rPr>
              <a:t> capitalisme industriel</a:t>
            </a:r>
          </a:p>
        </p:txBody>
      </p:sp>
    </p:spTree>
    <p:extLst>
      <p:ext uri="{BB962C8B-B14F-4D97-AF65-F5344CB8AC3E}">
        <p14:creationId xmlns:p14="http://schemas.microsoft.com/office/powerpoint/2010/main" val="838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onstructioncompany.com/graphics/rail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27221"/>
            <a:ext cx="8458200" cy="5526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982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Macro</Template>
  <TotalTime>383</TotalTime>
  <Words>201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Agency FB</vt:lpstr>
      <vt:lpstr>Berlin Sans FB Demi</vt:lpstr>
      <vt:lpstr>Calibri</vt:lpstr>
      <vt:lpstr>Corbel</vt:lpstr>
      <vt:lpstr>Stencil</vt:lpstr>
      <vt:lpstr>Wingdings</vt:lpstr>
      <vt:lpstr>macro</vt:lpstr>
      <vt:lpstr>1_Basis</vt:lpstr>
      <vt:lpstr>Basis</vt:lpstr>
      <vt:lpstr>PowerPoint Presentation</vt:lpstr>
      <vt:lpstr>Le capitalisme industriel</vt:lpstr>
      <vt:lpstr>Le capitalisme industriel</vt:lpstr>
      <vt:lpstr>PowerPoint Presentation</vt:lpstr>
      <vt:lpstr>Le capitalisme industriel</vt:lpstr>
      <vt:lpstr>Le capitalisme industriel</vt:lpstr>
      <vt:lpstr>PowerPoint Presentation</vt:lpstr>
      <vt:lpstr>Le capitalisme industriel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</dc:creator>
  <cp:lastModifiedBy>Martin Brisebois</cp:lastModifiedBy>
  <cp:revision>59</cp:revision>
  <dcterms:created xsi:type="dcterms:W3CDTF">2014-04-15T22:48:41Z</dcterms:created>
  <dcterms:modified xsi:type="dcterms:W3CDTF">2019-10-01T14:47:32Z</dcterms:modified>
</cp:coreProperties>
</file>