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7" r:id="rId5"/>
    <p:sldId id="258" r:id="rId6"/>
    <p:sldId id="262" r:id="rId7"/>
    <p:sldId id="268" r:id="rId8"/>
    <p:sldId id="259" r:id="rId9"/>
    <p:sldId id="263" r:id="rId10"/>
    <p:sldId id="269" r:id="rId11"/>
    <p:sldId id="260" r:id="rId12"/>
    <p:sldId id="261" r:id="rId13"/>
    <p:sldId id="270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8313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2952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1421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9745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2083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7789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4051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228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4646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2056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8028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50F47-7569-4D3B-81C9-DEB28C556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A6E8D2-3D0D-4F42-95CA-E543F6A97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0C81D-9953-45BB-B1BC-4F2FE0F94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62B27-3826-4618-90A8-07C5C76D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48569-114C-4858-993F-B513217E6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2333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8D60-9F0E-4143-B02F-2ADA27732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14F24-8DC5-4D6A-9FBD-B7D720DD1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80850-6677-4694-B0B9-845503B03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CB0BA-EB12-4A42-9B89-B077D4651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B8D2B-8E67-4BA4-AA45-5F53560E7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0481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1A3CC-BAF1-4E31-AEFE-2C4E936F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A6844-CE71-4D14-AC76-95A84FB36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144D4-1E9C-40F1-A18B-720B767A9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FF640-6B16-4F01-A6CF-6768C603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B6D96-74D6-4405-B3E7-4FC24810B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2188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867CF-4DEF-4B98-9AC3-75E042D2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0C9DA-8E86-4615-8A0E-29D4E1228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21C77-A43B-4E5D-9821-4BB9EF6F4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149CA-B90E-43AB-AB74-78225155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14150-751B-44C1-BF4F-69D7DB31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5EEEF-5143-42CB-A804-F628CF9F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893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44EB8-E32B-4640-A377-D5506AD81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620B4-203E-433F-9B2A-AB6AA6E5E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E72CA-69CA-4028-88F6-824906892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8277C-A5BA-4B59-A843-798AC1866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519D9D-7C38-4E2D-9AF0-707E02FBF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72C3AE-32E6-4562-9DFE-7080DD8A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113A2A-BD2A-4034-A351-EDC4B088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CC4D96-44EB-4B8F-BFF2-97C69CA0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3444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D6619-9CBE-4CBC-B751-5551543D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369E91-0FE8-4FF9-9AB5-C4D0E0AB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BCE02A-1920-4600-964F-2DDF4F7E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36E2C4-F70C-4BD6-ACD0-3E9C2421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3785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98440-68CF-4EB2-90A4-CF669335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EF4CDE-BBC0-48AB-93A1-7B11BE9BC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3C961-60D5-4505-8B2F-91F5B5567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404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B970-4ACB-4240-8EEF-D491CD4B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C6BF2-13A5-4C58-B1C9-397AA67F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4BAF1F-40E5-4F17-B815-163300C4A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456B7-D7B8-4480-BF45-597F9A03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E4FEA-7798-40BD-A753-E30AD66F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A4762-A15A-4FE9-BDD5-65B6737CA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2819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35E69-F91B-453F-A06F-1152D5EFA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D31F1C-5B26-4D7E-AA5D-FF5956618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A2606-707D-4AFF-B627-9D678F04F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AD3DB-F780-456F-A307-925E39D5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95E07-E937-4505-9B6E-F54BF01F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D1D21-F9DA-4B8F-824F-E9C57F12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1258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D245D-C621-46CF-821A-88E318EFD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0B5CD8-A9B6-4781-8B46-BB318BBF7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799FF-B1FB-4755-9B23-994DD2C3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1D28F-B3BD-4561-AC91-F70A3E7CD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9D9F3-FF75-45E1-A57D-3A472A02E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3096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365A4F-CE15-4C28-A5EB-58FF2B0407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4F4E58-9E77-41DB-AABF-2C46F2EC5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7FC67-F379-4928-9A6F-7ECF7F644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1C2F6-795D-48B5-80DF-18D40A441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D769E-4EDC-437B-AE3C-AB6A21FB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242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CA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134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AEA86-28D2-412E-AF4C-85B545580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ACEDC-C39B-4DDD-9689-B3B2C6C5A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89CD4-D266-4498-BC83-98820C2FE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33CC7-7192-4D14-907D-EC44650F6DD1}" type="datetimeFigureOut">
              <a:rPr lang="fr-CA" smtClean="0"/>
              <a:pPr/>
              <a:t>2017-11-07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82BA4-41B2-4C5E-9977-221CA6A5F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74AA4-7634-4EBA-AD7E-CDDA6D178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5E29F-7315-416C-AE8D-E86A991AEF1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162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hyperlink" Target="http://www.google.ca/url?sa=i&amp;rct=j&amp;q=&amp;esrc=s&amp;frm=1&amp;source=images&amp;cd=&amp;cad=rja&amp;docid=RcEQlFTtUuhSUM&amp;tbnid=2ymSkSEXNUlc5M:&amp;ved=0CAUQjRw&amp;url=http://www.netanimations.net/moving_animated_fire_explosion_animations.htm&amp;ei=MfdNUuyiF5O09gTU44CYDw&amp;bvm=bv.53537100,bs.1,d.cGE&amp;psig=AFQjCNFZYPnLtl-tu8hn6Yxet-dm9wohlA&amp;ust=138092766138685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Sound%20effects\Footsteps%20on%20carpet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ca/url?sa=i&amp;rct=j&amp;q=&amp;esrc=s&amp;frm=1&amp;source=images&amp;cd=&amp;cad=rja&amp;docid=DoJqLGhEAs0PJM&amp;tbnid=vSy0Nn56bmUYBM:&amp;ved=0CAUQjRw&amp;url=http://blogs.stlawu.edu/fexoo/category/awkasasne-reservation/&amp;ei=i_lNUtnDKo3Q9AT2-4DgAg&amp;bvm=bv.53537100,bs.1,d.cGE&amp;psig=AFQjCNGiQPd5PowD_qEnzjOCHZ1CpRO4Sg&amp;ust=138092825793396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a/url?sa=i&amp;rct=j&amp;q=&amp;esrc=s&amp;frm=1&amp;source=images&amp;cd=&amp;cad=rja&amp;docid=_GnFqpFmbHHF1M&amp;tbnid=Wr7v7C0_3gZHaM:&amp;ved=0CAUQjRw&amp;url=http://www.marrakechtravaux.com/travaux-peinture-decoratif&amp;ei=tPxNUuWZPIPU9ASmuYGgDg&amp;psig=AFQjCNFlKJKETwnLQOATs76Ya1MVl4Y-GQ&amp;ust=1380929074348258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hyperlink" Target="http://www.google.ca/url?sa=i&amp;rct=j&amp;q=&amp;esrc=s&amp;frm=1&amp;source=images&amp;cd=&amp;cad=rja&amp;docid=k0XHau42ZBffDM&amp;tbnid=D8UQwp4Rl-IX9M:&amp;ved=0CAUQjRw&amp;url=http://commons.wikimedia.org/wiki/File:Pocahontas_painting.jpg&amp;ei=WfxNUoGkEpDE9gS4oYCgBw&amp;psig=AFQjCNGad_djq1YaDjC43awBmoNOb3Qwxg&amp;ust=138092896371799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ca/url?sa=i&amp;rct=j&amp;q=&amp;esrc=s&amp;frm=1&amp;source=images&amp;cd=&amp;cad=rja&amp;docid=DoJqLGhEAs0PJM&amp;tbnid=vSy0Nn56bmUYBM:&amp;ved=0CAUQjRw&amp;url=http://blogs.stlawu.edu/fexoo/category/awkasasne-reservation/&amp;ei=i_lNUtnDKo3Q9AT2-4DgAg&amp;bvm=bv.53537100,bs.1,d.cGE&amp;psig=AFQjCNGiQPd5PowD_qEnzjOCHZ1CpRO4Sg&amp;ust=138092825793396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www.netanimations.net/animated_burning_campfire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64" y="4038601"/>
            <a:ext cx="2743200" cy="274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netanimations.net/animated_burning_campfire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67000"/>
            <a:ext cx="2743200" cy="274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netanimations.net/animated_burning_campfire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5" y="2362200"/>
            <a:ext cx="2743200" cy="274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netanimations.net/animated_burning_campfire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51708"/>
            <a:ext cx="2743200" cy="274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netanimations.net/animated_burning_campfire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71800"/>
            <a:ext cx="2743200" cy="274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97211"/>
            <a:ext cx="8229600" cy="419970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90600" y="79664"/>
            <a:ext cx="3924300" cy="1371600"/>
          </a:xfrm>
        </p:spPr>
        <p:txBody>
          <a:bodyPr>
            <a:noAutofit/>
          </a:bodyPr>
          <a:lstStyle/>
          <a:p>
            <a:r>
              <a:rPr lang="fr-CA" sz="4400" dirty="0"/>
              <a:t>L’évangélisation des autochtones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28" y="-457200"/>
            <a:ext cx="4876800" cy="76101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Fire crackl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642504" y="1752600"/>
            <a:ext cx="536864" cy="5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8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3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L’évangélisation des autochtones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598400"/>
            <a:ext cx="3288792" cy="2897400"/>
          </a:xfrm>
        </p:spPr>
        <p:txBody>
          <a:bodyPr>
            <a:normAutofit/>
          </a:bodyPr>
          <a:lstStyle/>
          <a:p>
            <a:r>
              <a:rPr lang="fr-CA" u="sng" dirty="0"/>
              <a:t>Ville-Marie</a:t>
            </a:r>
            <a:r>
              <a:rPr lang="fr-CA" dirty="0"/>
              <a:t> (Mtl) est fondée en 1642 pour convertir les autochtones.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2990" y="2739600"/>
            <a:ext cx="2438400" cy="27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486400" y="56304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/>
              <a:t>Paul Chomedey de Maisonneuve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8363" y="1511086"/>
            <a:ext cx="2296074" cy="255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437880" y="3953464"/>
            <a:ext cx="2097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/>
              <a:t>Jeanne Mance</a:t>
            </a:r>
          </a:p>
        </p:txBody>
      </p:sp>
    </p:spTree>
    <p:extLst>
      <p:ext uri="{BB962C8B-B14F-4D97-AF65-F5344CB8AC3E}">
        <p14:creationId xmlns:p14="http://schemas.microsoft.com/office/powerpoint/2010/main" val="387835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728662"/>
            <a:ext cx="210288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3733800" y="1981200"/>
            <a:ext cx="306705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latin typeface="Berlin Sans FB Demi" panose="020E0802020502020306" pitchFamily="34" charset="0"/>
              </a:rPr>
              <a:t>p. 88</a:t>
            </a:r>
          </a:p>
          <a:p>
            <a:r>
              <a:rPr lang="fr-CA" sz="3200" dirty="0">
                <a:latin typeface="Berlin Sans FB Demi" panose="020E0802020502020306" pitchFamily="34" charset="0"/>
              </a:rPr>
              <a:t>   #1</a:t>
            </a:r>
          </a:p>
          <a:p>
            <a:r>
              <a:rPr lang="fr-CA" sz="3200" dirty="0">
                <a:latin typeface="Berlin Sans FB Demi" panose="020E0802020502020306" pitchFamily="34" charset="0"/>
              </a:rPr>
              <a:t>   </a:t>
            </a:r>
            <a:endParaRPr lang="fr-CA" sz="2700" dirty="0">
              <a:latin typeface="Berlin Sans FB Demi" panose="020E0802020502020306" pitchFamily="34" charset="0"/>
            </a:endParaRPr>
          </a:p>
          <a:p>
            <a:r>
              <a:rPr lang="fr-CA" sz="2700" dirty="0">
                <a:latin typeface="Berlin Sans FB Demi" panose="020E0802020502020306" pitchFamily="34" charset="0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1219200" y="5143501"/>
            <a:ext cx="708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u="sng" dirty="0">
                <a:latin typeface="Berlin Sans FB Demi" panose="020E0802020502020306" pitchFamily="34" charset="0"/>
              </a:rPr>
              <a:t>Devoirs</a:t>
            </a:r>
            <a:r>
              <a:rPr lang="fr-CA" sz="2800" dirty="0">
                <a:latin typeface="Berlin Sans FB Demi" panose="020E0802020502020306" pitchFamily="34" charset="0"/>
              </a:rPr>
              <a:t>: p. 88, #1 et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3276600" y="1314451"/>
            <a:ext cx="432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u="sng" dirty="0">
                <a:latin typeface="Berlin Sans FB Demi" panose="020E0802020502020306" pitchFamily="34" charset="0"/>
              </a:rPr>
              <a:t>Questions importantes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1219200" y="4222613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clergé (nm), paroisse (</a:t>
            </a:r>
            <a:r>
              <a:rPr lang="fr-CA" sz="2800" dirty="0" err="1">
                <a:solidFill>
                  <a:srgbClr val="FF0000"/>
                </a:solidFill>
                <a:latin typeface="Berlin Sans FB Demi" panose="020E0802020502020306" pitchFamily="34" charset="0"/>
              </a:rPr>
              <a:t>nf</a:t>
            </a:r>
            <a:r>
              <a:rPr lang="fr-CA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) </a:t>
            </a:r>
            <a:endParaRPr lang="fr-CA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667000"/>
            <a:ext cx="5410200" cy="3938744"/>
          </a:xfrm>
          <a:prstGeom prst="rect">
            <a:avLst/>
          </a:prstGeom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1725788" cy="34705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285" y="3288820"/>
            <a:ext cx="1561030" cy="3334562"/>
          </a:xfrm>
          <a:prstGeom prst="rect">
            <a:avLst/>
          </a:prstGeom>
        </p:spPr>
      </p:pic>
      <p:pic>
        <p:nvPicPr>
          <p:cNvPr id="7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781" y="2745414"/>
            <a:ext cx="1720799" cy="37731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9812" y="2953540"/>
            <a:ext cx="1396825" cy="3669842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143000" y="1312179"/>
            <a:ext cx="7696200" cy="727280"/>
          </a:xfrm>
        </p:spPr>
        <p:txBody>
          <a:bodyPr>
            <a:noAutofit/>
          </a:bodyPr>
          <a:lstStyle/>
          <a:p>
            <a:r>
              <a:rPr lang="fr-CA" sz="2800" dirty="0"/>
              <a:t>Les Français entrent d’abord en contact avec les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fr-CA" dirty="0"/>
              <a:t>L’évangélisation des autochtones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352800" y="1843200"/>
            <a:ext cx="5181600" cy="72728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sz="2800" dirty="0"/>
              <a:t>et forment une alliance.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435608" y="1834881"/>
            <a:ext cx="2150615" cy="72728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sz="2800" dirty="0"/>
              <a:t>Algonquiens,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1430785" y="1825562"/>
            <a:ext cx="3522215" cy="72728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sz="2800" dirty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fr-CA" sz="2800" u="sng" dirty="0">
                <a:solidFill>
                  <a:schemeClr val="bg1">
                    <a:lumMod val="65000"/>
                  </a:schemeClr>
                </a:solidFill>
              </a:rPr>
              <a:t>famille lin</a:t>
            </a:r>
            <a:r>
              <a:rPr lang="fr-CA" sz="2800" dirty="0">
                <a:solidFill>
                  <a:schemeClr val="bg1">
                    <a:lumMod val="65000"/>
                  </a:schemeClr>
                </a:solidFill>
              </a:rPr>
              <a:t>g</a:t>
            </a:r>
            <a:r>
              <a:rPr lang="fr-CA" sz="2800" u="sng" dirty="0">
                <a:solidFill>
                  <a:schemeClr val="bg1">
                    <a:lumMod val="65000"/>
                  </a:schemeClr>
                </a:solidFill>
              </a:rPr>
              <a:t>uistique</a:t>
            </a:r>
            <a:r>
              <a:rPr lang="fr-CA" sz="2800" dirty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fr-CA" sz="2800" u="sng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559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L’évangélisation des autochtones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9200" y="1447800"/>
            <a:ext cx="3657600" cy="3196657"/>
          </a:xfrm>
        </p:spPr>
        <p:txBody>
          <a:bodyPr>
            <a:normAutofit/>
          </a:bodyPr>
          <a:lstStyle/>
          <a:p>
            <a:r>
              <a:rPr lang="fr-CA" dirty="0"/>
              <a:t>Dès le début, des </a:t>
            </a:r>
            <a:r>
              <a:rPr lang="fr-CA" u="sng" dirty="0"/>
              <a:t>missionnaires</a:t>
            </a:r>
            <a:r>
              <a:rPr lang="fr-CA" dirty="0"/>
              <a:t> </a:t>
            </a:r>
            <a:r>
              <a:rPr lang="fr-CA" dirty="0" err="1"/>
              <a:t>Jésu-ites</a:t>
            </a:r>
            <a:r>
              <a:rPr lang="fr-CA" dirty="0"/>
              <a:t> et Récollets viennent en N-F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2679" y="1802381"/>
            <a:ext cx="4359242" cy="454975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5628610" y="6204955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/>
              <a:t>Illustration des Jésuites</a:t>
            </a:r>
          </a:p>
        </p:txBody>
      </p:sp>
    </p:spTree>
    <p:extLst>
      <p:ext uri="{BB962C8B-B14F-4D97-AF65-F5344CB8AC3E}">
        <p14:creationId xmlns:p14="http://schemas.microsoft.com/office/powerpoint/2010/main" val="328645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09600"/>
            <a:ext cx="7467600" cy="5562600"/>
          </a:xfrm>
          <a:prstGeom prst="rect">
            <a:avLst/>
          </a:prstGeom>
          <a:solidFill>
            <a:schemeClr val="bg2">
              <a:lumMod val="75000"/>
            </a:schemeClr>
          </a:solidFill>
          <a:ln cap="flat" cmpd="sng">
            <a:solidFill>
              <a:schemeClr val="bg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/>
          <p:cNvSpPr txBox="1"/>
          <p:nvPr/>
        </p:nvSpPr>
        <p:spPr>
          <a:xfrm>
            <a:off x="2301586" y="1116870"/>
            <a:ext cx="4944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>
                <a:latin typeface="Adobe Hebrew" pitchFamily="18" charset="-79"/>
                <a:cs typeface="Adobe Hebrew" pitchFamily="18" charset="-79"/>
              </a:rPr>
              <a:t>Le religion chrétienne</a:t>
            </a:r>
          </a:p>
        </p:txBody>
      </p:sp>
      <p:sp>
        <p:nvSpPr>
          <p:cNvPr id="5" name="Accolade ouvrante 4"/>
          <p:cNvSpPr/>
          <p:nvPr/>
        </p:nvSpPr>
        <p:spPr>
          <a:xfrm rot="5400000">
            <a:off x="4000500" y="-270744"/>
            <a:ext cx="952500" cy="5143500"/>
          </a:xfrm>
          <a:prstGeom prst="leftBrace">
            <a:avLst>
              <a:gd name="adj1" fmla="val 28697"/>
              <a:gd name="adj2" fmla="val 50000"/>
            </a:avLst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/>
          <p:cNvSpPr txBox="1"/>
          <p:nvPr/>
        </p:nvSpPr>
        <p:spPr>
          <a:xfrm>
            <a:off x="838200" y="2806125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latin typeface="Adobe Hebrew" pitchFamily="18" charset="-79"/>
                <a:cs typeface="Adobe Hebrew" pitchFamily="18" charset="-79"/>
              </a:rPr>
              <a:t>Catholique</a:t>
            </a:r>
            <a:endParaRPr lang="fr-CA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91200" y="28199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latin typeface="Adobe Hebrew" pitchFamily="18" charset="-79"/>
                <a:cs typeface="Adobe Hebrew" pitchFamily="18" charset="-79"/>
              </a:rPr>
              <a:t>Orthodoxe</a:t>
            </a:r>
            <a:endParaRPr lang="fr-CA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76600" y="28199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latin typeface="Adobe Hebrew" pitchFamily="18" charset="-79"/>
                <a:cs typeface="Adobe Hebrew" pitchFamily="18" charset="-79"/>
              </a:rPr>
              <a:t>Protestant</a:t>
            </a:r>
            <a:endParaRPr lang="fr-CA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9" name="Accolade ouvrante 8"/>
          <p:cNvSpPr/>
          <p:nvPr/>
        </p:nvSpPr>
        <p:spPr>
          <a:xfrm rot="5400000">
            <a:off x="1752599" y="2764376"/>
            <a:ext cx="685800" cy="1955223"/>
          </a:xfrm>
          <a:prstGeom prst="leftBrace">
            <a:avLst>
              <a:gd name="adj1" fmla="val 28697"/>
              <a:gd name="adj2" fmla="val 50000"/>
            </a:avLst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Accolade ouvrante 9"/>
          <p:cNvSpPr/>
          <p:nvPr/>
        </p:nvSpPr>
        <p:spPr>
          <a:xfrm rot="5400000">
            <a:off x="4152900" y="2830866"/>
            <a:ext cx="685800" cy="1828800"/>
          </a:xfrm>
          <a:prstGeom prst="leftBrace">
            <a:avLst>
              <a:gd name="adj1" fmla="val 28697"/>
              <a:gd name="adj2" fmla="val 50000"/>
            </a:avLst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ZoneTexte 10"/>
          <p:cNvSpPr txBox="1"/>
          <p:nvPr/>
        </p:nvSpPr>
        <p:spPr>
          <a:xfrm>
            <a:off x="1246908" y="4196725"/>
            <a:ext cx="1697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>Jésuite</a:t>
            </a:r>
            <a:endParaRPr lang="fr-CA" sz="1600" dirty="0">
              <a:solidFill>
                <a:srgbClr val="FF0000"/>
              </a:solidFill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90178" y="4783282"/>
            <a:ext cx="201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latin typeface="Adobe Hebrew" pitchFamily="18" charset="-79"/>
                <a:cs typeface="Adobe Hebrew" pitchFamily="18" charset="-79"/>
              </a:rPr>
              <a:t>Récollet</a:t>
            </a:r>
            <a:endParaRPr lang="fr-CA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19450" y="4196725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latin typeface="Adobe Hebrew" pitchFamily="18" charset="-79"/>
                <a:cs typeface="Adobe Hebrew" pitchFamily="18" charset="-79"/>
              </a:rPr>
              <a:t>Baptiste</a:t>
            </a:r>
            <a:endParaRPr lang="fr-CA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490479" y="4783282"/>
            <a:ext cx="208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latin typeface="Adobe Hebrew" pitchFamily="18" charset="-79"/>
                <a:cs typeface="Adobe Hebrew" pitchFamily="18" charset="-79"/>
              </a:rPr>
              <a:t>Anglican</a:t>
            </a:r>
            <a:endParaRPr lang="fr-CA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6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470">
            <a:off x="408650" y="180050"/>
            <a:ext cx="662487" cy="6624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31023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/>
          <p:cNvSpPr/>
          <p:nvPr/>
        </p:nvSpPr>
        <p:spPr>
          <a:xfrm>
            <a:off x="8833768" y="0"/>
            <a:ext cx="31023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189A0-B934-4B5A-9CD2-34F4E176F239}"/>
              </a:ext>
            </a:extLst>
          </p:cNvPr>
          <p:cNvSpPr txBox="1"/>
          <p:nvPr/>
        </p:nvSpPr>
        <p:spPr>
          <a:xfrm>
            <a:off x="881732" y="286536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1.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4A6562-AD99-4A43-8C35-051A13CCB458}"/>
              </a:ext>
            </a:extLst>
          </p:cNvPr>
          <p:cNvSpPr txBox="1"/>
          <p:nvPr/>
        </p:nvSpPr>
        <p:spPr>
          <a:xfrm>
            <a:off x="3276600" y="28777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2.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55CC18-709A-4717-B219-8D6ABD1F0082}"/>
              </a:ext>
            </a:extLst>
          </p:cNvPr>
          <p:cNvSpPr txBox="1"/>
          <p:nvPr/>
        </p:nvSpPr>
        <p:spPr>
          <a:xfrm>
            <a:off x="5791200" y="287259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3. </a:t>
            </a:r>
          </a:p>
        </p:txBody>
      </p:sp>
    </p:spTree>
    <p:extLst>
      <p:ext uri="{BB962C8B-B14F-4D97-AF65-F5344CB8AC3E}">
        <p14:creationId xmlns:p14="http://schemas.microsoft.com/office/powerpoint/2010/main" val="10288109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  <p:bldP spid="10" grpId="0" animBg="1"/>
      <p:bldP spid="11" grpId="0"/>
      <p:bldP spid="12" grpId="0"/>
      <p:bldP spid="13" grpId="0"/>
      <p:bldP spid="14" grpId="0"/>
      <p:bldP spid="4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L’évangélisation des autochtones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9200" y="1447800"/>
            <a:ext cx="3657600" cy="3196657"/>
          </a:xfrm>
        </p:spPr>
        <p:txBody>
          <a:bodyPr>
            <a:normAutofit/>
          </a:bodyPr>
          <a:lstStyle/>
          <a:p>
            <a:r>
              <a:rPr lang="fr-CA" dirty="0"/>
              <a:t>Dès le début, des </a:t>
            </a:r>
            <a:r>
              <a:rPr lang="fr-CA" u="sng" dirty="0"/>
              <a:t>missionnaires</a:t>
            </a:r>
            <a:r>
              <a:rPr lang="fr-CA" dirty="0"/>
              <a:t> </a:t>
            </a:r>
            <a:r>
              <a:rPr lang="fr-CA" dirty="0" err="1"/>
              <a:t>Jésu-ites</a:t>
            </a:r>
            <a:r>
              <a:rPr lang="fr-CA" dirty="0"/>
              <a:t> et Récollets viennent en N-F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2679" y="1802381"/>
            <a:ext cx="4359242" cy="454975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5628610" y="6204955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/>
              <a:t>Illustration des Jésuites</a:t>
            </a:r>
          </a:p>
        </p:txBody>
      </p:sp>
      <p:pic>
        <p:nvPicPr>
          <p:cNvPr id="8" name="Footsteps on carp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863859" y="2209800"/>
            <a:ext cx="843211" cy="843211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1542288" y="3394801"/>
            <a:ext cx="3250391" cy="18630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/>
              <a:t>pour </a:t>
            </a:r>
            <a:r>
              <a:rPr lang="fr-CA" u="sng" dirty="0"/>
              <a:t>évan</a:t>
            </a:r>
            <a:r>
              <a:rPr lang="fr-CA" dirty="0"/>
              <a:t>g</a:t>
            </a:r>
            <a:r>
              <a:rPr lang="fr-CA" u="sng" dirty="0"/>
              <a:t>éliser</a:t>
            </a:r>
            <a:r>
              <a:rPr lang="fr-CA" dirty="0"/>
              <a:t> les autochtones.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9364" y="1802381"/>
            <a:ext cx="2831841" cy="5055619"/>
          </a:xfrm>
          <a:prstGeom prst="rect">
            <a:avLst/>
          </a:prstGeom>
          <a:effectLst>
            <a:outerShdw blurRad="50800" dist="38100" sx="110000" sy="1100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26408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7376 L -0.06232 0.04948 L -0.11996 0.07376 L -0.16996 0.05156 L -0.23212 0.07376 L -0.28663 0.0474 L -0.35017 0.07376 L -0.42153 0.03538 L -0.48819 0.07168 L -0.54878 0.03145 L -0.62604 0.07977 L -0.70173 0.03538 L -0.77448 0.07168 L -0.84114 0.0252 L -0.92153 0.0696 L -0.99878 0.0252 L -1.07743 0.06566 L -1.15937 0.01526 L -1.23212 0.06173 L -1.2941 0.01318 L -1.35937 0.06173 " pathEditMode="relative" rAng="0" ptsTypes="AAAAAAAAAAAAAAAAAAAAA">
                                      <p:cBhvr>
                                        <p:cTn id="6" dur="9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108" y="-27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0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L’évangélisation des autochtones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447800"/>
            <a:ext cx="3898392" cy="1295400"/>
          </a:xfrm>
        </p:spPr>
        <p:txBody>
          <a:bodyPr>
            <a:normAutofit/>
          </a:bodyPr>
          <a:lstStyle/>
          <a:p>
            <a:r>
              <a:rPr lang="fr-CA" dirty="0"/>
              <a:t>Ils vivent parmi eux</a:t>
            </a:r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1277023"/>
            <a:ext cx="3200400" cy="54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676400" y="1933200"/>
            <a:ext cx="3733800" cy="17244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/>
              <a:t>et apprennent leurs langues et coutumes.</a:t>
            </a:r>
          </a:p>
        </p:txBody>
      </p:sp>
    </p:spTree>
    <p:extLst>
      <p:ext uri="{BB962C8B-B14F-4D97-AF65-F5344CB8AC3E}">
        <p14:creationId xmlns:p14="http://schemas.microsoft.com/office/powerpoint/2010/main" val="297770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marrakechtravaux.com/sites/default/files/galerie-photo/tapisserie_gd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upload.wikimedia.org/wikipedia/commons/9/90/Pocahontas_paint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4182"/>
            <a:ext cx="4267200" cy="4954006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828800" y="5783028"/>
            <a:ext cx="51816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400" dirty="0"/>
              <a:t>Pocahontas a été convertie par les Anglais et renommée Lady Rebecca.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1023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8862842" y="0"/>
            <a:ext cx="31023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62045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L’évangélisation des autochtones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447800"/>
            <a:ext cx="3898392" cy="1219200"/>
          </a:xfrm>
        </p:spPr>
        <p:txBody>
          <a:bodyPr>
            <a:normAutofit/>
          </a:bodyPr>
          <a:lstStyle/>
          <a:p>
            <a:r>
              <a:rPr lang="fr-CA" dirty="0"/>
              <a:t>Ils vivent parmi eux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676400" y="1933200"/>
            <a:ext cx="3733800" cy="17244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/>
              <a:t>et apprennent leurs langues et coutumes.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435608" y="3124200"/>
            <a:ext cx="3898392" cy="22860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CA" dirty="0"/>
              <a:t>Les autochtones sédentarisés et convertis sont nommés </a:t>
            </a:r>
            <a:r>
              <a:rPr lang="fr-CA" u="sng" dirty="0"/>
              <a:t>domiciliés</a:t>
            </a:r>
            <a:r>
              <a:rPr lang="fr-CA" dirty="0"/>
              <a:t>.</a:t>
            </a:r>
          </a:p>
        </p:txBody>
      </p:sp>
      <p:pic>
        <p:nvPicPr>
          <p:cNvPr id="7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1277023"/>
            <a:ext cx="3200400" cy="54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8318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L’évangélisation des autochtones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77" y="0"/>
            <a:ext cx="8677810" cy="6859929"/>
          </a:xfrm>
          <a:prstGeom prst="rect">
            <a:avLst/>
          </a:prstGeom>
          <a:extLst/>
        </p:spPr>
      </p:pic>
      <p:sp>
        <p:nvSpPr>
          <p:cNvPr id="6" name="Ellipse 5"/>
          <p:cNvSpPr/>
          <p:nvPr/>
        </p:nvSpPr>
        <p:spPr>
          <a:xfrm>
            <a:off x="3962400" y="3962400"/>
            <a:ext cx="13716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1023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8844378" y="0"/>
            <a:ext cx="31023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30738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266</TotalTime>
  <Words>185</Words>
  <Application>Microsoft Office PowerPoint</Application>
  <PresentationFormat>On-screen Show (4:3)</PresentationFormat>
  <Paragraphs>44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Adobe Hebrew</vt:lpstr>
      <vt:lpstr>Arial</vt:lpstr>
      <vt:lpstr>Berlin Sans FB Demi</vt:lpstr>
      <vt:lpstr>Calibri</vt:lpstr>
      <vt:lpstr>Calibri Light</vt:lpstr>
      <vt:lpstr>Gill Sans MT</vt:lpstr>
      <vt:lpstr>Verdana</vt:lpstr>
      <vt:lpstr>Wingdings 2</vt:lpstr>
      <vt:lpstr>Solstice</vt:lpstr>
      <vt:lpstr>Thème Office</vt:lpstr>
      <vt:lpstr>Office Theme</vt:lpstr>
      <vt:lpstr>L’évangélisation des autochtones</vt:lpstr>
      <vt:lpstr>L’évangélisation des autochtones</vt:lpstr>
      <vt:lpstr>L’évangélisation des autochtones</vt:lpstr>
      <vt:lpstr>PowerPoint Presentation</vt:lpstr>
      <vt:lpstr>L’évangélisation des autochtones</vt:lpstr>
      <vt:lpstr>L’évangélisation des autochtones</vt:lpstr>
      <vt:lpstr>PowerPoint Presentation</vt:lpstr>
      <vt:lpstr>L’évangélisation des autochtones</vt:lpstr>
      <vt:lpstr>L’évangélisation des autochtones</vt:lpstr>
      <vt:lpstr>L’évangélisation des autochtones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</dc:creator>
  <cp:lastModifiedBy>Martin Brisebois</cp:lastModifiedBy>
  <cp:revision>44</cp:revision>
  <dcterms:created xsi:type="dcterms:W3CDTF">2013-10-03T22:10:49Z</dcterms:created>
  <dcterms:modified xsi:type="dcterms:W3CDTF">2017-11-07T14:50:11Z</dcterms:modified>
</cp:coreProperties>
</file>