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sldIdLst>
    <p:sldId id="264" r:id="rId3"/>
    <p:sldId id="265" r:id="rId4"/>
    <p:sldId id="258" r:id="rId5"/>
    <p:sldId id="266" r:id="rId6"/>
    <p:sldId id="267" r:id="rId7"/>
    <p:sldId id="268" r:id="rId8"/>
    <p:sldId id="269" r:id="rId9"/>
    <p:sldId id="280" r:id="rId10"/>
    <p:sldId id="279"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Brisebois" initials="MB" lastIdx="3" clrIdx="0">
    <p:extLst>
      <p:ext uri="{19B8F6BF-5375-455C-9EA6-DF929625EA0E}">
        <p15:presenceInfo xmlns:p15="http://schemas.microsoft.com/office/powerpoint/2012/main" userId="d95486bb1f607de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4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0-08T08:15:33.867" idx="3">
    <p:pos x="3809" y="2126"/>
    <p:text>Se rappeller de la dernière classe que le clergé, face à l'émigration candienne et l'immigration britannique, encourage les Canadiens à retourner aux terres et préserver la culture traditionnelle.</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9-16T13:56:43.057" idx="1">
    <p:pos x="5549" y="52"/>
    <p:text>La concurrence Église-État en est une qui remonte au moins jusqu'au règne de Louis XIV. (Il a toujours été présent. Penser au roi John en Angleterre et sa chicane avec le pape, qui l'a "excommuniqué".)</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9-27T11:52:24.682" idx="2">
    <p:pos x="4887" y="445"/>
    <p:text>Aujourd'hui peu de Québécois sont religieux. En fait on dirait parfois qu'il y a une haine contre la religion, qui est accusé d'avoir "retardé" la société. Ceci se reflète dans les mots sacres au Québec, et, certains le diraient, dans le fait que la province a passé la loi sur la laĩcité (Loi 21) en 2019.</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fld id="{C6278C9C-8E25-4E8D-9AD5-CE1051F273F6}" type="datetimeFigureOut">
              <a:rPr lang="fr-CA" smtClean="0"/>
              <a:t>2019-10-08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6886F8D-AE53-46EC-AC83-FE7945AF5EB5}" type="slidenum">
              <a:rPr lang="fr-CA" smtClean="0"/>
              <a:t>‹#›</a:t>
            </a:fld>
            <a:endParaRPr lang="fr-CA"/>
          </a:p>
        </p:txBody>
      </p:sp>
    </p:spTree>
    <p:extLst>
      <p:ext uri="{BB962C8B-B14F-4D97-AF65-F5344CB8AC3E}">
        <p14:creationId xmlns:p14="http://schemas.microsoft.com/office/powerpoint/2010/main" val="372788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C6278C9C-8E25-4E8D-9AD5-CE1051F273F6}" type="datetimeFigureOut">
              <a:rPr lang="fr-CA" smtClean="0"/>
              <a:t>2019-10-08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6886F8D-AE53-46EC-AC83-FE7945AF5EB5}" type="slidenum">
              <a:rPr lang="fr-CA" smtClean="0"/>
              <a:t>‹#›</a:t>
            </a:fld>
            <a:endParaRPr lang="fr-CA"/>
          </a:p>
        </p:txBody>
      </p:sp>
    </p:spTree>
    <p:extLst>
      <p:ext uri="{BB962C8B-B14F-4D97-AF65-F5344CB8AC3E}">
        <p14:creationId xmlns:p14="http://schemas.microsoft.com/office/powerpoint/2010/main" val="696703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C6278C9C-8E25-4E8D-9AD5-CE1051F273F6}" type="datetimeFigureOut">
              <a:rPr lang="fr-CA" smtClean="0"/>
              <a:t>2019-10-08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6886F8D-AE53-46EC-AC83-FE7945AF5EB5}" type="slidenum">
              <a:rPr lang="fr-CA" smtClean="0"/>
              <a:t>‹#›</a:t>
            </a:fld>
            <a:endParaRPr lang="fr-CA"/>
          </a:p>
        </p:txBody>
      </p:sp>
    </p:spTree>
    <p:extLst>
      <p:ext uri="{BB962C8B-B14F-4D97-AF65-F5344CB8AC3E}">
        <p14:creationId xmlns:p14="http://schemas.microsoft.com/office/powerpoint/2010/main" val="2758802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ln w="15875">
                  <a:solidFill>
                    <a:schemeClr val="bg1"/>
                  </a:solidFill>
                </a:ln>
                <a:solidFill>
                  <a:schemeClr val="accent1"/>
                </a:solidFill>
                <a:effectLst>
                  <a:outerShdw dist="38100" dir="2700000" algn="tl" rotWithShape="0">
                    <a:schemeClr val="accent1"/>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accent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C6278C9C-8E25-4E8D-9AD5-CE1051F273F6}" type="datetimeFigureOut">
              <a:rPr lang="fr-CA" smtClean="0"/>
              <a:t>2019-10-08</a:t>
            </a:fld>
            <a:endParaRPr lang="fr-CA"/>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fr-CA"/>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E6886F8D-AE53-46EC-AC83-FE7945AF5EB5}" type="slidenum">
              <a:rPr lang="fr-CA" smtClean="0"/>
              <a:t>‹#›</a:t>
            </a:fld>
            <a:endParaRPr lang="fr-CA"/>
          </a:p>
        </p:txBody>
      </p:sp>
      <p:cxnSp>
        <p:nvCxnSpPr>
          <p:cNvPr id="8" name="Straight Connector 7"/>
          <p:cNvCxnSpPr/>
          <p:nvPr/>
        </p:nvCxnSpPr>
        <p:spPr>
          <a:xfrm>
            <a:off x="1483995" y="3733800"/>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243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278C9C-8E25-4E8D-9AD5-CE1051F273F6}" type="datetimeFigureOut">
              <a:rPr lang="fr-CA" smtClean="0"/>
              <a:t>2019-10-08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6886F8D-AE53-46EC-AC83-FE7945AF5EB5}" type="slidenum">
              <a:rPr lang="fr-CA" smtClean="0"/>
              <a:t>‹#›</a:t>
            </a:fld>
            <a:endParaRPr lang="fr-CA"/>
          </a:p>
        </p:txBody>
      </p:sp>
    </p:spTree>
    <p:extLst>
      <p:ext uri="{BB962C8B-B14F-4D97-AF65-F5344CB8AC3E}">
        <p14:creationId xmlns:p14="http://schemas.microsoft.com/office/powerpoint/2010/main" val="3069358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lang="en-US" sz="6000" b="1" kern="1200" cap="all" baseline="0" dirty="0">
                <a:ln w="15875">
                  <a:solidFill>
                    <a:schemeClr val="bg1"/>
                  </a:solidFill>
                </a:ln>
                <a:solidFill>
                  <a:schemeClr val="accent1"/>
                </a:solidFill>
                <a:effectLst>
                  <a:outerShdw dist="38100" dir="2700000" algn="tl" rotWithShape="0">
                    <a:schemeClr val="accent1"/>
                  </a:outerShdw>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278C9C-8E25-4E8D-9AD5-CE1051F273F6}" type="datetimeFigureOut">
              <a:rPr lang="fr-CA" smtClean="0"/>
              <a:t>2019-10-08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6886F8D-AE53-46EC-AC83-FE7945AF5EB5}" type="slidenum">
              <a:rPr lang="fr-CA" smtClean="0"/>
              <a:t>‹#›</a:t>
            </a:fld>
            <a:endParaRPr lang="fr-CA"/>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211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278C9C-8E25-4E8D-9AD5-CE1051F273F6}" type="datetimeFigureOut">
              <a:rPr lang="fr-CA" smtClean="0"/>
              <a:t>2019-10-08</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6886F8D-AE53-46EC-AC83-FE7945AF5EB5}" type="slidenum">
              <a:rPr lang="fr-CA" smtClean="0"/>
              <a:t>‹#›</a:t>
            </a:fld>
            <a:endParaRPr lang="fr-CA"/>
          </a:p>
        </p:txBody>
      </p:sp>
    </p:spTree>
    <p:extLst>
      <p:ext uri="{BB962C8B-B14F-4D97-AF65-F5344CB8AC3E}">
        <p14:creationId xmlns:p14="http://schemas.microsoft.com/office/powerpoint/2010/main" val="1615664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278C9C-8E25-4E8D-9AD5-CE1051F273F6}" type="datetimeFigureOut">
              <a:rPr lang="fr-CA" smtClean="0"/>
              <a:t>2019-10-08</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E6886F8D-AE53-46EC-AC83-FE7945AF5EB5}" type="slidenum">
              <a:rPr lang="fr-CA" smtClean="0"/>
              <a:t>‹#›</a:t>
            </a:fld>
            <a:endParaRPr lang="fr-CA"/>
          </a:p>
        </p:txBody>
      </p:sp>
    </p:spTree>
    <p:extLst>
      <p:ext uri="{BB962C8B-B14F-4D97-AF65-F5344CB8AC3E}">
        <p14:creationId xmlns:p14="http://schemas.microsoft.com/office/powerpoint/2010/main" val="3296036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278C9C-8E25-4E8D-9AD5-CE1051F273F6}" type="datetimeFigureOut">
              <a:rPr lang="fr-CA" smtClean="0"/>
              <a:t>2019-10-08</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E6886F8D-AE53-46EC-AC83-FE7945AF5EB5}" type="slidenum">
              <a:rPr lang="fr-CA" smtClean="0"/>
              <a:t>‹#›</a:t>
            </a:fld>
            <a:endParaRPr lang="fr-CA"/>
          </a:p>
        </p:txBody>
      </p:sp>
    </p:spTree>
    <p:extLst>
      <p:ext uri="{BB962C8B-B14F-4D97-AF65-F5344CB8AC3E}">
        <p14:creationId xmlns:p14="http://schemas.microsoft.com/office/powerpoint/2010/main" val="848320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78C9C-8E25-4E8D-9AD5-CE1051F273F6}" type="datetimeFigureOut">
              <a:rPr lang="fr-CA" smtClean="0"/>
              <a:t>2019-10-08</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E6886F8D-AE53-46EC-AC83-FE7945AF5EB5}" type="slidenum">
              <a:rPr lang="fr-CA" smtClean="0"/>
              <a:t>‹#›</a:t>
            </a:fld>
            <a:endParaRPr lang="fr-CA"/>
          </a:p>
        </p:txBody>
      </p:sp>
    </p:spTree>
    <p:extLst>
      <p:ext uri="{BB962C8B-B14F-4D97-AF65-F5344CB8AC3E}">
        <p14:creationId xmlns:p14="http://schemas.microsoft.com/office/powerpoint/2010/main" val="2732996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6278C9C-8E25-4E8D-9AD5-CE1051F273F6}" type="datetimeFigureOut">
              <a:rPr lang="fr-CA" smtClean="0"/>
              <a:t>2019-10-08</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6886F8D-AE53-46EC-AC83-FE7945AF5EB5}" type="slidenum">
              <a:rPr lang="fr-CA" smtClean="0"/>
              <a:t>‹#›</a:t>
            </a:fld>
            <a:endParaRPr lang="fr-CA"/>
          </a:p>
        </p:txBody>
      </p:sp>
    </p:spTree>
    <p:extLst>
      <p:ext uri="{BB962C8B-B14F-4D97-AF65-F5344CB8AC3E}">
        <p14:creationId xmlns:p14="http://schemas.microsoft.com/office/powerpoint/2010/main" val="239053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C6278C9C-8E25-4E8D-9AD5-CE1051F273F6}" type="datetimeFigureOut">
              <a:rPr lang="fr-CA" smtClean="0"/>
              <a:t>2019-10-08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6886F8D-AE53-46EC-AC83-FE7945AF5EB5}" type="slidenum">
              <a:rPr lang="fr-CA" smtClean="0"/>
              <a:t>‹#›</a:t>
            </a:fld>
            <a:endParaRPr lang="fr-CA"/>
          </a:p>
        </p:txBody>
      </p:sp>
    </p:spTree>
    <p:extLst>
      <p:ext uri="{BB962C8B-B14F-4D97-AF65-F5344CB8AC3E}">
        <p14:creationId xmlns:p14="http://schemas.microsoft.com/office/powerpoint/2010/main" val="1810941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6278C9C-8E25-4E8D-9AD5-CE1051F273F6}" type="datetimeFigureOut">
              <a:rPr lang="fr-CA" smtClean="0"/>
              <a:t>2019-10-08</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6886F8D-AE53-46EC-AC83-FE7945AF5EB5}" type="slidenum">
              <a:rPr lang="fr-CA" smtClean="0"/>
              <a:t>‹#›</a:t>
            </a:fld>
            <a:endParaRPr lang="fr-CA"/>
          </a:p>
        </p:txBody>
      </p:sp>
    </p:spTree>
    <p:extLst>
      <p:ext uri="{BB962C8B-B14F-4D97-AF65-F5344CB8AC3E}">
        <p14:creationId xmlns:p14="http://schemas.microsoft.com/office/powerpoint/2010/main" val="2779631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278C9C-8E25-4E8D-9AD5-CE1051F273F6}" type="datetimeFigureOut">
              <a:rPr lang="fr-CA" smtClean="0"/>
              <a:t>2019-10-08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6886F8D-AE53-46EC-AC83-FE7945AF5EB5}" type="slidenum">
              <a:rPr lang="fr-CA" smtClean="0"/>
              <a:t>‹#›</a:t>
            </a:fld>
            <a:endParaRPr lang="fr-CA"/>
          </a:p>
        </p:txBody>
      </p:sp>
    </p:spTree>
    <p:extLst>
      <p:ext uri="{BB962C8B-B14F-4D97-AF65-F5344CB8AC3E}">
        <p14:creationId xmlns:p14="http://schemas.microsoft.com/office/powerpoint/2010/main" val="4213232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278C9C-8E25-4E8D-9AD5-CE1051F273F6}" type="datetimeFigureOut">
              <a:rPr lang="fr-CA" smtClean="0"/>
              <a:t>2019-10-08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6886F8D-AE53-46EC-AC83-FE7945AF5EB5}" type="slidenum">
              <a:rPr lang="fr-CA" smtClean="0"/>
              <a:t>‹#›</a:t>
            </a:fld>
            <a:endParaRPr lang="fr-CA"/>
          </a:p>
        </p:txBody>
      </p:sp>
    </p:spTree>
    <p:extLst>
      <p:ext uri="{BB962C8B-B14F-4D97-AF65-F5344CB8AC3E}">
        <p14:creationId xmlns:p14="http://schemas.microsoft.com/office/powerpoint/2010/main" val="3401161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6278C9C-8E25-4E8D-9AD5-CE1051F273F6}" type="datetimeFigureOut">
              <a:rPr lang="fr-CA" smtClean="0"/>
              <a:t>2019-10-08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6886F8D-AE53-46EC-AC83-FE7945AF5EB5}" type="slidenum">
              <a:rPr lang="fr-CA" smtClean="0"/>
              <a:t>‹#›</a:t>
            </a:fld>
            <a:endParaRPr lang="fr-CA"/>
          </a:p>
        </p:txBody>
      </p:sp>
    </p:spTree>
    <p:extLst>
      <p:ext uri="{BB962C8B-B14F-4D97-AF65-F5344CB8AC3E}">
        <p14:creationId xmlns:p14="http://schemas.microsoft.com/office/powerpoint/2010/main" val="3211488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C6278C9C-8E25-4E8D-9AD5-CE1051F273F6}" type="datetimeFigureOut">
              <a:rPr lang="fr-CA" smtClean="0"/>
              <a:t>2019-10-08</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6886F8D-AE53-46EC-AC83-FE7945AF5EB5}" type="slidenum">
              <a:rPr lang="fr-CA" smtClean="0"/>
              <a:t>‹#›</a:t>
            </a:fld>
            <a:endParaRPr lang="fr-CA"/>
          </a:p>
        </p:txBody>
      </p:sp>
    </p:spTree>
    <p:extLst>
      <p:ext uri="{BB962C8B-B14F-4D97-AF65-F5344CB8AC3E}">
        <p14:creationId xmlns:p14="http://schemas.microsoft.com/office/powerpoint/2010/main" val="271439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C6278C9C-8E25-4E8D-9AD5-CE1051F273F6}" type="datetimeFigureOut">
              <a:rPr lang="fr-CA" smtClean="0"/>
              <a:t>2019-10-08</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E6886F8D-AE53-46EC-AC83-FE7945AF5EB5}" type="slidenum">
              <a:rPr lang="fr-CA" smtClean="0"/>
              <a:t>‹#›</a:t>
            </a:fld>
            <a:endParaRPr lang="fr-CA"/>
          </a:p>
        </p:txBody>
      </p:sp>
    </p:spTree>
    <p:extLst>
      <p:ext uri="{BB962C8B-B14F-4D97-AF65-F5344CB8AC3E}">
        <p14:creationId xmlns:p14="http://schemas.microsoft.com/office/powerpoint/2010/main" val="197295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C6278C9C-8E25-4E8D-9AD5-CE1051F273F6}" type="datetimeFigureOut">
              <a:rPr lang="fr-CA" smtClean="0"/>
              <a:t>2019-10-08</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E6886F8D-AE53-46EC-AC83-FE7945AF5EB5}" type="slidenum">
              <a:rPr lang="fr-CA" smtClean="0"/>
              <a:t>‹#›</a:t>
            </a:fld>
            <a:endParaRPr lang="fr-CA"/>
          </a:p>
        </p:txBody>
      </p:sp>
    </p:spTree>
    <p:extLst>
      <p:ext uri="{BB962C8B-B14F-4D97-AF65-F5344CB8AC3E}">
        <p14:creationId xmlns:p14="http://schemas.microsoft.com/office/powerpoint/2010/main" val="1145686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6278C9C-8E25-4E8D-9AD5-CE1051F273F6}" type="datetimeFigureOut">
              <a:rPr lang="fr-CA" smtClean="0"/>
              <a:t>2019-10-08</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E6886F8D-AE53-46EC-AC83-FE7945AF5EB5}" type="slidenum">
              <a:rPr lang="fr-CA" smtClean="0"/>
              <a:t>‹#›</a:t>
            </a:fld>
            <a:endParaRPr lang="fr-CA"/>
          </a:p>
        </p:txBody>
      </p:sp>
    </p:spTree>
    <p:extLst>
      <p:ext uri="{BB962C8B-B14F-4D97-AF65-F5344CB8AC3E}">
        <p14:creationId xmlns:p14="http://schemas.microsoft.com/office/powerpoint/2010/main" val="2396243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6278C9C-8E25-4E8D-9AD5-CE1051F273F6}" type="datetimeFigureOut">
              <a:rPr lang="fr-CA" smtClean="0"/>
              <a:t>2019-10-08</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6886F8D-AE53-46EC-AC83-FE7945AF5EB5}" type="slidenum">
              <a:rPr lang="fr-CA" smtClean="0"/>
              <a:t>‹#›</a:t>
            </a:fld>
            <a:endParaRPr lang="fr-CA"/>
          </a:p>
        </p:txBody>
      </p:sp>
    </p:spTree>
    <p:extLst>
      <p:ext uri="{BB962C8B-B14F-4D97-AF65-F5344CB8AC3E}">
        <p14:creationId xmlns:p14="http://schemas.microsoft.com/office/powerpoint/2010/main" val="4179120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6278C9C-8E25-4E8D-9AD5-CE1051F273F6}" type="datetimeFigureOut">
              <a:rPr lang="fr-CA" smtClean="0"/>
              <a:t>2019-10-08</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6886F8D-AE53-46EC-AC83-FE7945AF5EB5}" type="slidenum">
              <a:rPr lang="fr-CA" smtClean="0"/>
              <a:t>‹#›</a:t>
            </a:fld>
            <a:endParaRPr lang="fr-CA"/>
          </a:p>
        </p:txBody>
      </p:sp>
    </p:spTree>
    <p:extLst>
      <p:ext uri="{BB962C8B-B14F-4D97-AF65-F5344CB8AC3E}">
        <p14:creationId xmlns:p14="http://schemas.microsoft.com/office/powerpoint/2010/main" val="3959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78C9C-8E25-4E8D-9AD5-CE1051F273F6}" type="datetimeFigureOut">
              <a:rPr lang="fr-CA" smtClean="0"/>
              <a:t>2019-10-08</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86F8D-AE53-46EC-AC83-FE7945AF5EB5}" type="slidenum">
              <a:rPr lang="fr-CA" smtClean="0"/>
              <a:t>‹#›</a:t>
            </a:fld>
            <a:endParaRPr lang="fr-CA"/>
          </a:p>
        </p:txBody>
      </p:sp>
    </p:spTree>
    <p:extLst>
      <p:ext uri="{BB962C8B-B14F-4D97-AF65-F5344CB8AC3E}">
        <p14:creationId xmlns:p14="http://schemas.microsoft.com/office/powerpoint/2010/main" val="140169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C6278C9C-8E25-4E8D-9AD5-CE1051F273F6}" type="datetimeFigureOut">
              <a:rPr lang="fr-CA" smtClean="0"/>
              <a:t>2019-10-08</a:t>
            </a:fld>
            <a:endParaRPr lang="fr-CA"/>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fr-CA"/>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E6886F8D-AE53-46EC-AC83-FE7945AF5EB5}" type="slidenum">
              <a:rPr lang="fr-CA" smtClean="0"/>
              <a:t>‹#›</a:t>
            </a:fld>
            <a:endParaRPr lang="fr-CA"/>
          </a:p>
        </p:txBody>
      </p:sp>
    </p:spTree>
    <p:extLst>
      <p:ext uri="{BB962C8B-B14F-4D97-AF65-F5344CB8AC3E}">
        <p14:creationId xmlns:p14="http://schemas.microsoft.com/office/powerpoint/2010/main" val="2950737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comments" Target="../comments/comment1.xml"/><Relationship Id="rId2" Type="http://schemas.openxmlformats.org/officeDocument/2006/relationships/hyperlink" Target="http://www.google.ca/url?sa=i&amp;rct=j&amp;q=religion+template&amp;source=images&amp;cd=&amp;cad=rja&amp;docid=ROLPF7VKCg01sM&amp;tbnid=2tiRA61Wif5ucM:&amp;ved=0CAUQjRw&amp;url=http://www.crystalgraphics.com/PowerPoint/Templates.Search.Details.asp?product%3DReligion_0517&amp;ei=rNGCUYGYF6rl4APrsIAQ&amp;bvm=bv.45960087,d.dmg&amp;psig=AFQjCNFiWOy1KKEUQHdhPNOphLctOlOrfA&amp;ust=1367614188197680" TargetMode="Externa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a/url?sa=i&amp;rct=j&amp;q=religion+template&amp;source=images&amp;cd=&amp;cad=rja&amp;docid=ROLPF7VKCg01sM&amp;tbnid=2tiRA61Wif5ucM:&amp;ved=0CAUQjRw&amp;url=http://www.crystalgraphics.com/PowerPoint/Templates.Search.Details.asp?product%3DReligion_0517&amp;ei=rNGCUYGYF6rl4APrsIAQ&amp;bvm=bv.45960087,d.dmg&amp;psig=AFQjCNFiWOy1KKEUQHdhPNOphLctOlOrfA&amp;ust=1367614188197680" TargetMode="Externa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a/url?sa=i&amp;rct=j&amp;q=religion+template&amp;source=images&amp;cd=&amp;cad=rja&amp;docid=ROLPF7VKCg01sM&amp;tbnid=2tiRA61Wif5ucM:&amp;ved=0CAUQjRw&amp;url=http://www.crystalgraphics.com/PowerPoint/Templates.Search.Details.asp?product%3DReligion_0517&amp;ei=rNGCUYGYF6rl4APrsIAQ&amp;bvm=bv.45960087,d.dmg&amp;psig=AFQjCNFiWOy1KKEUQHdhPNOphLctOlOrfA&amp;ust=1367614188197680" TargetMode="Externa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comments" Target="../comments/commen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a/url?sa=i&amp;rct=j&amp;q=religion+template&amp;source=images&amp;cd=&amp;cad=rja&amp;docid=ROLPF7VKCg01sM&amp;tbnid=2tiRA61Wif5ucM:&amp;ved=0CAUQjRw&amp;url=http://www.crystalgraphics.com/PowerPoint/Templates.Search.Details.asp?product%3DReligion_0517&amp;ei=rNGCUYGYF6rl4APrsIAQ&amp;bvm=bv.45960087,d.dmg&amp;psig=AFQjCNFiWOy1KKEUQHdhPNOphLctOlOrfA&amp;ust=1367614188197680" TargetMode="Externa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84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lated image">
            <a:extLst>
              <a:ext uri="{FF2B5EF4-FFF2-40B4-BE49-F238E27FC236}">
                <a16:creationId xmlns:a16="http://schemas.microsoft.com/office/drawing/2014/main" id="{619A1320-4FBF-4099-B5B5-895A69B749D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45" r="-1" b="-1"/>
          <a:stretch/>
        </p:blipFill>
        <p:spPr bwMode="auto">
          <a:xfrm>
            <a:off x="482600" y="643467"/>
            <a:ext cx="8178799" cy="5571066"/>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18E474D-44D4-4655-B7A0-5D1A7864A5F9}"/>
              </a:ext>
            </a:extLst>
          </p:cNvPr>
          <p:cNvSpPr txBox="1"/>
          <p:nvPr/>
        </p:nvSpPr>
        <p:spPr>
          <a:xfrm>
            <a:off x="2590799" y="762000"/>
            <a:ext cx="3962400" cy="1200329"/>
          </a:xfrm>
          <a:prstGeom prst="rect">
            <a:avLst/>
          </a:prstGeom>
          <a:noFill/>
        </p:spPr>
        <p:txBody>
          <a:bodyPr wrap="square" rtlCol="0">
            <a:spAutoFit/>
          </a:bodyPr>
          <a:lstStyle/>
          <a:p>
            <a:pPr algn="ctr"/>
            <a:r>
              <a:rPr lang="fr-CA" sz="3600" dirty="0">
                <a:ln>
                  <a:solidFill>
                    <a:schemeClr val="bg1"/>
                  </a:solidFill>
                </a:ln>
                <a:solidFill>
                  <a:schemeClr val="accent1">
                    <a:lumMod val="50000"/>
                  </a:schemeClr>
                </a:solidFill>
                <a:latin typeface="Bernard MT Condensed" panose="02050806060905020404" pitchFamily="18" charset="0"/>
              </a:rPr>
              <a:t>La présence de l’Église catholique</a:t>
            </a:r>
          </a:p>
        </p:txBody>
      </p:sp>
    </p:spTree>
    <p:extLst>
      <p:ext uri="{BB962C8B-B14F-4D97-AF65-F5344CB8AC3E}">
        <p14:creationId xmlns:p14="http://schemas.microsoft.com/office/powerpoint/2010/main" val="2428651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4525" y="1041358"/>
            <a:ext cx="5240739" cy="4721516"/>
          </a:xfrm>
          <a:prstGeom prst="rect">
            <a:avLst/>
          </a:prstGeom>
        </p:spPr>
      </p:pic>
      <p:sp>
        <p:nvSpPr>
          <p:cNvPr id="2" name="Isosceles Triangle 1"/>
          <p:cNvSpPr/>
          <p:nvPr/>
        </p:nvSpPr>
        <p:spPr>
          <a:xfrm>
            <a:off x="200750" y="1506959"/>
            <a:ext cx="3698422" cy="4363811"/>
          </a:xfrm>
          <a:prstGeom prst="triangle">
            <a:avLst/>
          </a:prstGeom>
          <a:solidFill>
            <a:schemeClr val="bg2">
              <a:lumMod val="9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cxnSp>
        <p:nvCxnSpPr>
          <p:cNvPr id="4" name="Straight Connector 3"/>
          <p:cNvCxnSpPr>
            <a:cxnSpLocks/>
          </p:cNvCxnSpPr>
          <p:nvPr/>
        </p:nvCxnSpPr>
        <p:spPr>
          <a:xfrm>
            <a:off x="1934936" y="1796143"/>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cxnSpLocks/>
          </p:cNvCxnSpPr>
          <p:nvPr/>
        </p:nvCxnSpPr>
        <p:spPr>
          <a:xfrm>
            <a:off x="1704265" y="2332270"/>
            <a:ext cx="69139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a:off x="1375172" y="3106293"/>
            <a:ext cx="13495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780" y="961162"/>
            <a:ext cx="576979" cy="752684"/>
          </a:xfrm>
          <a:prstGeom prst="rect">
            <a:avLst/>
          </a:prstGeom>
          <a:effectLst>
            <a:outerShdw blurRad="50800" dist="38100" dir="10800000" algn="r" rotWithShape="0">
              <a:prstClr val="black">
                <a:alpha val="40000"/>
              </a:prstClr>
            </a:outerShdw>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4149" y="1717694"/>
            <a:ext cx="471148" cy="625591"/>
          </a:xfrm>
          <a:prstGeom prst="rect">
            <a:avLst/>
          </a:prstGeom>
          <a:effectLst>
            <a:outerShdw blurRad="50800" dist="38100" dir="13500000" algn="br" rotWithShape="0">
              <a:prstClr val="black">
                <a:alpha val="40000"/>
              </a:prstClr>
            </a:outerShdw>
          </a:effec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9494" y="2388123"/>
            <a:ext cx="458330" cy="623011"/>
          </a:xfrm>
          <a:prstGeom prst="rect">
            <a:avLst/>
          </a:prstGeom>
          <a:effectLst>
            <a:outerShdw blurRad="50800" dist="38100" dir="13500000" algn="br" rotWithShape="0">
              <a:prstClr val="black">
                <a:alpha val="40000"/>
              </a:prstClr>
            </a:outerShdw>
          </a:effectLst>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6192" y="3776723"/>
            <a:ext cx="471148" cy="654713"/>
          </a:xfrm>
          <a:prstGeom prst="rect">
            <a:avLst/>
          </a:prstGeom>
          <a:effectLst>
            <a:outerShdw blurRad="50800" dist="38100" dir="13500000" algn="br" rotWithShape="0">
              <a:prstClr val="black">
                <a:alpha val="40000"/>
              </a:prstClr>
            </a:outerShdw>
          </a:effectLst>
        </p:spPr>
      </p:pic>
      <p:sp>
        <p:nvSpPr>
          <p:cNvPr id="17" name="TextBox 16"/>
          <p:cNvSpPr txBox="1"/>
          <p:nvPr/>
        </p:nvSpPr>
        <p:spPr>
          <a:xfrm>
            <a:off x="914253" y="1182381"/>
            <a:ext cx="781469" cy="300082"/>
          </a:xfrm>
          <a:prstGeom prst="rect">
            <a:avLst/>
          </a:prstGeom>
          <a:noFill/>
        </p:spPr>
        <p:txBody>
          <a:bodyPr wrap="square" rtlCol="0">
            <a:spAutoFit/>
          </a:bodyPr>
          <a:lstStyle/>
          <a:p>
            <a:pPr algn="ctr"/>
            <a:r>
              <a:rPr lang="fr-CA" sz="1350" dirty="0"/>
              <a:t>Le pape</a:t>
            </a:r>
          </a:p>
        </p:txBody>
      </p:sp>
      <p:sp>
        <p:nvSpPr>
          <p:cNvPr id="18" name="TextBox 17"/>
          <p:cNvSpPr txBox="1"/>
          <p:nvPr/>
        </p:nvSpPr>
        <p:spPr>
          <a:xfrm>
            <a:off x="601424" y="1863732"/>
            <a:ext cx="1141672" cy="300082"/>
          </a:xfrm>
          <a:prstGeom prst="rect">
            <a:avLst/>
          </a:prstGeom>
          <a:noFill/>
        </p:spPr>
        <p:txBody>
          <a:bodyPr wrap="square" rtlCol="0">
            <a:spAutoFit/>
          </a:bodyPr>
          <a:lstStyle/>
          <a:p>
            <a:r>
              <a:rPr lang="fr-CA" sz="1350" dirty="0"/>
              <a:t>Les cardinaux</a:t>
            </a:r>
          </a:p>
        </p:txBody>
      </p:sp>
      <p:sp>
        <p:nvSpPr>
          <p:cNvPr id="19" name="TextBox 18"/>
          <p:cNvSpPr txBox="1"/>
          <p:nvPr/>
        </p:nvSpPr>
        <p:spPr>
          <a:xfrm>
            <a:off x="366777" y="2514632"/>
            <a:ext cx="1141672" cy="300082"/>
          </a:xfrm>
          <a:prstGeom prst="rect">
            <a:avLst/>
          </a:prstGeom>
          <a:noFill/>
        </p:spPr>
        <p:txBody>
          <a:bodyPr wrap="square" rtlCol="0">
            <a:spAutoFit/>
          </a:bodyPr>
          <a:lstStyle/>
          <a:p>
            <a:pPr algn="ctr"/>
            <a:r>
              <a:rPr lang="fr-CA" sz="1350" dirty="0"/>
              <a:t>Les évêques</a:t>
            </a:r>
          </a:p>
        </p:txBody>
      </p:sp>
      <p:sp>
        <p:nvSpPr>
          <p:cNvPr id="20" name="TextBox 19"/>
          <p:cNvSpPr txBox="1"/>
          <p:nvPr/>
        </p:nvSpPr>
        <p:spPr>
          <a:xfrm>
            <a:off x="77216" y="3713751"/>
            <a:ext cx="1010153" cy="507831"/>
          </a:xfrm>
          <a:prstGeom prst="rect">
            <a:avLst/>
          </a:prstGeom>
          <a:noFill/>
        </p:spPr>
        <p:txBody>
          <a:bodyPr wrap="square" rtlCol="0">
            <a:spAutoFit/>
          </a:bodyPr>
          <a:lstStyle/>
          <a:p>
            <a:pPr algn="ctr"/>
            <a:r>
              <a:rPr lang="fr-CA" sz="1350" dirty="0"/>
              <a:t>Les prêtres et moines</a:t>
            </a:r>
          </a:p>
        </p:txBody>
      </p:sp>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7890" y="3983250"/>
            <a:ext cx="365600" cy="476936"/>
          </a:xfrm>
          <a:prstGeom prst="rect">
            <a:avLst/>
          </a:prstGeom>
          <a:effectLst>
            <a:outerShdw blurRad="50800" dist="38100" dir="10800000" algn="r" rotWithShape="0">
              <a:prstClr val="black">
                <a:alpha val="40000"/>
              </a:prstClr>
            </a:outerShdw>
          </a:effectLst>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33874" y="4210017"/>
            <a:ext cx="245630" cy="326147"/>
          </a:xfrm>
          <a:prstGeom prst="rect">
            <a:avLst/>
          </a:prstGeom>
          <a:effectLst>
            <a:outerShdw blurRad="50800" dist="38100" dir="13500000" algn="br" rotWithShape="0">
              <a:prstClr val="black">
                <a:alpha val="40000"/>
              </a:prstClr>
            </a:outerShdw>
          </a:effectLst>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71394" y="4221718"/>
            <a:ext cx="245630" cy="326147"/>
          </a:xfrm>
          <a:prstGeom prst="rect">
            <a:avLst/>
          </a:prstGeom>
          <a:effectLst>
            <a:outerShdw blurRad="50800" dist="38100" dir="13500000" algn="br" rotWithShape="0">
              <a:prstClr val="black">
                <a:alpha val="40000"/>
              </a:prstClr>
            </a:outerShdw>
          </a:effectLst>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04543" y="4310362"/>
            <a:ext cx="245630" cy="326147"/>
          </a:xfrm>
          <a:prstGeom prst="rect">
            <a:avLst/>
          </a:prstGeom>
          <a:effectLst>
            <a:outerShdw blurRad="50800" dist="38100" dir="13500000" algn="br" rotWithShape="0">
              <a:prstClr val="black">
                <a:alpha val="40000"/>
              </a:prstClr>
            </a:outerShdw>
          </a:effectLst>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48403" y="3779506"/>
            <a:ext cx="259866" cy="353238"/>
          </a:xfrm>
          <a:prstGeom prst="rect">
            <a:avLst/>
          </a:prstGeom>
          <a:effectLst>
            <a:outerShdw blurRad="50800" dist="38100" dir="13500000" algn="br" rotWithShape="0">
              <a:prstClr val="black">
                <a:alpha val="40000"/>
              </a:prstClr>
            </a:outerShdw>
          </a:effectLst>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64334" y="4093340"/>
            <a:ext cx="259866" cy="353238"/>
          </a:xfrm>
          <a:prstGeom prst="rect">
            <a:avLst/>
          </a:prstGeom>
          <a:effectLst>
            <a:outerShdw blurRad="50800" dist="38100" dir="13500000" algn="br" rotWithShape="0">
              <a:prstClr val="black">
                <a:alpha val="40000"/>
              </a:prstClr>
            </a:outerShdw>
          </a:effectLst>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15712" y="2089589"/>
            <a:ext cx="259866" cy="353238"/>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89037" y="3131235"/>
            <a:ext cx="259866" cy="353238"/>
          </a:xfrm>
          <a:prstGeom prst="rect">
            <a:avLst/>
          </a:prstGeom>
          <a:effectLst>
            <a:outerShdw blurRad="50800" dist="38100" dir="13500000" algn="br" rotWithShape="0">
              <a:prstClr val="black">
                <a:alpha val="40000"/>
              </a:prstClr>
            </a:outerShdw>
          </a:effectLst>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45246" y="3519849"/>
            <a:ext cx="259866" cy="353238"/>
          </a:xfrm>
          <a:prstGeom prst="rect">
            <a:avLst/>
          </a:prstGeom>
          <a:effectLst>
            <a:outerShdw blurRad="50800" dist="38100" dir="13500000" algn="br" rotWithShape="0">
              <a:prstClr val="black">
                <a:alpha val="40000"/>
              </a:prstClr>
            </a:outerShdw>
          </a:effectLst>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12008" y="2691487"/>
            <a:ext cx="259866" cy="353238"/>
          </a:xfrm>
          <a:prstGeom prst="rect">
            <a:avLst/>
          </a:prstGeom>
          <a:effectLst>
            <a:outerShdw blurRad="50800" dist="38100" dir="13500000" algn="br" rotWithShape="0">
              <a:prstClr val="black">
                <a:alpha val="40000"/>
              </a:prstClr>
            </a:outerShdw>
          </a:effectLst>
        </p:spPr>
      </p:pic>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07534" y="3106293"/>
            <a:ext cx="259866" cy="353238"/>
          </a:xfrm>
          <a:prstGeom prst="rect">
            <a:avLst/>
          </a:prstGeom>
          <a:effectLst>
            <a:outerShdw blurRad="50800" dist="38100" dir="13500000" algn="br" rotWithShape="0">
              <a:prstClr val="black">
                <a:alpha val="40000"/>
              </a:prstClr>
            </a:outerShdw>
          </a:effectLst>
        </p:spPr>
      </p:pic>
      <p:pic>
        <p:nvPicPr>
          <p:cNvPr id="36" name="Picture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72565" y="4105726"/>
            <a:ext cx="183780" cy="255383"/>
          </a:xfrm>
          <a:prstGeom prst="rect">
            <a:avLst/>
          </a:prstGeom>
          <a:effectLst>
            <a:outerShdw blurRad="50800" dist="38100" dir="13500000" algn="br" rotWithShape="0">
              <a:prstClr val="black">
                <a:alpha val="40000"/>
              </a:prstClr>
            </a:outerShdw>
          </a:effectLst>
        </p:spPr>
      </p:pic>
      <p:pic>
        <p:nvPicPr>
          <p:cNvPr id="38" name="Picture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91054" y="3832769"/>
            <a:ext cx="183780" cy="255383"/>
          </a:xfrm>
          <a:prstGeom prst="rect">
            <a:avLst/>
          </a:prstGeom>
          <a:effectLst>
            <a:outerShdw blurRad="50800" dist="38100" dir="13500000" algn="br" rotWithShape="0">
              <a:prstClr val="black">
                <a:alpha val="40000"/>
              </a:prstClr>
            </a:outerShdw>
          </a:effectLst>
        </p:spPr>
      </p:pic>
      <p:pic>
        <p:nvPicPr>
          <p:cNvPr id="39" name="Picture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29601" y="4396492"/>
            <a:ext cx="183780" cy="255383"/>
          </a:xfrm>
          <a:prstGeom prst="rect">
            <a:avLst/>
          </a:prstGeom>
          <a:effectLst>
            <a:outerShdw blurRad="50800" dist="38100" dir="13500000" algn="br" rotWithShape="0">
              <a:prstClr val="black">
                <a:alpha val="40000"/>
              </a:prstClr>
            </a:outerShdw>
          </a:effectLst>
        </p:spPr>
      </p:pic>
      <p:pic>
        <p:nvPicPr>
          <p:cNvPr id="40" name="Picture 3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67784" y="2978602"/>
            <a:ext cx="183780" cy="255383"/>
          </a:xfrm>
          <a:prstGeom prst="rect">
            <a:avLst/>
          </a:prstGeom>
          <a:effectLst>
            <a:outerShdw blurRad="50800" dist="38100" dir="13500000" algn="br" rotWithShape="0">
              <a:prstClr val="black">
                <a:alpha val="40000"/>
              </a:prstClr>
            </a:outerShdw>
          </a:effectLst>
        </p:spPr>
      </p:pic>
      <p:pic>
        <p:nvPicPr>
          <p:cNvPr id="41" name="Picture 4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84085" y="3520759"/>
            <a:ext cx="183780" cy="255383"/>
          </a:xfrm>
          <a:prstGeom prst="rect">
            <a:avLst/>
          </a:prstGeom>
          <a:effectLst>
            <a:outerShdw blurRad="50800" dist="38100" dir="13500000" algn="br" rotWithShape="0">
              <a:prstClr val="black">
                <a:alpha val="40000"/>
              </a:prstClr>
            </a:outerShdw>
          </a:effectLst>
        </p:spPr>
      </p:pic>
      <p:pic>
        <p:nvPicPr>
          <p:cNvPr id="42" name="Picture 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73283" y="3321199"/>
            <a:ext cx="183780" cy="255383"/>
          </a:xfrm>
          <a:prstGeom prst="rect">
            <a:avLst/>
          </a:prstGeom>
          <a:effectLst>
            <a:outerShdw blurRad="50800" dist="38100" dir="13500000" algn="br" rotWithShape="0">
              <a:prstClr val="black">
                <a:alpha val="40000"/>
              </a:prstClr>
            </a:outerShdw>
          </a:effectLst>
        </p:spPr>
      </p:pic>
      <p:pic>
        <p:nvPicPr>
          <p:cNvPr id="43" name="Picture 4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44527" y="3873087"/>
            <a:ext cx="183780" cy="255383"/>
          </a:xfrm>
          <a:prstGeom prst="rect">
            <a:avLst/>
          </a:prstGeom>
          <a:effectLst>
            <a:outerShdw blurRad="50800" dist="38100" dir="13500000" algn="br" rotWithShape="0">
              <a:prstClr val="black">
                <a:alpha val="40000"/>
              </a:prstClr>
            </a:outerShdw>
          </a:effectLst>
        </p:spPr>
      </p:pic>
      <p:pic>
        <p:nvPicPr>
          <p:cNvPr id="44" name="Picture 4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81679" y="2978716"/>
            <a:ext cx="183780" cy="255383"/>
          </a:xfrm>
          <a:prstGeom prst="rect">
            <a:avLst/>
          </a:prstGeom>
          <a:effectLst>
            <a:outerShdw blurRad="50800" dist="38100" dir="13500000" algn="br" rotWithShape="0">
              <a:prstClr val="black">
                <a:alpha val="40000"/>
              </a:prstClr>
            </a:outerShdw>
          </a:effectLst>
        </p:spPr>
      </p:pic>
      <p:pic>
        <p:nvPicPr>
          <p:cNvPr id="45" name="Picture 4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35190" y="3683983"/>
            <a:ext cx="183780" cy="255383"/>
          </a:xfrm>
          <a:prstGeom prst="rect">
            <a:avLst/>
          </a:prstGeom>
          <a:effectLst>
            <a:outerShdw blurRad="50800" dist="38100" dir="13500000" algn="br" rotWithShape="0">
              <a:prstClr val="black">
                <a:alpha val="40000"/>
              </a:prstClr>
            </a:outerShdw>
          </a:effectLst>
        </p:spPr>
      </p:pic>
      <p:pic>
        <p:nvPicPr>
          <p:cNvPr id="46" name="Picture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25889" y="3710986"/>
            <a:ext cx="183780" cy="255383"/>
          </a:xfrm>
          <a:prstGeom prst="rect">
            <a:avLst/>
          </a:prstGeom>
          <a:effectLst>
            <a:outerShdw blurRad="50800" dist="38100" dir="13500000" algn="br" rotWithShape="0">
              <a:prstClr val="black">
                <a:alpha val="40000"/>
              </a:prstClr>
            </a:outerShdw>
          </a:effectLst>
        </p:spPr>
      </p:pic>
      <p:pic>
        <p:nvPicPr>
          <p:cNvPr id="47" name="Picture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95236" y="2429869"/>
            <a:ext cx="183780" cy="255383"/>
          </a:xfrm>
          <a:prstGeom prst="rect">
            <a:avLst/>
          </a:prstGeom>
          <a:effectLst>
            <a:outerShdw blurRad="50800" dist="38100" dir="13500000" algn="br" rotWithShape="0">
              <a:prstClr val="black">
                <a:alpha val="40000"/>
              </a:prstClr>
            </a:outerShdw>
          </a:effectLst>
        </p:spPr>
      </p:pic>
      <p:pic>
        <p:nvPicPr>
          <p:cNvPr id="48" name="Picture 4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32006" y="3065817"/>
            <a:ext cx="183780" cy="255383"/>
          </a:xfrm>
          <a:prstGeom prst="rect">
            <a:avLst/>
          </a:prstGeom>
          <a:effectLst>
            <a:outerShdw blurRad="50800" dist="38100" dir="13500000" algn="br" rotWithShape="0">
              <a:prstClr val="black">
                <a:alpha val="40000"/>
              </a:prstClr>
            </a:outerShdw>
          </a:effectLst>
        </p:spPr>
      </p:pic>
      <p:pic>
        <p:nvPicPr>
          <p:cNvPr id="49" name="Picture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23836" y="2174486"/>
            <a:ext cx="183780" cy="255383"/>
          </a:xfrm>
          <a:prstGeom prst="rect">
            <a:avLst/>
          </a:prstGeom>
          <a:effectLst>
            <a:outerShdw blurRad="50800" dist="38100" dir="13500000" algn="br" rotWithShape="0">
              <a:prstClr val="black">
                <a:alpha val="40000"/>
              </a:prstClr>
            </a:outerShdw>
          </a:effectLst>
        </p:spPr>
      </p:pic>
      <p:pic>
        <p:nvPicPr>
          <p:cNvPr id="50" name="Picture 4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68000" y="2546277"/>
            <a:ext cx="183780" cy="255383"/>
          </a:xfrm>
          <a:prstGeom prst="rect">
            <a:avLst/>
          </a:prstGeom>
          <a:effectLst>
            <a:outerShdw blurRad="50800" dist="38100" dir="13500000" algn="br" rotWithShape="0">
              <a:prstClr val="black">
                <a:alpha val="40000"/>
              </a:prstClr>
            </a:outerShdw>
          </a:effectLst>
        </p:spPr>
      </p:pic>
      <p:pic>
        <p:nvPicPr>
          <p:cNvPr id="51" name="Picture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23822" y="3044725"/>
            <a:ext cx="183780" cy="255383"/>
          </a:xfrm>
          <a:prstGeom prst="rect">
            <a:avLst/>
          </a:prstGeom>
          <a:effectLst>
            <a:outerShdw blurRad="50800" dist="38100" dir="13500000" algn="br" rotWithShape="0">
              <a:prstClr val="black">
                <a:alpha val="40000"/>
              </a:prstClr>
            </a:outerShdw>
          </a:effectLst>
        </p:spPr>
      </p:pic>
      <p:pic>
        <p:nvPicPr>
          <p:cNvPr id="52" name="Picture 5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1394" y="3403558"/>
            <a:ext cx="183780" cy="255383"/>
          </a:xfrm>
          <a:prstGeom prst="rect">
            <a:avLst/>
          </a:prstGeom>
          <a:effectLst>
            <a:outerShdw blurRad="50800" dist="38100" dir="13500000" algn="br" rotWithShape="0">
              <a:prstClr val="black">
                <a:alpha val="40000"/>
              </a:prstClr>
            </a:outerShdw>
          </a:effectLst>
        </p:spPr>
      </p:pic>
      <p:pic>
        <p:nvPicPr>
          <p:cNvPr id="53" name="Picture 5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83749" y="3099041"/>
            <a:ext cx="183780" cy="255383"/>
          </a:xfrm>
          <a:prstGeom prst="rect">
            <a:avLst/>
          </a:prstGeom>
          <a:effectLst>
            <a:outerShdw blurRad="50800" dist="38100" dir="13500000" algn="br" rotWithShape="0">
              <a:prstClr val="black">
                <a:alpha val="40000"/>
              </a:prstClr>
            </a:outerShdw>
          </a:effectLst>
        </p:spPr>
      </p:pic>
      <p:pic>
        <p:nvPicPr>
          <p:cNvPr id="54" name="Picture 5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86446" y="3451654"/>
            <a:ext cx="183780" cy="255383"/>
          </a:xfrm>
          <a:prstGeom prst="rect">
            <a:avLst/>
          </a:prstGeom>
          <a:effectLst>
            <a:outerShdw blurRad="50800" dist="38100" dir="13500000" algn="br" rotWithShape="0">
              <a:prstClr val="black">
                <a:alpha val="40000"/>
              </a:prstClr>
            </a:outerShdw>
          </a:effectLst>
        </p:spPr>
      </p:pic>
      <p:pic>
        <p:nvPicPr>
          <p:cNvPr id="58" name="Picture 5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367457">
            <a:off x="217782" y="196935"/>
            <a:ext cx="663137" cy="660379"/>
          </a:xfrm>
          <a:prstGeom prst="rect">
            <a:avLst/>
          </a:prstGeom>
        </p:spPr>
      </p:pic>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85479" y="3554034"/>
            <a:ext cx="259866" cy="353238"/>
          </a:xfrm>
          <a:prstGeom prst="rect">
            <a:avLst/>
          </a:prstGeom>
          <a:effectLst>
            <a:outerShdw blurRad="50800" dist="38100" dir="13500000" algn="br" rotWithShape="0">
              <a:prstClr val="black">
                <a:alpha val="40000"/>
              </a:prstClr>
            </a:outerShdw>
          </a:effectLst>
        </p:spPr>
      </p:pic>
      <p:sp>
        <p:nvSpPr>
          <p:cNvPr id="3" name="TextBox 2">
            <a:extLst>
              <a:ext uri="{FF2B5EF4-FFF2-40B4-BE49-F238E27FC236}">
                <a16:creationId xmlns:a16="http://schemas.microsoft.com/office/drawing/2014/main" id="{89878833-B0A3-45CC-9D66-4EF0413759C5}"/>
              </a:ext>
            </a:extLst>
          </p:cNvPr>
          <p:cNvSpPr txBox="1"/>
          <p:nvPr/>
        </p:nvSpPr>
        <p:spPr>
          <a:xfrm>
            <a:off x="2395043" y="183501"/>
            <a:ext cx="4045349" cy="584775"/>
          </a:xfrm>
          <a:prstGeom prst="rect">
            <a:avLst/>
          </a:prstGeom>
          <a:noFill/>
        </p:spPr>
        <p:txBody>
          <a:bodyPr wrap="square" rtlCol="0">
            <a:spAutoFit/>
          </a:bodyPr>
          <a:lstStyle/>
          <a:p>
            <a:pPr algn="ctr"/>
            <a:r>
              <a:rPr lang="fr-CA" sz="3200" dirty="0">
                <a:ln w="6350">
                  <a:solidFill>
                    <a:schemeClr val="tx1"/>
                  </a:solidFill>
                </a:ln>
                <a:solidFill>
                  <a:srgbClr val="C00000"/>
                </a:solidFill>
                <a:latin typeface="Bernard MT Condensed" panose="02050806060905020404" pitchFamily="18" charset="0"/>
              </a:rPr>
              <a:t>Rappelez-vous (de sec.1)</a:t>
            </a:r>
          </a:p>
        </p:txBody>
      </p:sp>
    </p:spTree>
    <p:extLst>
      <p:ext uri="{BB962C8B-B14F-4D97-AF65-F5344CB8AC3E}">
        <p14:creationId xmlns:p14="http://schemas.microsoft.com/office/powerpoint/2010/main" val="277817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0"/>
                                          </p:stCondLst>
                                        </p:cTn>
                                        <p:tgtEl>
                                          <p:spTgt spid="58"/>
                                        </p:tgtEl>
                                        <p:attrNameLst>
                                          <p:attrName>style.visibility</p:attrName>
                                        </p:attrNameLst>
                                      </p:cBhvr>
                                      <p:to>
                                        <p:strVal val="visible"/>
                                      </p:to>
                                    </p:set>
                                  </p:childTnLst>
                                </p:cTn>
                              </p:par>
                              <p:par>
                                <p:cTn id="7" presetID="8" presetClass="emph" presetSubtype="0" fill="hold" nodeType="withEffect">
                                  <p:stCondLst>
                                    <p:cond delay="500"/>
                                  </p:stCondLst>
                                  <p:childTnLst>
                                    <p:animRot by="21600000">
                                      <p:cBhvr>
                                        <p:cTn id="8" dur="1000" fill="hold"/>
                                        <p:tgtEl>
                                          <p:spTgt spid="58"/>
                                        </p:tgtEl>
                                        <p:attrNameLst>
                                          <p:attrName>r</p:attrName>
                                        </p:attrNameLst>
                                      </p:cBhvr>
                                    </p:animRot>
                                  </p:childTnLst>
                                </p:cTn>
                              </p:par>
                              <p:par>
                                <p:cTn id="9" presetID="22" presetClass="entr" presetSubtype="4" fill="hold" grpId="0" nodeType="with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22" presetClass="entr" presetSubtype="8" fill="hold" nodeType="withEffect">
                                  <p:stCondLst>
                                    <p:cond delay="150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par>
                                <p:cTn id="15" presetID="22" presetClass="entr" presetSubtype="8" fill="hold" nodeType="withEffect">
                                  <p:stCondLst>
                                    <p:cond delay="150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nodeType="withEffect">
                                  <p:stCondLst>
                                    <p:cond delay="200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nodeType="withEffect">
                                  <p:stCondLst>
                                    <p:cond delay="250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1" presetClass="entr" presetSubtype="0" fill="hold" grpId="0" nodeType="withEffect">
                                  <p:stCondLst>
                                    <p:cond delay="50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down)">
                                      <p:cBhvr>
                                        <p:cTn id="48" dur="500"/>
                                        <p:tgtEl>
                                          <p:spTgt spid="25"/>
                                        </p:tgtEl>
                                      </p:cBhvr>
                                    </p:animEffect>
                                  </p:childTnLst>
                                </p:cTn>
                              </p:par>
                              <p:par>
                                <p:cTn id="49" presetID="22" presetClass="entr" presetSubtype="4" fill="hold" nodeType="withEffect">
                                  <p:stCondLst>
                                    <p:cond delay="500"/>
                                  </p:stCondLst>
                                  <p:childTnLst>
                                    <p:set>
                                      <p:cBhvr>
                                        <p:cTn id="50" dur="1" fill="hold">
                                          <p:stCondLst>
                                            <p:cond delay="0"/>
                                          </p:stCondLst>
                                        </p:cTn>
                                        <p:tgtEl>
                                          <p:spTgt spid="26"/>
                                        </p:tgtEl>
                                        <p:attrNameLst>
                                          <p:attrName>style.visibility</p:attrName>
                                        </p:attrNameLst>
                                      </p:cBhvr>
                                      <p:to>
                                        <p:strVal val="visible"/>
                                      </p:to>
                                    </p:set>
                                    <p:animEffect transition="in" filter="wipe(down)">
                                      <p:cBhvr>
                                        <p:cTn id="51" dur="500"/>
                                        <p:tgtEl>
                                          <p:spTgt spid="26"/>
                                        </p:tgtEl>
                                      </p:cBhvr>
                                    </p:animEffect>
                                  </p:childTnLst>
                                </p:cTn>
                              </p:par>
                              <p:par>
                                <p:cTn id="52" presetID="22" presetClass="entr" presetSubtype="4" fill="hold" nodeType="withEffect">
                                  <p:stCondLst>
                                    <p:cond delay="1000"/>
                                  </p:stCondLst>
                                  <p:childTnLst>
                                    <p:set>
                                      <p:cBhvr>
                                        <p:cTn id="53" dur="1" fill="hold">
                                          <p:stCondLst>
                                            <p:cond delay="0"/>
                                          </p:stCondLst>
                                        </p:cTn>
                                        <p:tgtEl>
                                          <p:spTgt spid="27"/>
                                        </p:tgtEl>
                                        <p:attrNameLst>
                                          <p:attrName>style.visibility</p:attrName>
                                        </p:attrNameLst>
                                      </p:cBhvr>
                                      <p:to>
                                        <p:strVal val="visible"/>
                                      </p:to>
                                    </p:set>
                                    <p:animEffect transition="in" filter="wipe(down)">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down)">
                                      <p:cBhvr>
                                        <p:cTn id="67" dur="500"/>
                                        <p:tgtEl>
                                          <p:spTgt spid="29"/>
                                        </p:tgtEl>
                                      </p:cBhvr>
                                    </p:animEffect>
                                  </p:childTnLst>
                                </p:cTn>
                              </p:par>
                              <p:par>
                                <p:cTn id="68" presetID="22" presetClass="entr" presetSubtype="4" fill="hold" nodeType="withEffect">
                                  <p:stCondLst>
                                    <p:cond delay="250"/>
                                  </p:stCondLst>
                                  <p:childTnLst>
                                    <p:set>
                                      <p:cBhvr>
                                        <p:cTn id="69" dur="1" fill="hold">
                                          <p:stCondLst>
                                            <p:cond delay="0"/>
                                          </p:stCondLst>
                                        </p:cTn>
                                        <p:tgtEl>
                                          <p:spTgt spid="33"/>
                                        </p:tgtEl>
                                        <p:attrNameLst>
                                          <p:attrName>style.visibility</p:attrName>
                                        </p:attrNameLst>
                                      </p:cBhvr>
                                      <p:to>
                                        <p:strVal val="visible"/>
                                      </p:to>
                                    </p:set>
                                    <p:animEffect transition="in" filter="wipe(down)">
                                      <p:cBhvr>
                                        <p:cTn id="70" dur="500"/>
                                        <p:tgtEl>
                                          <p:spTgt spid="33"/>
                                        </p:tgtEl>
                                      </p:cBhvr>
                                    </p:animEffect>
                                  </p:childTnLst>
                                </p:cTn>
                              </p:par>
                              <p:par>
                                <p:cTn id="71" presetID="22" presetClass="entr" presetSubtype="4" fill="hold" nodeType="withEffect">
                                  <p:stCondLst>
                                    <p:cond delay="500"/>
                                  </p:stCondLst>
                                  <p:childTnLst>
                                    <p:set>
                                      <p:cBhvr>
                                        <p:cTn id="72" dur="1" fill="hold">
                                          <p:stCondLst>
                                            <p:cond delay="0"/>
                                          </p:stCondLst>
                                        </p:cTn>
                                        <p:tgtEl>
                                          <p:spTgt spid="34"/>
                                        </p:tgtEl>
                                        <p:attrNameLst>
                                          <p:attrName>style.visibility</p:attrName>
                                        </p:attrNameLst>
                                      </p:cBhvr>
                                      <p:to>
                                        <p:strVal val="visible"/>
                                      </p:to>
                                    </p:set>
                                    <p:animEffect transition="in" filter="wipe(down)">
                                      <p:cBhvr>
                                        <p:cTn id="73" dur="500"/>
                                        <p:tgtEl>
                                          <p:spTgt spid="34"/>
                                        </p:tgtEl>
                                      </p:cBhvr>
                                    </p:animEffect>
                                  </p:childTnLst>
                                </p:cTn>
                              </p:par>
                              <p:par>
                                <p:cTn id="74" presetID="22" presetClass="entr" presetSubtype="4" fill="hold" nodeType="withEffect">
                                  <p:stCondLst>
                                    <p:cond delay="750"/>
                                  </p:stCondLst>
                                  <p:childTnLst>
                                    <p:set>
                                      <p:cBhvr>
                                        <p:cTn id="75" dur="1" fill="hold">
                                          <p:stCondLst>
                                            <p:cond delay="0"/>
                                          </p:stCondLst>
                                        </p:cTn>
                                        <p:tgtEl>
                                          <p:spTgt spid="31"/>
                                        </p:tgtEl>
                                        <p:attrNameLst>
                                          <p:attrName>style.visibility</p:attrName>
                                        </p:attrNameLst>
                                      </p:cBhvr>
                                      <p:to>
                                        <p:strVal val="visible"/>
                                      </p:to>
                                    </p:set>
                                    <p:animEffect transition="in" filter="wipe(down)">
                                      <p:cBhvr>
                                        <p:cTn id="76" dur="500"/>
                                        <p:tgtEl>
                                          <p:spTgt spid="31"/>
                                        </p:tgtEl>
                                      </p:cBhvr>
                                    </p:animEffect>
                                  </p:childTnLst>
                                </p:cTn>
                              </p:par>
                              <p:par>
                                <p:cTn id="77" presetID="22" presetClass="entr" presetSubtype="4" fill="hold" nodeType="withEffect">
                                  <p:stCondLst>
                                    <p:cond delay="1000"/>
                                  </p:stCondLst>
                                  <p:childTnLst>
                                    <p:set>
                                      <p:cBhvr>
                                        <p:cTn id="78" dur="1" fill="hold">
                                          <p:stCondLst>
                                            <p:cond delay="0"/>
                                          </p:stCondLst>
                                        </p:cTn>
                                        <p:tgtEl>
                                          <p:spTgt spid="32"/>
                                        </p:tgtEl>
                                        <p:attrNameLst>
                                          <p:attrName>style.visibility</p:attrName>
                                        </p:attrNameLst>
                                      </p:cBhvr>
                                      <p:to>
                                        <p:strVal val="visible"/>
                                      </p:to>
                                    </p:set>
                                    <p:animEffect transition="in" filter="wipe(down)">
                                      <p:cBhvr>
                                        <p:cTn id="79" dur="500"/>
                                        <p:tgtEl>
                                          <p:spTgt spid="32"/>
                                        </p:tgtEl>
                                      </p:cBhvr>
                                    </p:animEffect>
                                  </p:childTnLst>
                                </p:cTn>
                              </p:par>
                              <p:par>
                                <p:cTn id="80" presetID="22" presetClass="entr" presetSubtype="4" fill="hold" nodeType="withEffect">
                                  <p:stCondLst>
                                    <p:cond delay="1250"/>
                                  </p:stCondLst>
                                  <p:childTnLst>
                                    <p:set>
                                      <p:cBhvr>
                                        <p:cTn id="81" dur="1" fill="hold">
                                          <p:stCondLst>
                                            <p:cond delay="0"/>
                                          </p:stCondLst>
                                        </p:cTn>
                                        <p:tgtEl>
                                          <p:spTgt spid="35"/>
                                        </p:tgtEl>
                                        <p:attrNameLst>
                                          <p:attrName>style.visibility</p:attrName>
                                        </p:attrNameLst>
                                      </p:cBhvr>
                                      <p:to>
                                        <p:strVal val="visible"/>
                                      </p:to>
                                    </p:set>
                                    <p:animEffect transition="in" filter="wipe(down)">
                                      <p:cBhvr>
                                        <p:cTn id="82" dur="500"/>
                                        <p:tgtEl>
                                          <p:spTgt spid="35"/>
                                        </p:tgtEl>
                                      </p:cBhvr>
                                    </p:animEffect>
                                  </p:childTnLst>
                                </p:cTn>
                              </p:par>
                              <p:par>
                                <p:cTn id="83" presetID="22" presetClass="entr" presetSubtype="4" fill="hold" nodeType="withEffect">
                                  <p:stCondLst>
                                    <p:cond delay="1500"/>
                                  </p:stCondLst>
                                  <p:childTnLst>
                                    <p:set>
                                      <p:cBhvr>
                                        <p:cTn id="84" dur="1" fill="hold">
                                          <p:stCondLst>
                                            <p:cond delay="0"/>
                                          </p:stCondLst>
                                        </p:cTn>
                                        <p:tgtEl>
                                          <p:spTgt spid="30"/>
                                        </p:tgtEl>
                                        <p:attrNameLst>
                                          <p:attrName>style.visibility</p:attrName>
                                        </p:attrNameLst>
                                      </p:cBhvr>
                                      <p:to>
                                        <p:strVal val="visible"/>
                                      </p:to>
                                    </p:set>
                                    <p:animEffect transition="in" filter="wipe(down)">
                                      <p:cBhvr>
                                        <p:cTn id="85" dur="500"/>
                                        <p:tgtEl>
                                          <p:spTgt spid="30"/>
                                        </p:tgtEl>
                                      </p:cBhvr>
                                    </p:animEffect>
                                  </p:childTnLst>
                                </p:cTn>
                              </p:par>
                              <p:par>
                                <p:cTn id="86" presetID="22" presetClass="entr" presetSubtype="4" fill="hold" nodeType="withEffect">
                                  <p:stCondLst>
                                    <p:cond delay="1750"/>
                                  </p:stCondLst>
                                  <p:childTnLst>
                                    <p:set>
                                      <p:cBhvr>
                                        <p:cTn id="87" dur="1" fill="hold">
                                          <p:stCondLst>
                                            <p:cond delay="0"/>
                                          </p:stCondLst>
                                        </p:cTn>
                                        <p:tgtEl>
                                          <p:spTgt spid="28"/>
                                        </p:tgtEl>
                                        <p:attrNameLst>
                                          <p:attrName>style.visibility</p:attrName>
                                        </p:attrNameLst>
                                      </p:cBhvr>
                                      <p:to>
                                        <p:strVal val="visible"/>
                                      </p:to>
                                    </p:set>
                                    <p:animEffect transition="in" filter="wipe(down)">
                                      <p:cBhvr>
                                        <p:cTn id="88" dur="500"/>
                                        <p:tgtEl>
                                          <p:spTgt spid="2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wipe(down)">
                                      <p:cBhvr>
                                        <p:cTn id="93" dur="500"/>
                                        <p:tgtEl>
                                          <p:spTgt spid="16"/>
                                        </p:tgtEl>
                                      </p:cBhvr>
                                    </p:animEffect>
                                  </p:childTnLst>
                                </p:cTn>
                              </p:par>
                              <p:par>
                                <p:cTn id="94" presetID="10" presetClass="entr" presetSubtype="0" fill="hold" grpId="0" nodeType="withEffect">
                                  <p:stCondLst>
                                    <p:cond delay="50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wipe(down)">
                                      <p:cBhvr>
                                        <p:cTn id="101" dur="500"/>
                                        <p:tgtEl>
                                          <p:spTgt spid="39"/>
                                        </p:tgtEl>
                                      </p:cBhvr>
                                    </p:animEffect>
                                  </p:childTnLst>
                                </p:cTn>
                              </p:par>
                              <p:par>
                                <p:cTn id="102" presetID="22" presetClass="entr" presetSubtype="4" fill="hold" nodeType="withEffect">
                                  <p:stCondLst>
                                    <p:cond delay="250"/>
                                  </p:stCondLst>
                                  <p:childTnLst>
                                    <p:set>
                                      <p:cBhvr>
                                        <p:cTn id="103" dur="1" fill="hold">
                                          <p:stCondLst>
                                            <p:cond delay="0"/>
                                          </p:stCondLst>
                                        </p:cTn>
                                        <p:tgtEl>
                                          <p:spTgt spid="38"/>
                                        </p:tgtEl>
                                        <p:attrNameLst>
                                          <p:attrName>style.visibility</p:attrName>
                                        </p:attrNameLst>
                                      </p:cBhvr>
                                      <p:to>
                                        <p:strVal val="visible"/>
                                      </p:to>
                                    </p:set>
                                    <p:animEffect transition="in" filter="wipe(down)">
                                      <p:cBhvr>
                                        <p:cTn id="104" dur="500"/>
                                        <p:tgtEl>
                                          <p:spTgt spid="38"/>
                                        </p:tgtEl>
                                      </p:cBhvr>
                                    </p:animEffect>
                                  </p:childTnLst>
                                </p:cTn>
                              </p:par>
                              <p:par>
                                <p:cTn id="105" presetID="22" presetClass="entr" presetSubtype="4" fill="hold" nodeType="withEffect">
                                  <p:stCondLst>
                                    <p:cond delay="500"/>
                                  </p:stCondLst>
                                  <p:childTnLst>
                                    <p:set>
                                      <p:cBhvr>
                                        <p:cTn id="106" dur="1" fill="hold">
                                          <p:stCondLst>
                                            <p:cond delay="0"/>
                                          </p:stCondLst>
                                        </p:cTn>
                                        <p:tgtEl>
                                          <p:spTgt spid="36"/>
                                        </p:tgtEl>
                                        <p:attrNameLst>
                                          <p:attrName>style.visibility</p:attrName>
                                        </p:attrNameLst>
                                      </p:cBhvr>
                                      <p:to>
                                        <p:strVal val="visible"/>
                                      </p:to>
                                    </p:set>
                                    <p:animEffect transition="in" filter="wipe(down)">
                                      <p:cBhvr>
                                        <p:cTn id="107" dur="500"/>
                                        <p:tgtEl>
                                          <p:spTgt spid="36"/>
                                        </p:tgtEl>
                                      </p:cBhvr>
                                    </p:animEffect>
                                  </p:childTnLst>
                                </p:cTn>
                              </p:par>
                              <p:par>
                                <p:cTn id="108" presetID="22" presetClass="entr" presetSubtype="4" fill="hold" nodeType="withEffect">
                                  <p:stCondLst>
                                    <p:cond delay="750"/>
                                  </p:stCondLst>
                                  <p:childTnLst>
                                    <p:set>
                                      <p:cBhvr>
                                        <p:cTn id="109" dur="1" fill="hold">
                                          <p:stCondLst>
                                            <p:cond delay="0"/>
                                          </p:stCondLst>
                                        </p:cTn>
                                        <p:tgtEl>
                                          <p:spTgt spid="42"/>
                                        </p:tgtEl>
                                        <p:attrNameLst>
                                          <p:attrName>style.visibility</p:attrName>
                                        </p:attrNameLst>
                                      </p:cBhvr>
                                      <p:to>
                                        <p:strVal val="visible"/>
                                      </p:to>
                                    </p:set>
                                    <p:animEffect transition="in" filter="wipe(down)">
                                      <p:cBhvr>
                                        <p:cTn id="110" dur="500"/>
                                        <p:tgtEl>
                                          <p:spTgt spid="42"/>
                                        </p:tgtEl>
                                      </p:cBhvr>
                                    </p:animEffect>
                                  </p:childTnLst>
                                </p:cTn>
                              </p:par>
                              <p:par>
                                <p:cTn id="111" presetID="22" presetClass="entr" presetSubtype="4" fill="hold" nodeType="withEffect">
                                  <p:stCondLst>
                                    <p:cond delay="1000"/>
                                  </p:stCondLst>
                                  <p:childTnLst>
                                    <p:set>
                                      <p:cBhvr>
                                        <p:cTn id="112" dur="1" fill="hold">
                                          <p:stCondLst>
                                            <p:cond delay="0"/>
                                          </p:stCondLst>
                                        </p:cTn>
                                        <p:tgtEl>
                                          <p:spTgt spid="43"/>
                                        </p:tgtEl>
                                        <p:attrNameLst>
                                          <p:attrName>style.visibility</p:attrName>
                                        </p:attrNameLst>
                                      </p:cBhvr>
                                      <p:to>
                                        <p:strVal val="visible"/>
                                      </p:to>
                                    </p:set>
                                    <p:animEffect transition="in" filter="wipe(down)">
                                      <p:cBhvr>
                                        <p:cTn id="113" dur="500"/>
                                        <p:tgtEl>
                                          <p:spTgt spid="43"/>
                                        </p:tgtEl>
                                      </p:cBhvr>
                                    </p:animEffect>
                                  </p:childTnLst>
                                </p:cTn>
                              </p:par>
                              <p:par>
                                <p:cTn id="114" presetID="22" presetClass="entr" presetSubtype="4" fill="hold" nodeType="withEffect">
                                  <p:stCondLst>
                                    <p:cond delay="1250"/>
                                  </p:stCondLst>
                                  <p:childTnLst>
                                    <p:set>
                                      <p:cBhvr>
                                        <p:cTn id="115" dur="1" fill="hold">
                                          <p:stCondLst>
                                            <p:cond delay="0"/>
                                          </p:stCondLst>
                                        </p:cTn>
                                        <p:tgtEl>
                                          <p:spTgt spid="40"/>
                                        </p:tgtEl>
                                        <p:attrNameLst>
                                          <p:attrName>style.visibility</p:attrName>
                                        </p:attrNameLst>
                                      </p:cBhvr>
                                      <p:to>
                                        <p:strVal val="visible"/>
                                      </p:to>
                                    </p:set>
                                    <p:animEffect transition="in" filter="wipe(down)">
                                      <p:cBhvr>
                                        <p:cTn id="116" dur="500"/>
                                        <p:tgtEl>
                                          <p:spTgt spid="40"/>
                                        </p:tgtEl>
                                      </p:cBhvr>
                                    </p:animEffect>
                                  </p:childTnLst>
                                </p:cTn>
                              </p:par>
                              <p:par>
                                <p:cTn id="117" presetID="22" presetClass="entr" presetSubtype="4" fill="hold" nodeType="withEffect">
                                  <p:stCondLst>
                                    <p:cond delay="1500"/>
                                  </p:stCondLst>
                                  <p:childTnLst>
                                    <p:set>
                                      <p:cBhvr>
                                        <p:cTn id="118" dur="1" fill="hold">
                                          <p:stCondLst>
                                            <p:cond delay="0"/>
                                          </p:stCondLst>
                                        </p:cTn>
                                        <p:tgtEl>
                                          <p:spTgt spid="47"/>
                                        </p:tgtEl>
                                        <p:attrNameLst>
                                          <p:attrName>style.visibility</p:attrName>
                                        </p:attrNameLst>
                                      </p:cBhvr>
                                      <p:to>
                                        <p:strVal val="visible"/>
                                      </p:to>
                                    </p:set>
                                    <p:animEffect transition="in" filter="wipe(down)">
                                      <p:cBhvr>
                                        <p:cTn id="119" dur="500"/>
                                        <p:tgtEl>
                                          <p:spTgt spid="47"/>
                                        </p:tgtEl>
                                      </p:cBhvr>
                                    </p:animEffect>
                                  </p:childTnLst>
                                </p:cTn>
                              </p:par>
                              <p:par>
                                <p:cTn id="120" presetID="22" presetClass="entr" presetSubtype="4" fill="hold" nodeType="withEffect">
                                  <p:stCondLst>
                                    <p:cond delay="1750"/>
                                  </p:stCondLst>
                                  <p:childTnLst>
                                    <p:set>
                                      <p:cBhvr>
                                        <p:cTn id="121" dur="1" fill="hold">
                                          <p:stCondLst>
                                            <p:cond delay="0"/>
                                          </p:stCondLst>
                                        </p:cTn>
                                        <p:tgtEl>
                                          <p:spTgt spid="48"/>
                                        </p:tgtEl>
                                        <p:attrNameLst>
                                          <p:attrName>style.visibility</p:attrName>
                                        </p:attrNameLst>
                                      </p:cBhvr>
                                      <p:to>
                                        <p:strVal val="visible"/>
                                      </p:to>
                                    </p:set>
                                    <p:animEffect transition="in" filter="wipe(down)">
                                      <p:cBhvr>
                                        <p:cTn id="122" dur="500"/>
                                        <p:tgtEl>
                                          <p:spTgt spid="48"/>
                                        </p:tgtEl>
                                      </p:cBhvr>
                                    </p:animEffect>
                                  </p:childTnLst>
                                </p:cTn>
                              </p:par>
                              <p:par>
                                <p:cTn id="123" presetID="22" presetClass="entr" presetSubtype="4" fill="hold" nodeType="withEffect">
                                  <p:stCondLst>
                                    <p:cond delay="2000"/>
                                  </p:stCondLst>
                                  <p:childTnLst>
                                    <p:set>
                                      <p:cBhvr>
                                        <p:cTn id="124" dur="1" fill="hold">
                                          <p:stCondLst>
                                            <p:cond delay="0"/>
                                          </p:stCondLst>
                                        </p:cTn>
                                        <p:tgtEl>
                                          <p:spTgt spid="41"/>
                                        </p:tgtEl>
                                        <p:attrNameLst>
                                          <p:attrName>style.visibility</p:attrName>
                                        </p:attrNameLst>
                                      </p:cBhvr>
                                      <p:to>
                                        <p:strVal val="visible"/>
                                      </p:to>
                                    </p:set>
                                    <p:animEffect transition="in" filter="wipe(down)">
                                      <p:cBhvr>
                                        <p:cTn id="125" dur="500"/>
                                        <p:tgtEl>
                                          <p:spTgt spid="41"/>
                                        </p:tgtEl>
                                      </p:cBhvr>
                                    </p:animEffect>
                                  </p:childTnLst>
                                </p:cTn>
                              </p:par>
                              <p:par>
                                <p:cTn id="126" presetID="22" presetClass="entr" presetSubtype="4" fill="hold" nodeType="withEffect">
                                  <p:stCondLst>
                                    <p:cond delay="2250"/>
                                  </p:stCondLst>
                                  <p:childTnLst>
                                    <p:set>
                                      <p:cBhvr>
                                        <p:cTn id="127" dur="1" fill="hold">
                                          <p:stCondLst>
                                            <p:cond delay="0"/>
                                          </p:stCondLst>
                                        </p:cTn>
                                        <p:tgtEl>
                                          <p:spTgt spid="45"/>
                                        </p:tgtEl>
                                        <p:attrNameLst>
                                          <p:attrName>style.visibility</p:attrName>
                                        </p:attrNameLst>
                                      </p:cBhvr>
                                      <p:to>
                                        <p:strVal val="visible"/>
                                      </p:to>
                                    </p:set>
                                    <p:animEffect transition="in" filter="wipe(down)">
                                      <p:cBhvr>
                                        <p:cTn id="128" dur="500"/>
                                        <p:tgtEl>
                                          <p:spTgt spid="45"/>
                                        </p:tgtEl>
                                      </p:cBhvr>
                                    </p:animEffect>
                                  </p:childTnLst>
                                </p:cTn>
                              </p:par>
                              <p:par>
                                <p:cTn id="129" presetID="22" presetClass="entr" presetSubtype="4" fill="hold" nodeType="withEffect">
                                  <p:stCondLst>
                                    <p:cond delay="2500"/>
                                  </p:stCondLst>
                                  <p:childTnLst>
                                    <p:set>
                                      <p:cBhvr>
                                        <p:cTn id="130" dur="1" fill="hold">
                                          <p:stCondLst>
                                            <p:cond delay="0"/>
                                          </p:stCondLst>
                                        </p:cTn>
                                        <p:tgtEl>
                                          <p:spTgt spid="52"/>
                                        </p:tgtEl>
                                        <p:attrNameLst>
                                          <p:attrName>style.visibility</p:attrName>
                                        </p:attrNameLst>
                                      </p:cBhvr>
                                      <p:to>
                                        <p:strVal val="visible"/>
                                      </p:to>
                                    </p:set>
                                    <p:animEffect transition="in" filter="wipe(down)">
                                      <p:cBhvr>
                                        <p:cTn id="131" dur="500"/>
                                        <p:tgtEl>
                                          <p:spTgt spid="52"/>
                                        </p:tgtEl>
                                      </p:cBhvr>
                                    </p:animEffect>
                                  </p:childTnLst>
                                </p:cTn>
                              </p:par>
                              <p:par>
                                <p:cTn id="132" presetID="22" presetClass="entr" presetSubtype="4" fill="hold" nodeType="withEffect">
                                  <p:stCondLst>
                                    <p:cond delay="2750"/>
                                  </p:stCondLst>
                                  <p:childTnLst>
                                    <p:set>
                                      <p:cBhvr>
                                        <p:cTn id="133" dur="1" fill="hold">
                                          <p:stCondLst>
                                            <p:cond delay="0"/>
                                          </p:stCondLst>
                                        </p:cTn>
                                        <p:tgtEl>
                                          <p:spTgt spid="51"/>
                                        </p:tgtEl>
                                        <p:attrNameLst>
                                          <p:attrName>style.visibility</p:attrName>
                                        </p:attrNameLst>
                                      </p:cBhvr>
                                      <p:to>
                                        <p:strVal val="visible"/>
                                      </p:to>
                                    </p:set>
                                    <p:animEffect transition="in" filter="wipe(down)">
                                      <p:cBhvr>
                                        <p:cTn id="134" dur="500"/>
                                        <p:tgtEl>
                                          <p:spTgt spid="51"/>
                                        </p:tgtEl>
                                      </p:cBhvr>
                                    </p:animEffect>
                                  </p:childTnLst>
                                </p:cTn>
                              </p:par>
                              <p:par>
                                <p:cTn id="135" presetID="22" presetClass="entr" presetSubtype="4" fill="hold" nodeType="withEffect">
                                  <p:stCondLst>
                                    <p:cond delay="3000"/>
                                  </p:stCondLst>
                                  <p:childTnLst>
                                    <p:set>
                                      <p:cBhvr>
                                        <p:cTn id="136" dur="1" fill="hold">
                                          <p:stCondLst>
                                            <p:cond delay="0"/>
                                          </p:stCondLst>
                                        </p:cTn>
                                        <p:tgtEl>
                                          <p:spTgt spid="49"/>
                                        </p:tgtEl>
                                        <p:attrNameLst>
                                          <p:attrName>style.visibility</p:attrName>
                                        </p:attrNameLst>
                                      </p:cBhvr>
                                      <p:to>
                                        <p:strVal val="visible"/>
                                      </p:to>
                                    </p:set>
                                    <p:animEffect transition="in" filter="wipe(down)">
                                      <p:cBhvr>
                                        <p:cTn id="137" dur="500"/>
                                        <p:tgtEl>
                                          <p:spTgt spid="49"/>
                                        </p:tgtEl>
                                      </p:cBhvr>
                                    </p:animEffect>
                                  </p:childTnLst>
                                </p:cTn>
                              </p:par>
                              <p:par>
                                <p:cTn id="138" presetID="22" presetClass="entr" presetSubtype="4" fill="hold" nodeType="withEffect">
                                  <p:stCondLst>
                                    <p:cond delay="3250"/>
                                  </p:stCondLst>
                                  <p:childTnLst>
                                    <p:set>
                                      <p:cBhvr>
                                        <p:cTn id="139" dur="1" fill="hold">
                                          <p:stCondLst>
                                            <p:cond delay="0"/>
                                          </p:stCondLst>
                                        </p:cTn>
                                        <p:tgtEl>
                                          <p:spTgt spid="50"/>
                                        </p:tgtEl>
                                        <p:attrNameLst>
                                          <p:attrName>style.visibility</p:attrName>
                                        </p:attrNameLst>
                                      </p:cBhvr>
                                      <p:to>
                                        <p:strVal val="visible"/>
                                      </p:to>
                                    </p:set>
                                    <p:animEffect transition="in" filter="wipe(down)">
                                      <p:cBhvr>
                                        <p:cTn id="140" dur="500"/>
                                        <p:tgtEl>
                                          <p:spTgt spid="50"/>
                                        </p:tgtEl>
                                      </p:cBhvr>
                                    </p:animEffect>
                                  </p:childTnLst>
                                </p:cTn>
                              </p:par>
                              <p:par>
                                <p:cTn id="141" presetID="22" presetClass="entr" presetSubtype="4" fill="hold" nodeType="withEffect">
                                  <p:stCondLst>
                                    <p:cond delay="3500"/>
                                  </p:stCondLst>
                                  <p:childTnLst>
                                    <p:set>
                                      <p:cBhvr>
                                        <p:cTn id="142" dur="1" fill="hold">
                                          <p:stCondLst>
                                            <p:cond delay="0"/>
                                          </p:stCondLst>
                                        </p:cTn>
                                        <p:tgtEl>
                                          <p:spTgt spid="46"/>
                                        </p:tgtEl>
                                        <p:attrNameLst>
                                          <p:attrName>style.visibility</p:attrName>
                                        </p:attrNameLst>
                                      </p:cBhvr>
                                      <p:to>
                                        <p:strVal val="visible"/>
                                      </p:to>
                                    </p:set>
                                    <p:animEffect transition="in" filter="wipe(down)">
                                      <p:cBhvr>
                                        <p:cTn id="143" dur="500"/>
                                        <p:tgtEl>
                                          <p:spTgt spid="46"/>
                                        </p:tgtEl>
                                      </p:cBhvr>
                                    </p:animEffect>
                                  </p:childTnLst>
                                </p:cTn>
                              </p:par>
                              <p:par>
                                <p:cTn id="144" presetID="22" presetClass="entr" presetSubtype="4" fill="hold" nodeType="withEffect">
                                  <p:stCondLst>
                                    <p:cond delay="3750"/>
                                  </p:stCondLst>
                                  <p:childTnLst>
                                    <p:set>
                                      <p:cBhvr>
                                        <p:cTn id="145" dur="1" fill="hold">
                                          <p:stCondLst>
                                            <p:cond delay="0"/>
                                          </p:stCondLst>
                                        </p:cTn>
                                        <p:tgtEl>
                                          <p:spTgt spid="54"/>
                                        </p:tgtEl>
                                        <p:attrNameLst>
                                          <p:attrName>style.visibility</p:attrName>
                                        </p:attrNameLst>
                                      </p:cBhvr>
                                      <p:to>
                                        <p:strVal val="visible"/>
                                      </p:to>
                                    </p:set>
                                    <p:animEffect transition="in" filter="wipe(down)">
                                      <p:cBhvr>
                                        <p:cTn id="146" dur="500"/>
                                        <p:tgtEl>
                                          <p:spTgt spid="54"/>
                                        </p:tgtEl>
                                      </p:cBhvr>
                                    </p:animEffect>
                                  </p:childTnLst>
                                </p:cTn>
                              </p:par>
                              <p:par>
                                <p:cTn id="147" presetID="22" presetClass="entr" presetSubtype="4" fill="hold" nodeType="withEffect">
                                  <p:stCondLst>
                                    <p:cond delay="4000"/>
                                  </p:stCondLst>
                                  <p:childTnLst>
                                    <p:set>
                                      <p:cBhvr>
                                        <p:cTn id="148" dur="1" fill="hold">
                                          <p:stCondLst>
                                            <p:cond delay="0"/>
                                          </p:stCondLst>
                                        </p:cTn>
                                        <p:tgtEl>
                                          <p:spTgt spid="53"/>
                                        </p:tgtEl>
                                        <p:attrNameLst>
                                          <p:attrName>style.visibility</p:attrName>
                                        </p:attrNameLst>
                                      </p:cBhvr>
                                      <p:to>
                                        <p:strVal val="visible"/>
                                      </p:to>
                                    </p:set>
                                    <p:animEffect transition="in" filter="wipe(down)">
                                      <p:cBhvr>
                                        <p:cTn id="149" dur="500"/>
                                        <p:tgtEl>
                                          <p:spTgt spid="53"/>
                                        </p:tgtEl>
                                      </p:cBhvr>
                                    </p:animEffect>
                                  </p:childTnLst>
                                </p:cTn>
                              </p:par>
                              <p:par>
                                <p:cTn id="150" presetID="22" presetClass="entr" presetSubtype="4" fill="hold" nodeType="withEffect">
                                  <p:stCondLst>
                                    <p:cond delay="4250"/>
                                  </p:stCondLst>
                                  <p:childTnLst>
                                    <p:set>
                                      <p:cBhvr>
                                        <p:cTn id="151" dur="1" fill="hold">
                                          <p:stCondLst>
                                            <p:cond delay="0"/>
                                          </p:stCondLst>
                                        </p:cTn>
                                        <p:tgtEl>
                                          <p:spTgt spid="44"/>
                                        </p:tgtEl>
                                        <p:attrNameLst>
                                          <p:attrName>style.visibility</p:attrName>
                                        </p:attrNameLst>
                                      </p:cBhvr>
                                      <p:to>
                                        <p:strVal val="visible"/>
                                      </p:to>
                                    </p:set>
                                    <p:animEffect transition="in" filter="wipe(down)">
                                      <p:cBhvr>
                                        <p:cTn id="1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pt-lt.crystalgraphics.com/lt_religion_0517_powerpoint_templates_title_slid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855"/>
            <a:ext cx="9220200" cy="691084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0221" y="0"/>
            <a:ext cx="5466667" cy="1228572"/>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8421" y="-177935"/>
            <a:ext cx="5653103" cy="7239000"/>
          </a:xfrm>
          <a:prstGeom prst="rect">
            <a:avLst/>
          </a:prstGeom>
          <a:ln>
            <a:noFill/>
          </a:ln>
          <a:effectLst/>
        </p:spPr>
      </p:pic>
      <p:pic>
        <p:nvPicPr>
          <p:cNvPr id="4" name="Imag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7800" y="447643"/>
            <a:ext cx="6247430" cy="1561858"/>
          </a:xfrm>
          <a:prstGeom prst="rect">
            <a:avLst/>
          </a:prstGeom>
        </p:spPr>
      </p:pic>
      <p:sp>
        <p:nvSpPr>
          <p:cNvPr id="6" name="ZoneTexte 5"/>
          <p:cNvSpPr txBox="1"/>
          <p:nvPr/>
        </p:nvSpPr>
        <p:spPr>
          <a:xfrm>
            <a:off x="2133600" y="1228572"/>
            <a:ext cx="4502311" cy="707886"/>
          </a:xfrm>
          <a:prstGeom prst="rect">
            <a:avLst/>
          </a:prstGeom>
          <a:noFill/>
        </p:spPr>
        <p:txBody>
          <a:bodyPr wrap="square" rtlCol="0">
            <a:spAutoFit/>
          </a:bodyPr>
          <a:lstStyle/>
          <a:p>
            <a:pPr algn="ctr"/>
            <a:r>
              <a:rPr lang="fr-CA" sz="4000" dirty="0">
                <a:solidFill>
                  <a:srgbClr val="53463F"/>
                </a:solidFill>
                <a:effectLst>
                  <a:innerShdw blurRad="63500" dist="50800" dir="18900000">
                    <a:prstClr val="black">
                      <a:alpha val="50000"/>
                    </a:prstClr>
                  </a:innerShdw>
                </a:effectLst>
                <a:latin typeface="Rage Italic" panose="03070502040507070304" pitchFamily="66" charset="0"/>
              </a:rPr>
              <a:t>La présence de l’Église</a:t>
            </a:r>
          </a:p>
        </p:txBody>
      </p:sp>
      <p:sp>
        <p:nvSpPr>
          <p:cNvPr id="12" name="ZoneTexte 5">
            <a:extLst>
              <a:ext uri="{FF2B5EF4-FFF2-40B4-BE49-F238E27FC236}">
                <a16:creationId xmlns:a16="http://schemas.microsoft.com/office/drawing/2014/main" id="{FADE37C1-414B-4053-A42F-3FD6C07E03F2}"/>
              </a:ext>
            </a:extLst>
          </p:cNvPr>
          <p:cNvSpPr txBox="1"/>
          <p:nvPr/>
        </p:nvSpPr>
        <p:spPr>
          <a:xfrm>
            <a:off x="2286000" y="1969396"/>
            <a:ext cx="3886200" cy="2677656"/>
          </a:xfrm>
          <a:prstGeom prst="rect">
            <a:avLst/>
          </a:prstGeom>
          <a:noFill/>
        </p:spPr>
        <p:txBody>
          <a:bodyPr wrap="square" rtlCol="0">
            <a:spAutoFit/>
          </a:bodyPr>
          <a:lstStyle/>
          <a:p>
            <a:pPr marL="457200" indent="-457200">
              <a:buFont typeface="Arial" panose="020B0604020202020204" pitchFamily="34" charset="0"/>
              <a:buChar char="•"/>
            </a:pPr>
            <a:r>
              <a:rPr lang="fr-CA" sz="2800" dirty="0">
                <a:solidFill>
                  <a:srgbClr val="53463F"/>
                </a:solidFill>
                <a:effectLst>
                  <a:innerShdw blurRad="63500" dist="50800" dir="18900000">
                    <a:prstClr val="black">
                      <a:alpha val="50000"/>
                    </a:prstClr>
                  </a:innerShdw>
                </a:effectLst>
                <a:latin typeface="Lucida Sans" panose="020B0602030504020204" pitchFamily="34" charset="0"/>
                <a:ea typeface="MS PMincho" panose="02020600040205080304" pitchFamily="18" charset="-128"/>
                <a:cs typeface="Microsoft New Tai Lue" panose="020B0502040204020203" pitchFamily="34" charset="0"/>
              </a:rPr>
              <a:t>Suite à l’Acte d’Union, le patriotisme canadien devient un </a:t>
            </a:r>
            <a:r>
              <a:rPr lang="fr-CA" sz="2800" u="sng" dirty="0">
                <a:solidFill>
                  <a:srgbClr val="53463F"/>
                </a:solidFill>
                <a:effectLst>
                  <a:innerShdw blurRad="63500" dist="50800" dir="18900000">
                    <a:prstClr val="black">
                      <a:alpha val="50000"/>
                    </a:prstClr>
                  </a:innerShdw>
                </a:effectLst>
                <a:latin typeface="Lucida Sans" panose="020B0602030504020204" pitchFamily="34" charset="0"/>
                <a:ea typeface="MS PMincho" panose="02020600040205080304" pitchFamily="18" charset="-128"/>
                <a:cs typeface="Microsoft New Tai Lue" panose="020B0502040204020203" pitchFamily="34" charset="0"/>
              </a:rPr>
              <a:t>nationalisme de survivance</a:t>
            </a:r>
            <a:r>
              <a:rPr lang="fr-CA" sz="2800" dirty="0">
                <a:solidFill>
                  <a:srgbClr val="53463F"/>
                </a:solidFill>
                <a:effectLst>
                  <a:innerShdw blurRad="63500" dist="50800" dir="18900000">
                    <a:prstClr val="black">
                      <a:alpha val="50000"/>
                    </a:prstClr>
                  </a:innerShdw>
                </a:effectLst>
                <a:latin typeface="Lucida Sans" panose="020B0602030504020204" pitchFamily="34" charset="0"/>
                <a:ea typeface="MS PMincho" panose="02020600040205080304" pitchFamily="18" charset="-128"/>
                <a:cs typeface="Microsoft New Tai Lue" panose="020B0502040204020203" pitchFamily="34" charset="0"/>
              </a:rPr>
              <a:t>, </a:t>
            </a:r>
          </a:p>
        </p:txBody>
      </p:sp>
      <p:sp>
        <p:nvSpPr>
          <p:cNvPr id="13" name="ZoneTexte 5">
            <a:extLst>
              <a:ext uri="{FF2B5EF4-FFF2-40B4-BE49-F238E27FC236}">
                <a16:creationId xmlns:a16="http://schemas.microsoft.com/office/drawing/2014/main" id="{8EEBEC4E-A938-4DFB-BB9A-F87163BBF14F}"/>
              </a:ext>
            </a:extLst>
          </p:cNvPr>
          <p:cNvSpPr txBox="1"/>
          <p:nvPr/>
        </p:nvSpPr>
        <p:spPr>
          <a:xfrm>
            <a:off x="2743200" y="4572000"/>
            <a:ext cx="3810000" cy="954107"/>
          </a:xfrm>
          <a:prstGeom prst="rect">
            <a:avLst/>
          </a:prstGeom>
          <a:noFill/>
        </p:spPr>
        <p:txBody>
          <a:bodyPr wrap="square" rtlCol="0">
            <a:spAutoFit/>
          </a:bodyPr>
          <a:lstStyle/>
          <a:p>
            <a:r>
              <a:rPr lang="fr-CA" sz="2800" dirty="0">
                <a:solidFill>
                  <a:srgbClr val="53463F"/>
                </a:solidFill>
                <a:effectLst>
                  <a:innerShdw blurRad="63500" dist="50800" dir="18900000">
                    <a:prstClr val="black">
                      <a:alpha val="50000"/>
                    </a:prstClr>
                  </a:innerShdw>
                </a:effectLst>
                <a:latin typeface="Lucida Sans" panose="020B0602030504020204" pitchFamily="34" charset="0"/>
                <a:ea typeface="MS PMincho" panose="02020600040205080304" pitchFamily="18" charset="-128"/>
                <a:cs typeface="Microsoft New Tai Lue" panose="020B0502040204020203" pitchFamily="34" charset="0"/>
              </a:rPr>
              <a:t>face aux tentatives d’assimilation.</a:t>
            </a:r>
          </a:p>
        </p:txBody>
      </p:sp>
    </p:spTree>
    <p:extLst>
      <p:ext uri="{BB962C8B-B14F-4D97-AF65-F5344CB8AC3E}">
        <p14:creationId xmlns:p14="http://schemas.microsoft.com/office/powerpoint/2010/main" val="225575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3000"/>
                                        <p:tgtEl>
                                          <p:spTgt spid="5"/>
                                        </p:tgtEl>
                                      </p:cBhvr>
                                    </p:animEffect>
                                  </p:childTnLst>
                                </p:cTn>
                              </p:par>
                              <p:par>
                                <p:cTn id="8" presetID="42" presetClass="path" presetSubtype="0" fill="hold" nodeType="withEffect">
                                  <p:stCondLst>
                                    <p:cond delay="650"/>
                                  </p:stCondLst>
                                  <p:childTnLst>
                                    <p:animMotion origin="layout" path="M -3.05556E-6 1.11111E-6 L -0.00607 0.75417 " pathEditMode="relative" rAng="0" ptsTypes="AA">
                                      <p:cBhvr>
                                        <p:cTn id="9" dur="2000" fill="hold"/>
                                        <p:tgtEl>
                                          <p:spTgt spid="4"/>
                                        </p:tgtEl>
                                        <p:attrNameLst>
                                          <p:attrName>ppt_x</p:attrName>
                                          <p:attrName>ppt_y</p:attrName>
                                        </p:attrNameLst>
                                      </p:cBhvr>
                                      <p:rCtr x="-313" y="37708"/>
                                    </p:animMotion>
                                  </p:childTnLst>
                                </p:cTn>
                              </p:par>
                              <p:par>
                                <p:cTn id="10" presetID="10" presetClass="entr" presetSubtype="0" fill="hold" nodeType="with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pt-lt.crystalgraphics.com/lt_religion_0517_powerpoint_templates_title_slid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855"/>
            <a:ext cx="9220200" cy="691084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0221" y="0"/>
            <a:ext cx="5466667" cy="1228572"/>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8421" y="-177935"/>
            <a:ext cx="5653103" cy="7239000"/>
          </a:xfrm>
          <a:prstGeom prst="rect">
            <a:avLst/>
          </a:prstGeom>
          <a:ln>
            <a:noFill/>
          </a:ln>
          <a:effectLst/>
        </p:spPr>
      </p:pic>
      <p:sp>
        <p:nvSpPr>
          <p:cNvPr id="6" name="ZoneTexte 5"/>
          <p:cNvSpPr txBox="1"/>
          <p:nvPr/>
        </p:nvSpPr>
        <p:spPr>
          <a:xfrm>
            <a:off x="2133600" y="1228572"/>
            <a:ext cx="4502311" cy="707886"/>
          </a:xfrm>
          <a:prstGeom prst="rect">
            <a:avLst/>
          </a:prstGeom>
          <a:noFill/>
        </p:spPr>
        <p:txBody>
          <a:bodyPr wrap="square" rtlCol="0">
            <a:spAutoFit/>
          </a:bodyPr>
          <a:lstStyle/>
          <a:p>
            <a:pPr algn="ctr"/>
            <a:r>
              <a:rPr lang="fr-CA" sz="4000" dirty="0">
                <a:solidFill>
                  <a:srgbClr val="53463F"/>
                </a:solidFill>
                <a:effectLst>
                  <a:innerShdw blurRad="63500" dist="50800" dir="18900000">
                    <a:prstClr val="black">
                      <a:alpha val="50000"/>
                    </a:prstClr>
                  </a:innerShdw>
                </a:effectLst>
                <a:latin typeface="Rage Italic" panose="03070502040507070304" pitchFamily="66" charset="0"/>
              </a:rPr>
              <a:t>La présence de l’Église</a:t>
            </a:r>
          </a:p>
        </p:txBody>
      </p:sp>
      <p:sp>
        <p:nvSpPr>
          <p:cNvPr id="12" name="ZoneTexte 5">
            <a:extLst>
              <a:ext uri="{FF2B5EF4-FFF2-40B4-BE49-F238E27FC236}">
                <a16:creationId xmlns:a16="http://schemas.microsoft.com/office/drawing/2014/main" id="{FADE37C1-414B-4053-A42F-3FD6C07E03F2}"/>
              </a:ext>
            </a:extLst>
          </p:cNvPr>
          <p:cNvSpPr txBox="1"/>
          <p:nvPr/>
        </p:nvSpPr>
        <p:spPr>
          <a:xfrm>
            <a:off x="2286000" y="1969396"/>
            <a:ext cx="4038600" cy="1384995"/>
          </a:xfrm>
          <a:prstGeom prst="rect">
            <a:avLst/>
          </a:prstGeom>
          <a:noFill/>
        </p:spPr>
        <p:txBody>
          <a:bodyPr wrap="square" rtlCol="0">
            <a:spAutoFit/>
          </a:bodyPr>
          <a:lstStyle/>
          <a:p>
            <a:pPr marL="457200" indent="-457200">
              <a:buFont typeface="Arial" panose="020B0604020202020204" pitchFamily="34" charset="0"/>
              <a:buChar char="•"/>
            </a:pPr>
            <a:r>
              <a:rPr lang="fr-CA" sz="2800" dirty="0">
                <a:solidFill>
                  <a:srgbClr val="53463F"/>
                </a:solidFill>
                <a:effectLst>
                  <a:innerShdw blurRad="63500" dist="50800" dir="18900000">
                    <a:prstClr val="black">
                      <a:alpha val="50000"/>
                    </a:prstClr>
                  </a:innerShdw>
                </a:effectLst>
                <a:latin typeface="Lucida Sans" panose="020B0602030504020204" pitchFamily="34" charset="0"/>
                <a:ea typeface="MS PMincho" panose="02020600040205080304" pitchFamily="18" charset="-128"/>
                <a:cs typeface="Microsoft New Tai Lue" panose="020B0502040204020203" pitchFamily="34" charset="0"/>
              </a:rPr>
              <a:t>L’Église se fait le défenseur de la nation canadienne.</a:t>
            </a:r>
          </a:p>
        </p:txBody>
      </p:sp>
      <p:sp>
        <p:nvSpPr>
          <p:cNvPr id="13" name="ZoneTexte 5">
            <a:extLst>
              <a:ext uri="{FF2B5EF4-FFF2-40B4-BE49-F238E27FC236}">
                <a16:creationId xmlns:a16="http://schemas.microsoft.com/office/drawing/2014/main" id="{8EEBEC4E-A938-4DFB-BB9A-F87163BBF14F}"/>
              </a:ext>
            </a:extLst>
          </p:cNvPr>
          <p:cNvSpPr txBox="1"/>
          <p:nvPr/>
        </p:nvSpPr>
        <p:spPr>
          <a:xfrm>
            <a:off x="2286000" y="3441565"/>
            <a:ext cx="3810000" cy="954107"/>
          </a:xfrm>
          <a:prstGeom prst="rect">
            <a:avLst/>
          </a:prstGeom>
          <a:noFill/>
        </p:spPr>
        <p:txBody>
          <a:bodyPr wrap="square" rtlCol="0">
            <a:spAutoFit/>
          </a:bodyPr>
          <a:lstStyle/>
          <a:p>
            <a:pPr marL="457200" indent="-457200">
              <a:buFont typeface="Arial" panose="020B0604020202020204" pitchFamily="34" charset="0"/>
              <a:buChar char="•"/>
            </a:pPr>
            <a:r>
              <a:rPr lang="fr-CA" sz="2800" dirty="0">
                <a:solidFill>
                  <a:srgbClr val="53463F"/>
                </a:solidFill>
                <a:effectLst>
                  <a:innerShdw blurRad="63500" dist="50800" dir="18900000">
                    <a:prstClr val="black">
                      <a:alpha val="50000"/>
                    </a:prstClr>
                  </a:innerShdw>
                </a:effectLst>
                <a:latin typeface="Lucida Sans" panose="020B0602030504020204" pitchFamily="34" charset="0"/>
                <a:ea typeface="MS PMincho" panose="02020600040205080304" pitchFamily="18" charset="-128"/>
                <a:cs typeface="Microsoft New Tai Lue" panose="020B0502040204020203" pitchFamily="34" charset="0"/>
              </a:rPr>
              <a:t>Elle gère la santé et l’éducation</a:t>
            </a:r>
          </a:p>
        </p:txBody>
      </p:sp>
      <p:sp>
        <p:nvSpPr>
          <p:cNvPr id="9" name="ZoneTexte 5">
            <a:extLst>
              <a:ext uri="{FF2B5EF4-FFF2-40B4-BE49-F238E27FC236}">
                <a16:creationId xmlns:a16="http://schemas.microsoft.com/office/drawing/2014/main" id="{B5D6F1CB-006F-47C1-BC3C-C964DA94C677}"/>
              </a:ext>
            </a:extLst>
          </p:cNvPr>
          <p:cNvSpPr txBox="1"/>
          <p:nvPr/>
        </p:nvSpPr>
        <p:spPr>
          <a:xfrm>
            <a:off x="2743200" y="3862800"/>
            <a:ext cx="3810000" cy="954107"/>
          </a:xfrm>
          <a:prstGeom prst="rect">
            <a:avLst/>
          </a:prstGeom>
          <a:noFill/>
        </p:spPr>
        <p:txBody>
          <a:bodyPr wrap="square" rtlCol="0">
            <a:spAutoFit/>
          </a:bodyPr>
          <a:lstStyle/>
          <a:p>
            <a:r>
              <a:rPr lang="fr-CA" sz="2800" dirty="0">
                <a:solidFill>
                  <a:srgbClr val="53463F"/>
                </a:solidFill>
                <a:effectLst>
                  <a:innerShdw blurRad="63500" dist="50800" dir="18900000">
                    <a:prstClr val="black">
                      <a:alpha val="50000"/>
                    </a:prstClr>
                  </a:innerShdw>
                </a:effectLst>
                <a:latin typeface="Lucida Sans" panose="020B0602030504020204" pitchFamily="34" charset="0"/>
                <a:ea typeface="MS PMincho" panose="02020600040205080304" pitchFamily="18" charset="-128"/>
                <a:cs typeface="Microsoft New Tai Lue" panose="020B0502040204020203" pitchFamily="34" charset="0"/>
              </a:rPr>
              <a:t>		      et « dicte » la moralité.</a:t>
            </a:r>
          </a:p>
        </p:txBody>
      </p:sp>
    </p:spTree>
    <p:extLst>
      <p:ext uri="{BB962C8B-B14F-4D97-AF65-F5344CB8AC3E}">
        <p14:creationId xmlns:p14="http://schemas.microsoft.com/office/powerpoint/2010/main" val="89470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pt-lt.crystalgraphics.com/lt_religion_0517_powerpoint_templates_title_slid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855"/>
            <a:ext cx="9220200" cy="691084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0221" y="0"/>
            <a:ext cx="5466667" cy="1228572"/>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8421" y="-177935"/>
            <a:ext cx="5653103" cy="7239000"/>
          </a:xfrm>
          <a:prstGeom prst="rect">
            <a:avLst/>
          </a:prstGeom>
          <a:ln>
            <a:noFill/>
          </a:ln>
          <a:effectLst/>
        </p:spPr>
      </p:pic>
      <p:sp>
        <p:nvSpPr>
          <p:cNvPr id="6" name="ZoneTexte 5"/>
          <p:cNvSpPr txBox="1"/>
          <p:nvPr/>
        </p:nvSpPr>
        <p:spPr>
          <a:xfrm>
            <a:off x="2133600" y="1228572"/>
            <a:ext cx="4502311" cy="707886"/>
          </a:xfrm>
          <a:prstGeom prst="rect">
            <a:avLst/>
          </a:prstGeom>
          <a:noFill/>
        </p:spPr>
        <p:txBody>
          <a:bodyPr wrap="square" rtlCol="0">
            <a:spAutoFit/>
          </a:bodyPr>
          <a:lstStyle/>
          <a:p>
            <a:pPr algn="ctr"/>
            <a:r>
              <a:rPr lang="fr-CA" sz="4000" dirty="0">
                <a:solidFill>
                  <a:srgbClr val="53463F"/>
                </a:solidFill>
                <a:effectLst>
                  <a:innerShdw blurRad="63500" dist="50800" dir="18900000">
                    <a:prstClr val="black">
                      <a:alpha val="50000"/>
                    </a:prstClr>
                  </a:innerShdw>
                </a:effectLst>
                <a:latin typeface="Rage Italic" panose="03070502040507070304" pitchFamily="66" charset="0"/>
              </a:rPr>
              <a:t>La présence de l’Église</a:t>
            </a:r>
          </a:p>
        </p:txBody>
      </p:sp>
      <p:sp>
        <p:nvSpPr>
          <p:cNvPr id="10" name="ZoneTexte 5">
            <a:extLst>
              <a:ext uri="{FF2B5EF4-FFF2-40B4-BE49-F238E27FC236}">
                <a16:creationId xmlns:a16="http://schemas.microsoft.com/office/drawing/2014/main" id="{18A90128-7211-4EF4-8E95-5680A792892D}"/>
              </a:ext>
            </a:extLst>
          </p:cNvPr>
          <p:cNvSpPr txBox="1"/>
          <p:nvPr/>
        </p:nvSpPr>
        <p:spPr>
          <a:xfrm>
            <a:off x="2286964" y="1855087"/>
            <a:ext cx="4266235" cy="954107"/>
          </a:xfrm>
          <a:prstGeom prst="rect">
            <a:avLst/>
          </a:prstGeom>
          <a:noFill/>
        </p:spPr>
        <p:txBody>
          <a:bodyPr wrap="square" rtlCol="0">
            <a:spAutoFit/>
          </a:bodyPr>
          <a:lstStyle/>
          <a:p>
            <a:pPr marL="457200" indent="-457200">
              <a:buFont typeface="Arial" panose="020B0604020202020204" pitchFamily="34" charset="0"/>
              <a:buChar char="•"/>
            </a:pPr>
            <a:r>
              <a:rPr lang="fr-CA" sz="2800" dirty="0">
                <a:solidFill>
                  <a:srgbClr val="53463F"/>
                </a:solidFill>
                <a:effectLst>
                  <a:innerShdw blurRad="63500" dist="50800" dir="18900000">
                    <a:prstClr val="black">
                      <a:alpha val="50000"/>
                    </a:prstClr>
                  </a:innerShdw>
                </a:effectLst>
                <a:latin typeface="Lucida Sans" panose="020B0602030504020204" pitchFamily="34" charset="0"/>
                <a:ea typeface="MS PMincho" panose="02020600040205080304" pitchFamily="18" charset="-128"/>
                <a:cs typeface="Microsoft New Tai Lue" panose="020B0502040204020203" pitchFamily="34" charset="0"/>
              </a:rPr>
              <a:t>L’Église et l’État sont en concurrence.</a:t>
            </a:r>
          </a:p>
        </p:txBody>
      </p:sp>
    </p:spTree>
    <p:extLst>
      <p:ext uri="{BB962C8B-B14F-4D97-AF65-F5344CB8AC3E}">
        <p14:creationId xmlns:p14="http://schemas.microsoft.com/office/powerpoint/2010/main" val="396105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E94FBD-F9B3-4328-AB07-362D76359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7362"/>
            <a:ext cx="8382000" cy="6827645"/>
          </a:xfrm>
          <a:prstGeom prst="rect">
            <a:avLst/>
          </a:prstGeom>
        </p:spPr>
      </p:pic>
      <p:pic>
        <p:nvPicPr>
          <p:cNvPr id="3" name="Picture 2">
            <a:extLst>
              <a:ext uri="{FF2B5EF4-FFF2-40B4-BE49-F238E27FC236}">
                <a16:creationId xmlns:a16="http://schemas.microsoft.com/office/drawing/2014/main" id="{DE06DA6E-C592-4907-B7F8-CEEAA04195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2818525"/>
            <a:ext cx="793392" cy="1225318"/>
          </a:xfrm>
          <a:prstGeom prst="rect">
            <a:avLst/>
          </a:prstGeom>
          <a:effectLst>
            <a:outerShdw blurRad="76200" dir="13500000" sy="23000" kx="1200000" algn="br" rotWithShape="0">
              <a:prstClr val="black">
                <a:alpha val="30000"/>
              </a:prstClr>
            </a:outerShdw>
          </a:effectLst>
        </p:spPr>
      </p:pic>
      <p:pic>
        <p:nvPicPr>
          <p:cNvPr id="5" name="Picture 4">
            <a:extLst>
              <a:ext uri="{FF2B5EF4-FFF2-40B4-BE49-F238E27FC236}">
                <a16:creationId xmlns:a16="http://schemas.microsoft.com/office/drawing/2014/main" id="{2B24C65A-D4E3-477B-8D0E-BC30F2AF10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399" y="2133600"/>
            <a:ext cx="652301" cy="1164039"/>
          </a:xfrm>
          <a:prstGeom prst="rect">
            <a:avLst/>
          </a:prstGeom>
          <a:effectLst>
            <a:outerShdw blurRad="76200" dir="13500000" sy="23000" kx="1200000" algn="br" rotWithShape="0">
              <a:prstClr val="black">
                <a:alpha val="30000"/>
              </a:prstClr>
            </a:outerShdw>
          </a:effectLst>
        </p:spPr>
      </p:pic>
    </p:spTree>
    <p:extLst>
      <p:ext uri="{BB962C8B-B14F-4D97-AF65-F5344CB8AC3E}">
        <p14:creationId xmlns:p14="http://schemas.microsoft.com/office/powerpoint/2010/main" val="2814194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pt-lt.crystalgraphics.com/lt_religion_0517_powerpoint_templates_title_slid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855"/>
            <a:ext cx="9220200" cy="691084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0221" y="0"/>
            <a:ext cx="5466667" cy="1228572"/>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8421" y="-177935"/>
            <a:ext cx="5653103" cy="7239000"/>
          </a:xfrm>
          <a:prstGeom prst="rect">
            <a:avLst/>
          </a:prstGeom>
          <a:ln>
            <a:noFill/>
          </a:ln>
          <a:effectLst/>
        </p:spPr>
      </p:pic>
      <p:sp>
        <p:nvSpPr>
          <p:cNvPr id="6" name="ZoneTexte 5"/>
          <p:cNvSpPr txBox="1"/>
          <p:nvPr/>
        </p:nvSpPr>
        <p:spPr>
          <a:xfrm>
            <a:off x="2133600" y="1228572"/>
            <a:ext cx="4502311" cy="707886"/>
          </a:xfrm>
          <a:prstGeom prst="rect">
            <a:avLst/>
          </a:prstGeom>
          <a:noFill/>
        </p:spPr>
        <p:txBody>
          <a:bodyPr wrap="square" rtlCol="0">
            <a:spAutoFit/>
          </a:bodyPr>
          <a:lstStyle/>
          <a:p>
            <a:pPr algn="ctr"/>
            <a:r>
              <a:rPr lang="fr-CA" sz="4000" dirty="0">
                <a:solidFill>
                  <a:srgbClr val="53463F"/>
                </a:solidFill>
                <a:effectLst>
                  <a:innerShdw blurRad="63500" dist="50800" dir="18900000">
                    <a:prstClr val="black">
                      <a:alpha val="50000"/>
                    </a:prstClr>
                  </a:innerShdw>
                </a:effectLst>
                <a:latin typeface="Rage Italic" panose="03070502040507070304" pitchFamily="66" charset="0"/>
              </a:rPr>
              <a:t>La présence de l’Église</a:t>
            </a:r>
          </a:p>
        </p:txBody>
      </p:sp>
      <p:sp>
        <p:nvSpPr>
          <p:cNvPr id="12" name="ZoneTexte 5">
            <a:extLst>
              <a:ext uri="{FF2B5EF4-FFF2-40B4-BE49-F238E27FC236}">
                <a16:creationId xmlns:a16="http://schemas.microsoft.com/office/drawing/2014/main" id="{FADE37C1-414B-4053-A42F-3FD6C07E03F2}"/>
              </a:ext>
            </a:extLst>
          </p:cNvPr>
          <p:cNvSpPr txBox="1"/>
          <p:nvPr/>
        </p:nvSpPr>
        <p:spPr>
          <a:xfrm>
            <a:off x="2286000" y="2735703"/>
            <a:ext cx="4038600" cy="1815882"/>
          </a:xfrm>
          <a:prstGeom prst="rect">
            <a:avLst/>
          </a:prstGeom>
          <a:noFill/>
        </p:spPr>
        <p:txBody>
          <a:bodyPr wrap="square" rtlCol="0">
            <a:spAutoFit/>
          </a:bodyPr>
          <a:lstStyle/>
          <a:p>
            <a:pPr marL="457200" indent="-457200">
              <a:buFont typeface="Arial" panose="020B0604020202020204" pitchFamily="34" charset="0"/>
              <a:buChar char="•"/>
            </a:pPr>
            <a:r>
              <a:rPr lang="fr-CA" sz="2800" dirty="0">
                <a:solidFill>
                  <a:srgbClr val="53463F"/>
                </a:solidFill>
                <a:effectLst>
                  <a:innerShdw blurRad="63500" dist="50800" dir="18900000">
                    <a:prstClr val="black">
                      <a:alpha val="50000"/>
                    </a:prstClr>
                  </a:innerShdw>
                </a:effectLst>
                <a:latin typeface="Lucida Sans" panose="020B0602030504020204" pitchFamily="34" charset="0"/>
                <a:ea typeface="MS PMincho" panose="02020600040205080304" pitchFamily="18" charset="-128"/>
                <a:cs typeface="Microsoft New Tai Lue" panose="020B0502040204020203" pitchFamily="34" charset="0"/>
              </a:rPr>
              <a:t>Ceux qui prônent la suprématie de l’Église sont des </a:t>
            </a:r>
            <a:r>
              <a:rPr lang="fr-CA" sz="2800" u="sng" dirty="0">
                <a:solidFill>
                  <a:srgbClr val="53463F"/>
                </a:solidFill>
                <a:effectLst>
                  <a:innerShdw blurRad="63500" dist="50800" dir="18900000">
                    <a:prstClr val="black">
                      <a:alpha val="50000"/>
                    </a:prstClr>
                  </a:innerShdw>
                </a:effectLst>
                <a:latin typeface="Lucida Sans" panose="020B0602030504020204" pitchFamily="34" charset="0"/>
                <a:ea typeface="MS PMincho" panose="02020600040205080304" pitchFamily="18" charset="-128"/>
                <a:cs typeface="Microsoft New Tai Lue" panose="020B0502040204020203" pitchFamily="34" charset="0"/>
              </a:rPr>
              <a:t>ultramontains</a:t>
            </a:r>
            <a:r>
              <a:rPr lang="fr-CA" sz="2800" dirty="0">
                <a:solidFill>
                  <a:srgbClr val="53463F"/>
                </a:solidFill>
                <a:effectLst>
                  <a:innerShdw blurRad="63500" dist="50800" dir="18900000">
                    <a:prstClr val="black">
                      <a:alpha val="50000"/>
                    </a:prstClr>
                  </a:innerShdw>
                </a:effectLst>
                <a:latin typeface="Lucida Sans" panose="020B0602030504020204" pitchFamily="34" charset="0"/>
                <a:ea typeface="MS PMincho" panose="02020600040205080304" pitchFamily="18" charset="-128"/>
                <a:cs typeface="Microsoft New Tai Lue" panose="020B0502040204020203" pitchFamily="34" charset="0"/>
              </a:rPr>
              <a:t>.</a:t>
            </a:r>
          </a:p>
        </p:txBody>
      </p:sp>
      <p:sp>
        <p:nvSpPr>
          <p:cNvPr id="13" name="ZoneTexte 5">
            <a:extLst>
              <a:ext uri="{FF2B5EF4-FFF2-40B4-BE49-F238E27FC236}">
                <a16:creationId xmlns:a16="http://schemas.microsoft.com/office/drawing/2014/main" id="{8EEBEC4E-A938-4DFB-BB9A-F87163BBF14F}"/>
              </a:ext>
            </a:extLst>
          </p:cNvPr>
          <p:cNvSpPr txBox="1"/>
          <p:nvPr/>
        </p:nvSpPr>
        <p:spPr>
          <a:xfrm>
            <a:off x="2286000" y="4546762"/>
            <a:ext cx="4267200" cy="1384995"/>
          </a:xfrm>
          <a:prstGeom prst="rect">
            <a:avLst/>
          </a:prstGeom>
          <a:noFill/>
        </p:spPr>
        <p:txBody>
          <a:bodyPr wrap="square" rtlCol="0">
            <a:spAutoFit/>
          </a:bodyPr>
          <a:lstStyle/>
          <a:p>
            <a:pPr marL="457200" indent="-457200">
              <a:buFont typeface="Arial" panose="020B0604020202020204" pitchFamily="34" charset="0"/>
              <a:buChar char="•"/>
            </a:pPr>
            <a:r>
              <a:rPr lang="fr-CA" sz="2800" dirty="0">
                <a:solidFill>
                  <a:srgbClr val="53463F"/>
                </a:solidFill>
                <a:effectLst>
                  <a:innerShdw blurRad="63500" dist="50800" dir="18900000">
                    <a:prstClr val="black">
                      <a:alpha val="50000"/>
                    </a:prstClr>
                  </a:innerShdw>
                </a:effectLst>
                <a:latin typeface="Lucida Sans" panose="020B0602030504020204" pitchFamily="34" charset="0"/>
                <a:ea typeface="MS PMincho" panose="02020600040205080304" pitchFamily="18" charset="-128"/>
                <a:cs typeface="Microsoft New Tai Lue" panose="020B0502040204020203" pitchFamily="34" charset="0"/>
              </a:rPr>
              <a:t>Ceux qui prônent la suprématie de l’État sont </a:t>
            </a:r>
            <a:r>
              <a:rPr lang="fr-CA" sz="2800" u="sng" dirty="0">
                <a:solidFill>
                  <a:srgbClr val="53463F"/>
                </a:solidFill>
                <a:effectLst>
                  <a:innerShdw blurRad="63500" dist="50800" dir="18900000">
                    <a:prstClr val="black">
                      <a:alpha val="50000"/>
                    </a:prstClr>
                  </a:innerShdw>
                </a:effectLst>
                <a:latin typeface="Lucida Sans" panose="020B0602030504020204" pitchFamily="34" charset="0"/>
                <a:ea typeface="MS PMincho" panose="02020600040205080304" pitchFamily="18" charset="-128"/>
                <a:cs typeface="Microsoft New Tai Lue" panose="020B0502040204020203" pitchFamily="34" charset="0"/>
              </a:rPr>
              <a:t>anticléricaux</a:t>
            </a:r>
            <a:r>
              <a:rPr lang="fr-CA" sz="2800" dirty="0">
                <a:solidFill>
                  <a:srgbClr val="53463F"/>
                </a:solidFill>
                <a:effectLst>
                  <a:innerShdw blurRad="63500" dist="50800" dir="18900000">
                    <a:prstClr val="black">
                      <a:alpha val="50000"/>
                    </a:prstClr>
                  </a:innerShdw>
                </a:effectLst>
                <a:latin typeface="Lucida Sans" panose="020B0602030504020204" pitchFamily="34" charset="0"/>
                <a:ea typeface="MS PMincho" panose="02020600040205080304" pitchFamily="18" charset="-128"/>
                <a:cs typeface="Microsoft New Tai Lue" panose="020B0502040204020203" pitchFamily="34" charset="0"/>
              </a:rPr>
              <a:t>.</a:t>
            </a:r>
          </a:p>
        </p:txBody>
      </p:sp>
      <p:sp>
        <p:nvSpPr>
          <p:cNvPr id="10" name="ZoneTexte 5">
            <a:extLst>
              <a:ext uri="{FF2B5EF4-FFF2-40B4-BE49-F238E27FC236}">
                <a16:creationId xmlns:a16="http://schemas.microsoft.com/office/drawing/2014/main" id="{18A90128-7211-4EF4-8E95-5680A792892D}"/>
              </a:ext>
            </a:extLst>
          </p:cNvPr>
          <p:cNvSpPr txBox="1"/>
          <p:nvPr/>
        </p:nvSpPr>
        <p:spPr>
          <a:xfrm>
            <a:off x="2286964" y="1855087"/>
            <a:ext cx="4266235" cy="954107"/>
          </a:xfrm>
          <a:prstGeom prst="rect">
            <a:avLst/>
          </a:prstGeom>
          <a:noFill/>
        </p:spPr>
        <p:txBody>
          <a:bodyPr wrap="square" rtlCol="0">
            <a:spAutoFit/>
          </a:bodyPr>
          <a:lstStyle/>
          <a:p>
            <a:pPr marL="457200" indent="-457200">
              <a:buFont typeface="Arial" panose="020B0604020202020204" pitchFamily="34" charset="0"/>
              <a:buChar char="•"/>
            </a:pPr>
            <a:r>
              <a:rPr lang="fr-CA" sz="2800" dirty="0">
                <a:solidFill>
                  <a:srgbClr val="53463F"/>
                </a:solidFill>
                <a:effectLst>
                  <a:innerShdw blurRad="63500" dist="50800" dir="18900000">
                    <a:prstClr val="black">
                      <a:alpha val="50000"/>
                    </a:prstClr>
                  </a:innerShdw>
                </a:effectLst>
                <a:latin typeface="Lucida Sans" panose="020B0602030504020204" pitchFamily="34" charset="0"/>
                <a:ea typeface="MS PMincho" panose="02020600040205080304" pitchFamily="18" charset="-128"/>
                <a:cs typeface="Microsoft New Tai Lue" panose="020B0502040204020203" pitchFamily="34" charset="0"/>
              </a:rPr>
              <a:t>L’Église et l’État sont en concurrence.</a:t>
            </a:r>
          </a:p>
        </p:txBody>
      </p:sp>
    </p:spTree>
    <p:extLst>
      <p:ext uri="{BB962C8B-B14F-4D97-AF65-F5344CB8AC3E}">
        <p14:creationId xmlns:p14="http://schemas.microsoft.com/office/powerpoint/2010/main" val="54959903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abarnak calice crisse">
            <a:extLst>
              <a:ext uri="{FF2B5EF4-FFF2-40B4-BE49-F238E27FC236}">
                <a16:creationId xmlns:a16="http://schemas.microsoft.com/office/drawing/2014/main" id="{D762A18A-D3C0-487B-90F2-9B7FE77A20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8" y="1700213"/>
            <a:ext cx="7781925" cy="345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558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7785216-7520-42FA-8FD5-9AC755A2F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57200" y="400229"/>
            <a:ext cx="2204132"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A15AAC-96D1-4093-B507-FF5927742D6C}"/>
              </a:ext>
            </a:extLst>
          </p:cNvPr>
          <p:cNvSpPr txBox="1"/>
          <p:nvPr/>
        </p:nvSpPr>
        <p:spPr>
          <a:xfrm>
            <a:off x="3359458" y="955396"/>
            <a:ext cx="2050742" cy="2862322"/>
          </a:xfrm>
          <a:prstGeom prst="rect">
            <a:avLst/>
          </a:prstGeom>
          <a:noFill/>
        </p:spPr>
        <p:txBody>
          <a:bodyPr wrap="square" rtlCol="0">
            <a:spAutoFit/>
          </a:bodyPr>
          <a:lstStyle/>
          <a:p>
            <a:r>
              <a:rPr lang="fr-CA" sz="3600" dirty="0">
                <a:latin typeface="Berlin Sans FB Demi" panose="020E0802020502020306" pitchFamily="34" charset="0"/>
              </a:rPr>
              <a:t>p.78-79</a:t>
            </a:r>
          </a:p>
          <a:p>
            <a:r>
              <a:rPr lang="fr-CA" sz="3600" dirty="0">
                <a:latin typeface="Berlin Sans FB Demi" panose="020E0802020502020306" pitchFamily="34" charset="0"/>
              </a:rPr>
              <a:t>   #2</a:t>
            </a:r>
          </a:p>
          <a:p>
            <a:r>
              <a:rPr lang="fr-CA" sz="3600" dirty="0">
                <a:latin typeface="Berlin Sans FB Demi" panose="020E0802020502020306" pitchFamily="34" charset="0"/>
              </a:rPr>
              <a:t>   #3</a:t>
            </a:r>
          </a:p>
          <a:p>
            <a:r>
              <a:rPr lang="fr-CA" sz="3600" dirty="0">
                <a:latin typeface="Berlin Sans FB Demi" panose="020E0802020502020306" pitchFamily="34" charset="0"/>
              </a:rPr>
              <a:t>   #4</a:t>
            </a:r>
          </a:p>
          <a:p>
            <a:r>
              <a:rPr lang="fr-CA" sz="3600" dirty="0">
                <a:latin typeface="Berlin Sans FB Demi" panose="020E0802020502020306" pitchFamily="34" charset="0"/>
              </a:rPr>
              <a:t>   #5</a:t>
            </a:r>
          </a:p>
        </p:txBody>
      </p:sp>
      <p:sp>
        <p:nvSpPr>
          <p:cNvPr id="5" name="TextBox 4">
            <a:extLst>
              <a:ext uri="{FF2B5EF4-FFF2-40B4-BE49-F238E27FC236}">
                <a16:creationId xmlns:a16="http://schemas.microsoft.com/office/drawing/2014/main" id="{55514590-2152-4749-995D-07E9957705FF}"/>
              </a:ext>
            </a:extLst>
          </p:cNvPr>
          <p:cNvSpPr txBox="1"/>
          <p:nvPr/>
        </p:nvSpPr>
        <p:spPr>
          <a:xfrm>
            <a:off x="457200" y="5858251"/>
            <a:ext cx="7349971" cy="646331"/>
          </a:xfrm>
          <a:prstGeom prst="rect">
            <a:avLst/>
          </a:prstGeom>
          <a:noFill/>
        </p:spPr>
        <p:txBody>
          <a:bodyPr wrap="square" rtlCol="0">
            <a:spAutoFit/>
          </a:bodyPr>
          <a:lstStyle/>
          <a:p>
            <a:r>
              <a:rPr lang="fr-CA" sz="3600" u="sng" dirty="0">
                <a:latin typeface="Berlin Sans FB Demi" panose="020E0802020502020306" pitchFamily="34" charset="0"/>
              </a:rPr>
              <a:t>Questions importantes</a:t>
            </a:r>
            <a:r>
              <a:rPr lang="fr-CA" sz="3600" dirty="0">
                <a:latin typeface="Berlin Sans FB Demi" panose="020E0802020502020306" pitchFamily="34" charset="0"/>
              </a:rPr>
              <a:t> </a:t>
            </a:r>
            <a:r>
              <a:rPr lang="fr-CA" sz="3600" dirty="0">
                <a:solidFill>
                  <a:srgbClr val="FF0000"/>
                </a:solidFill>
                <a:latin typeface="Berlin Sans FB Demi" panose="020E0802020502020306" pitchFamily="34" charset="0"/>
              </a:rPr>
              <a:t>#3, 5</a:t>
            </a:r>
          </a:p>
        </p:txBody>
      </p:sp>
      <p:sp>
        <p:nvSpPr>
          <p:cNvPr id="3" name="TextBox 2">
            <a:extLst>
              <a:ext uri="{FF2B5EF4-FFF2-40B4-BE49-F238E27FC236}">
                <a16:creationId xmlns:a16="http://schemas.microsoft.com/office/drawing/2014/main" id="{E1139914-9D58-41FF-994F-76B2EF39503D}"/>
              </a:ext>
            </a:extLst>
          </p:cNvPr>
          <p:cNvSpPr txBox="1"/>
          <p:nvPr/>
        </p:nvSpPr>
        <p:spPr>
          <a:xfrm>
            <a:off x="3352800" y="343099"/>
            <a:ext cx="2971800" cy="646331"/>
          </a:xfrm>
          <a:prstGeom prst="rect">
            <a:avLst/>
          </a:prstGeom>
          <a:noFill/>
        </p:spPr>
        <p:txBody>
          <a:bodyPr wrap="square" rtlCol="0">
            <a:spAutoFit/>
          </a:bodyPr>
          <a:lstStyle/>
          <a:p>
            <a:r>
              <a:rPr lang="fr-CA" sz="3600" b="1" u="sng" dirty="0">
                <a:latin typeface="Berlin Sans FB Demi" panose="020E0802020502020306" pitchFamily="34" charset="0"/>
              </a:rPr>
              <a:t>Devoirs</a:t>
            </a:r>
            <a:endParaRPr lang="fr-CA" sz="3200" b="1" u="sng" dirty="0">
              <a:latin typeface="Berlin Sans FB Demi" panose="020E0802020502020306" pitchFamily="34" charset="0"/>
            </a:endParaRPr>
          </a:p>
        </p:txBody>
      </p:sp>
      <p:sp>
        <p:nvSpPr>
          <p:cNvPr id="6" name="TextBox 5">
            <a:extLst>
              <a:ext uri="{FF2B5EF4-FFF2-40B4-BE49-F238E27FC236}">
                <a16:creationId xmlns:a16="http://schemas.microsoft.com/office/drawing/2014/main" id="{002C1CA7-9982-4E69-B162-EEC311E4AF70}"/>
              </a:ext>
            </a:extLst>
          </p:cNvPr>
          <p:cNvSpPr txBox="1"/>
          <p:nvPr/>
        </p:nvSpPr>
        <p:spPr>
          <a:xfrm>
            <a:off x="462279" y="3679526"/>
            <a:ext cx="7734300" cy="2308324"/>
          </a:xfrm>
          <a:prstGeom prst="rect">
            <a:avLst/>
          </a:prstGeom>
          <a:noFill/>
        </p:spPr>
        <p:txBody>
          <a:bodyPr wrap="square" rtlCol="0">
            <a:spAutoFit/>
          </a:bodyPr>
          <a:lstStyle/>
          <a:p>
            <a:r>
              <a:rPr lang="fr-CA" sz="3600" u="sng" dirty="0">
                <a:latin typeface="Berlin Sans FB Demi" panose="020E0802020502020306" pitchFamily="34" charset="0"/>
              </a:rPr>
              <a:t>Vocabulaire important</a:t>
            </a:r>
            <a:endParaRPr lang="fr-CA" sz="3600" dirty="0">
              <a:latin typeface="Berlin Sans FB Demi" panose="020E0802020502020306" pitchFamily="34" charset="0"/>
            </a:endParaRPr>
          </a:p>
          <a:p>
            <a:pPr marL="571500" indent="-571500">
              <a:buFontTx/>
              <a:buChar char="-"/>
            </a:pPr>
            <a:r>
              <a:rPr lang="fr-CA" sz="3600" dirty="0">
                <a:solidFill>
                  <a:srgbClr val="FF0000"/>
                </a:solidFill>
                <a:latin typeface="Berlin Sans FB Demi" panose="020E0802020502020306" pitchFamily="34" charset="0"/>
              </a:rPr>
              <a:t>évêque (v)</a:t>
            </a:r>
          </a:p>
          <a:p>
            <a:pPr marL="571500" indent="-571500">
              <a:buFontTx/>
              <a:buChar char="-"/>
            </a:pPr>
            <a:r>
              <a:rPr lang="fr-CA" sz="3600" dirty="0">
                <a:solidFill>
                  <a:srgbClr val="FF0000"/>
                </a:solidFill>
                <a:latin typeface="Berlin Sans FB Demi" panose="020E0802020502020306" pitchFamily="34" charset="0"/>
              </a:rPr>
              <a:t>clergé (v)</a:t>
            </a:r>
          </a:p>
          <a:p>
            <a:pPr marL="571500" indent="-571500">
              <a:buFontTx/>
              <a:buChar char="-"/>
            </a:pPr>
            <a:r>
              <a:rPr lang="fr-CA" sz="3600" dirty="0">
                <a:solidFill>
                  <a:srgbClr val="FF0000"/>
                </a:solidFill>
                <a:latin typeface="Berlin Sans FB Demi" panose="020E0802020502020306" pitchFamily="34" charset="0"/>
              </a:rPr>
              <a:t>laïc (adj)</a:t>
            </a:r>
          </a:p>
        </p:txBody>
      </p:sp>
    </p:spTree>
    <p:extLst>
      <p:ext uri="{BB962C8B-B14F-4D97-AF65-F5344CB8AC3E}">
        <p14:creationId xmlns:p14="http://schemas.microsoft.com/office/powerpoint/2010/main" val="308452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s">
  <a:themeElements>
    <a:clrScheme name="Basis">
      <a:dk1>
        <a:srgbClr val="000000"/>
      </a:dk1>
      <a:lt1>
        <a:sysClr val="window" lastClr="FFFFFF"/>
      </a:lt1>
      <a:dk2>
        <a:srgbClr val="5E5E5E"/>
      </a:dk2>
      <a:lt2>
        <a:srgbClr val="DDDDDD"/>
      </a:lt2>
      <a:accent1>
        <a:srgbClr val="DF5327"/>
      </a:accent1>
      <a:accent2>
        <a:srgbClr val="A6B727"/>
      </a:accent2>
      <a:accent3>
        <a:srgbClr val="FE9E00"/>
      </a:accent3>
      <a:accent4>
        <a:srgbClr val="418AB3"/>
      </a:accent4>
      <a:accent5>
        <a:srgbClr val="D7D447"/>
      </a:accent5>
      <a:accent6>
        <a:srgbClr val="8383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docProps/app.xml><?xml version="1.0" encoding="utf-8"?>
<Properties xmlns="http://schemas.openxmlformats.org/officeDocument/2006/extended-properties" xmlns:vt="http://schemas.openxmlformats.org/officeDocument/2006/docPropsVTypes">
  <Template>Ion</Template>
  <TotalTime>242</TotalTime>
  <Words>144</Words>
  <Application>Microsoft Office PowerPoint</Application>
  <PresentationFormat>On-screen Show (4:3)</PresentationFormat>
  <Paragraphs>30</Paragraphs>
  <Slides>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Berlin Sans FB Demi</vt:lpstr>
      <vt:lpstr>Bernard MT Condensed</vt:lpstr>
      <vt:lpstr>Calibri</vt:lpstr>
      <vt:lpstr>Corbel</vt:lpstr>
      <vt:lpstr>Lucida Sans</vt:lpstr>
      <vt:lpstr>Rage Italic</vt:lpstr>
      <vt:lpstr>Thème Office</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Martin</dc:creator>
  <cp:lastModifiedBy>Martin Brisebois</cp:lastModifiedBy>
  <cp:revision>46</cp:revision>
  <dcterms:created xsi:type="dcterms:W3CDTF">2013-05-02T20:37:36Z</dcterms:created>
  <dcterms:modified xsi:type="dcterms:W3CDTF">2019-10-08T12:16:26Z</dcterms:modified>
</cp:coreProperties>
</file>