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sldIdLst>
    <p:sldId id="257" r:id="rId4"/>
    <p:sldId id="258" r:id="rId5"/>
    <p:sldId id="259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4" clrIdx="0">
    <p:extLst>
      <p:ext uri="{19B8F6BF-5375-455C-9EA6-DF929625EA0E}">
        <p15:presenceInfo xmlns:p15="http://schemas.microsoft.com/office/powerpoint/2012/main" xmlns="" userId="d95486bb1f607de1" providerId="Windows Live"/>
      </p:ext>
    </p:extLst>
  </p:cmAuthor>
  <p:cmAuthor id="2" name="Windows User" initials="W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0T16:51:37.327" idx="1">
    <p:pos x="5964" y="586"/>
    <p:text>Le drapeau, qui dit "Il n'y a pas de Dieu sauf Dieu. Mohamet est son messager" a été fait pour avoir l'air d'être fait à la main (pour avoir l'air plus authentique), même s'il a été fait à l'ordinateur.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0T16:56:46.141" idx="2">
    <p:pos x="60" y="48"/>
    <p:text>Le paysage est celui de Kurdistan.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0T17:07:16.729" idx="3">
    <p:pos x="7241" y="344"/>
    <p:text>Dans plusieurs cas, les soldats américains se font vite des ennemis de la population locale, étant trop aggressifs dans leurs fouilles.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5-17T07:56:04.395" idx="1">
    <p:pos x="3985" y="1322"/>
    <p:text>Environ 10% de la population musulmane est chiite.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58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476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11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53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53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54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136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2348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0591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373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269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2200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055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636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3079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6705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9222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83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463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237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7220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64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8310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4943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3073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39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1556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388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0371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0460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8347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2784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588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338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96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154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176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441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396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72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62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91057-273D-4609-9AFE-9E76693F129A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1D76-1E55-4C5B-BD7D-E3FD4E82D8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01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comments" Target="../comments/commen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2304288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5.12</a:t>
            </a:r>
          </a:p>
          <a:p>
            <a:pPr algn="ctr"/>
            <a:r>
              <a:rPr lang="fr-FR" sz="4800" b="1" dirty="0"/>
              <a:t>L’ascension de l’État islamique</a:t>
            </a:r>
          </a:p>
        </p:txBody>
      </p:sp>
    </p:spTree>
    <p:extLst>
      <p:ext uri="{BB962C8B-B14F-4D97-AF65-F5344CB8AC3E}">
        <p14:creationId xmlns:p14="http://schemas.microsoft.com/office/powerpoint/2010/main" val="1817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210" y="304660"/>
            <a:ext cx="695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Suggestion de lecture</a:t>
            </a:r>
            <a:endParaRPr lang="en-CA" sz="3600" b="1" dirty="0"/>
          </a:p>
        </p:txBody>
      </p:sp>
      <p:pic>
        <p:nvPicPr>
          <p:cNvPr id="1026" name="Picture 2" descr="Image result for the isis apocaly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98" y="1184928"/>
            <a:ext cx="3528883" cy="535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8/AQMI_Flag_asymmetric.svg/2000px-AQMI_Flag_asymmetric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92" y="0"/>
            <a:ext cx="7640320" cy="57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132" y="5689600"/>
            <a:ext cx="10962640" cy="725262"/>
          </a:xfrm>
        </p:spPr>
        <p:txBody>
          <a:bodyPr>
            <a:noAutofit/>
          </a:bodyPr>
          <a:lstStyle/>
          <a:p>
            <a:r>
              <a:rPr lang="fr-CA" sz="4400" dirty="0">
                <a:solidFill>
                  <a:schemeClr val="bg1"/>
                </a:solidFill>
                <a:latin typeface="Arial Black" panose="020B0A04020102020204" pitchFamily="34" charset="0"/>
              </a:rPr>
              <a:t>L’ascension de l’État islamique</a:t>
            </a:r>
          </a:p>
        </p:txBody>
      </p:sp>
    </p:spTree>
    <p:extLst>
      <p:ext uri="{BB962C8B-B14F-4D97-AF65-F5344CB8AC3E}">
        <p14:creationId xmlns:p14="http://schemas.microsoft.com/office/powerpoint/2010/main" val="39385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536412"/>
            <a:ext cx="8636000" cy="828040"/>
          </a:xfrm>
        </p:spPr>
        <p:txBody>
          <a:bodyPr>
            <a:normAutofit/>
          </a:bodyPr>
          <a:lstStyle/>
          <a:p>
            <a:pPr algn="ctr"/>
            <a:r>
              <a:rPr lang="fr-CA" sz="5400" b="1" cap="small" dirty="0"/>
              <a:t>L’ascension de l’État islamique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48256"/>
            <a:ext cx="5769864" cy="1512519"/>
          </a:xfrm>
        </p:spPr>
        <p:txBody>
          <a:bodyPr>
            <a:normAutofit/>
          </a:bodyPr>
          <a:lstStyle/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fr-CA" sz="4000" dirty="0"/>
              <a:t>L’invasion d’Irak par les É-U attire Al-Qaeda.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8" y="356650"/>
            <a:ext cx="895281" cy="1188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68" y="356650"/>
            <a:ext cx="895281" cy="1187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49235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66">
            <a:off x="7388544" y="2015226"/>
            <a:ext cx="4341057" cy="4249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39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ilyherald.com/storyimage/DA/20130320/news/703209753/EP/1/19/EP-703209753.jpg&amp;updated=201303201445&amp;MaxW=800&amp;maxH=800&amp;updated=201303201445&amp;no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6" y="0"/>
            <a:ext cx="10469753" cy="68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99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536412"/>
            <a:ext cx="8636000" cy="828040"/>
          </a:xfrm>
        </p:spPr>
        <p:txBody>
          <a:bodyPr>
            <a:normAutofit/>
          </a:bodyPr>
          <a:lstStyle/>
          <a:p>
            <a:pPr algn="ctr"/>
            <a:r>
              <a:rPr lang="fr-CA" sz="5400" b="1" cap="small" dirty="0"/>
              <a:t>L’ascension de l’État islamique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48256"/>
            <a:ext cx="5769864" cy="1512519"/>
          </a:xfrm>
        </p:spPr>
        <p:txBody>
          <a:bodyPr>
            <a:normAutofit/>
          </a:bodyPr>
          <a:lstStyle/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fr-CA" sz="4000" dirty="0"/>
              <a:t>L’invasion d’Irak par les É-U attire Al-Qaeda.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8" y="356650"/>
            <a:ext cx="895281" cy="1188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68" y="356650"/>
            <a:ext cx="895281" cy="1187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49235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66">
            <a:off x="7388544" y="2015226"/>
            <a:ext cx="4341057" cy="4249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55648" y="2627596"/>
            <a:ext cx="5753992" cy="2255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5000"/>
              <a:buNone/>
            </a:pPr>
            <a:r>
              <a:rPr lang="fr-CA" sz="4000" dirty="0"/>
              <a:t>				     Le groupe terroriste y établi une « franchise »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23719" y="3772800"/>
            <a:ext cx="4700905" cy="170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5000"/>
              <a:buNone/>
            </a:pPr>
            <a:r>
              <a:rPr lang="fr-CA" sz="4000" dirty="0"/>
              <a:t>			      —Al-Qaeda en Irak.</a:t>
            </a:r>
          </a:p>
        </p:txBody>
      </p:sp>
    </p:spTree>
    <p:extLst>
      <p:ext uri="{BB962C8B-B14F-4D97-AF65-F5344CB8AC3E}">
        <p14:creationId xmlns:p14="http://schemas.microsoft.com/office/powerpoint/2010/main" val="6470920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46" y="1930991"/>
            <a:ext cx="2252193" cy="264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536412"/>
            <a:ext cx="8636000" cy="828040"/>
          </a:xfrm>
        </p:spPr>
        <p:txBody>
          <a:bodyPr>
            <a:normAutofit/>
          </a:bodyPr>
          <a:lstStyle/>
          <a:p>
            <a:pPr algn="ctr"/>
            <a:r>
              <a:rPr lang="fr-CA" sz="5400" b="1" cap="small" dirty="0"/>
              <a:t>L’ascension de l’État islamique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68009"/>
            <a:ext cx="5769864" cy="1799844"/>
          </a:xfrm>
        </p:spPr>
        <p:txBody>
          <a:bodyPr>
            <a:normAutofit/>
          </a:bodyPr>
          <a:lstStyle/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fr-CA" sz="4000" dirty="0"/>
              <a:t>Son chef, al-</a:t>
            </a:r>
            <a:r>
              <a:rPr lang="fr-CA" sz="4000" dirty="0" err="1"/>
              <a:t>Zarqawi</a:t>
            </a:r>
            <a:r>
              <a:rPr lang="fr-CA" sz="4000" dirty="0"/>
              <a:t>, oppose les chiites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8" y="356650"/>
            <a:ext cx="895281" cy="1188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68" y="356650"/>
            <a:ext cx="895281" cy="1187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492354" cy="6858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656000" y="4050598"/>
            <a:ext cx="5320450" cy="137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5000"/>
              <a:buNone/>
            </a:pPr>
            <a:r>
              <a:rPr lang="fr-CA" sz="4000" dirty="0"/>
              <a:t>		  qui instigue une guerre </a:t>
            </a:r>
            <a:r>
              <a:rPr lang="fr-CA" sz="4000" dirty="0" smtClean="0"/>
              <a:t>sectaire.</a:t>
            </a:r>
            <a:endParaRPr lang="fr-CA" sz="4000" dirty="0"/>
          </a:p>
        </p:txBody>
      </p:sp>
      <p:pic>
        <p:nvPicPr>
          <p:cNvPr id="3074" name="Picture 2" descr="http://vignette1.wikia.nocookie.net/totalwar-ar/images/f/f7/Abu_Musab_al-Zarqawi.jpg/revision/latest?cb=201501191909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55" y="1939075"/>
            <a:ext cx="2203644" cy="263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298449" y="5317916"/>
            <a:ext cx="6912102" cy="141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fr-CA" sz="4000" dirty="0" smtClean="0"/>
              <a:t>Le groupe se s</a:t>
            </a:r>
            <a:r>
              <a:rPr lang="en-CA" sz="4000" dirty="0" err="1" smtClean="0"/>
              <a:t>épare</a:t>
            </a:r>
            <a:r>
              <a:rPr lang="en-CA" sz="4000" dirty="0" smtClean="0"/>
              <a:t> et </a:t>
            </a:r>
            <a:r>
              <a:rPr lang="fr-CA" sz="4000" dirty="0" smtClean="0"/>
              <a:t>devient</a:t>
            </a:r>
            <a:r>
              <a:rPr lang="en-CA" sz="4000" dirty="0" smtClean="0"/>
              <a:t> l’</a:t>
            </a:r>
            <a:r>
              <a:rPr lang="fr-CA" sz="4000" dirty="0" smtClean="0"/>
              <a:t>État islamique.</a:t>
            </a:r>
            <a:endParaRPr lang="fr-CA" sz="4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56000" y="3602410"/>
            <a:ext cx="5299287" cy="1136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5000"/>
              <a:buNone/>
            </a:pPr>
            <a:r>
              <a:rPr lang="fr-CA" sz="4000" dirty="0"/>
              <a:t>Bin Laden critique cette stratégie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4975" y="2296800"/>
            <a:ext cx="5505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5000"/>
            </a:pPr>
            <a:r>
              <a:rPr lang="fr-CA" sz="4000" dirty="0"/>
              <a:t>								   (en plus des Américains).</a:t>
            </a:r>
          </a:p>
        </p:txBody>
      </p:sp>
      <p:sp>
        <p:nvSpPr>
          <p:cNvPr id="8" name="Explosion 1 7"/>
          <p:cNvSpPr/>
          <p:nvPr/>
        </p:nvSpPr>
        <p:spPr>
          <a:xfrm rot="1028756">
            <a:off x="8987328" y="2726616"/>
            <a:ext cx="1092745" cy="1043702"/>
          </a:xfrm>
          <a:prstGeom prst="irregularSeal1">
            <a:avLst/>
          </a:prstGeom>
          <a:solidFill>
            <a:srgbClr val="FFC000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5" name="Explosion 1 14"/>
          <p:cNvSpPr/>
          <p:nvPr/>
        </p:nvSpPr>
        <p:spPr>
          <a:xfrm rot="1028756">
            <a:off x="9235885" y="2988966"/>
            <a:ext cx="571191" cy="461329"/>
          </a:xfrm>
          <a:prstGeom prst="irregularSeal1">
            <a:avLst/>
          </a:prstGeom>
          <a:solidFill>
            <a:srgbClr val="EFEF1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89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5" grpId="0"/>
      <p:bldP spid="8" grpId="0" animBg="1"/>
      <p:bldP spid="8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536412"/>
            <a:ext cx="8636000" cy="828040"/>
          </a:xfrm>
        </p:spPr>
        <p:txBody>
          <a:bodyPr>
            <a:normAutofit/>
          </a:bodyPr>
          <a:lstStyle/>
          <a:p>
            <a:pPr algn="ctr"/>
            <a:r>
              <a:rPr lang="fr-CA" sz="5400" b="1" cap="small" dirty="0"/>
              <a:t>L’ascension de l’État islamique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601" y="1769572"/>
            <a:ext cx="4619017" cy="1988663"/>
          </a:xfrm>
        </p:spPr>
        <p:txBody>
          <a:bodyPr>
            <a:normAutofit/>
          </a:bodyPr>
          <a:lstStyle/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fr-CA" sz="4000" dirty="0"/>
              <a:t>Pendant que Syrie est en guerre civile (depuis 2011)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8" y="356650"/>
            <a:ext cx="895281" cy="1188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68" y="356650"/>
            <a:ext cx="895281" cy="1187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49235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55" y="1874520"/>
            <a:ext cx="6104152" cy="4660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536412"/>
            <a:ext cx="6715125" cy="5189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5" y="2347342"/>
            <a:ext cx="4879542" cy="3243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00" y="2520000"/>
            <a:ext cx="1624147" cy="201109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30630" y="3020493"/>
            <a:ext cx="173049" cy="1774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5-Point Star 16"/>
          <p:cNvSpPr/>
          <p:nvPr/>
        </p:nvSpPr>
        <p:spPr>
          <a:xfrm>
            <a:off x="6295569" y="4717210"/>
            <a:ext cx="274320" cy="274320"/>
          </a:xfrm>
          <a:prstGeom prst="star5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5-Point Star 18"/>
          <p:cNvSpPr/>
          <p:nvPr/>
        </p:nvSpPr>
        <p:spPr>
          <a:xfrm>
            <a:off x="11248219" y="4802322"/>
            <a:ext cx="274320" cy="274320"/>
          </a:xfrm>
          <a:prstGeom prst="star5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1295400" y="4910328"/>
            <a:ext cx="3870960" cy="1657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02" y="5394080"/>
            <a:ext cx="298679" cy="2864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9" y="5770184"/>
            <a:ext cx="298679" cy="2864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02" y="6146288"/>
            <a:ext cx="298679" cy="2864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87939" y="4952028"/>
            <a:ext cx="37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Agency FB" panose="020B0503020202020204" pitchFamily="34" charset="0"/>
              </a:rPr>
              <a:t>Le territoire de l’ÉI en 2015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565" y="5368626"/>
            <a:ext cx="285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Territoire contrôlé par l’ÉI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03565" y="5728762"/>
            <a:ext cx="199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Territoire perdu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3565" y="6106351"/>
            <a:ext cx="184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Territoire gagné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466802" y="3489848"/>
            <a:ext cx="3929799" cy="134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5000"/>
              <a:buNone/>
            </a:pPr>
            <a:r>
              <a:rPr lang="fr-CA" sz="4000" dirty="0"/>
              <a:t>l’ÉI en profite pour s’établir là.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3579" y="324433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SYRIE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25949" y="383526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IRAK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24659" y="4676732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Damas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59831" y="4515816"/>
            <a:ext cx="843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Bagdad</a:t>
            </a:r>
          </a:p>
        </p:txBody>
      </p:sp>
      <p:sp>
        <p:nvSpPr>
          <p:cNvPr id="32" name="Oval 31"/>
          <p:cNvSpPr/>
          <p:nvPr/>
        </p:nvSpPr>
        <p:spPr>
          <a:xfrm>
            <a:off x="10490200" y="2718921"/>
            <a:ext cx="173049" cy="1774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Oval 32"/>
          <p:cNvSpPr/>
          <p:nvPr/>
        </p:nvSpPr>
        <p:spPr>
          <a:xfrm>
            <a:off x="10866816" y="4863286"/>
            <a:ext cx="173049" cy="1774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Oval 33"/>
          <p:cNvSpPr/>
          <p:nvPr/>
        </p:nvSpPr>
        <p:spPr>
          <a:xfrm>
            <a:off x="10653000" y="4819148"/>
            <a:ext cx="173049" cy="1774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Oval 34"/>
          <p:cNvSpPr/>
          <p:nvPr/>
        </p:nvSpPr>
        <p:spPr>
          <a:xfrm>
            <a:off x="6826340" y="2807649"/>
            <a:ext cx="173049" cy="1774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TextBox 35"/>
          <p:cNvSpPr txBox="1"/>
          <p:nvPr/>
        </p:nvSpPr>
        <p:spPr>
          <a:xfrm>
            <a:off x="8086094" y="2929417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Raqqa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30400" y="2908886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Alep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77335" y="4708413"/>
            <a:ext cx="954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err="1"/>
              <a:t>Ramadi</a:t>
            </a:r>
            <a:endParaRPr lang="fr-CA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092138" y="4982199"/>
            <a:ext cx="112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err="1"/>
              <a:t>Falloujah</a:t>
            </a:r>
            <a:endParaRPr lang="fr-CA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621586" y="2632145"/>
            <a:ext cx="954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Mossoul</a:t>
            </a:r>
          </a:p>
        </p:txBody>
      </p:sp>
      <p:sp>
        <p:nvSpPr>
          <p:cNvPr id="41" name="Oval 40"/>
          <p:cNvSpPr/>
          <p:nvPr/>
        </p:nvSpPr>
        <p:spPr>
          <a:xfrm>
            <a:off x="6602656" y="3923388"/>
            <a:ext cx="173049" cy="1774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TextBox 41"/>
          <p:cNvSpPr txBox="1"/>
          <p:nvPr/>
        </p:nvSpPr>
        <p:spPr>
          <a:xfrm>
            <a:off x="6250701" y="3588958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Homs</a:t>
            </a:r>
          </a:p>
        </p:txBody>
      </p:sp>
    </p:spTree>
    <p:extLst>
      <p:ext uri="{BB962C8B-B14F-4D97-AF65-F5344CB8AC3E}">
        <p14:creationId xmlns:p14="http://schemas.microsoft.com/office/powerpoint/2010/main" val="35768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4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24" grpId="0"/>
      <p:bldP spid="25" grpId="0"/>
      <p:bldP spid="27" grpId="0"/>
      <p:bldP spid="28" grpId="0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mgur.com/fUUiHR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4" y="0"/>
            <a:ext cx="11036681" cy="68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rc.ca/2014/06/19/635x357/Carte-Irak-syrie-timeline-anime.gif?v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9" y="0"/>
            <a:ext cx="9855571" cy="68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000000"/>
      </a:dk1>
      <a:lt1>
        <a:sysClr val="window" lastClr="FFFFFF"/>
      </a:lt1>
      <a:dk2>
        <a:srgbClr val="3B3059"/>
      </a:dk2>
      <a:lt2>
        <a:srgbClr val="EBEBEB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261</TotalTime>
  <Words>111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Ion Boardroom</vt:lpstr>
      <vt:lpstr>Crop</vt:lpstr>
      <vt:lpstr>Office Theme</vt:lpstr>
      <vt:lpstr>PowerPoint Presentation</vt:lpstr>
      <vt:lpstr>PowerPoint Presentation</vt:lpstr>
      <vt:lpstr>L’ascension de l’État islamique</vt:lpstr>
      <vt:lpstr>PowerPoint Presentation</vt:lpstr>
      <vt:lpstr>L’ascension de l’État islamique</vt:lpstr>
      <vt:lpstr>L’ascension de l’État islamique</vt:lpstr>
      <vt:lpstr>L’ascension de l’État islamique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Windows User</cp:lastModifiedBy>
  <cp:revision>31</cp:revision>
  <dcterms:created xsi:type="dcterms:W3CDTF">2016-02-10T21:40:38Z</dcterms:created>
  <dcterms:modified xsi:type="dcterms:W3CDTF">2017-05-17T12:02:35Z</dcterms:modified>
</cp:coreProperties>
</file>