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</p:sldMasterIdLst>
  <p:sldIdLst>
    <p:sldId id="279" r:id="rId4"/>
    <p:sldId id="260" r:id="rId5"/>
    <p:sldId id="271" r:id="rId6"/>
    <p:sldId id="257" r:id="rId7"/>
    <p:sldId id="261" r:id="rId8"/>
    <p:sldId id="264" r:id="rId9"/>
    <p:sldId id="272" r:id="rId10"/>
    <p:sldId id="275" r:id="rId11"/>
    <p:sldId id="273" r:id="rId12"/>
    <p:sldId id="276" r:id="rId13"/>
    <p:sldId id="277" r:id="rId14"/>
    <p:sldId id="278" r:id="rId15"/>
    <p:sldId id="262" r:id="rId16"/>
    <p:sldId id="266" r:id="rId17"/>
    <p:sldId id="263" r:id="rId18"/>
    <p:sldId id="258" r:id="rId19"/>
    <p:sldId id="269" r:id="rId20"/>
    <p:sldId id="265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2" clrIdx="0">
    <p:extLst>
      <p:ext uri="{19B8F6BF-5375-455C-9EA6-DF929625EA0E}">
        <p15:presenceInfo xmlns="" xmlns:p15="http://schemas.microsoft.com/office/powerpoint/2012/main" userId="d95486bb1f607de1" providerId="Windows Live"/>
      </p:ext>
    </p:extLst>
  </p:cmAuthor>
  <p:cmAuthor id="2" name="Windows User" initials="W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2-08T07:15:46.864" idx="1">
    <p:pos x="5590" y="756"/>
    <p:text>Les nommer (ex: France, G-B, Belgique, Espagne, Portugal) avant les 4 qui seront mentionnés.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07T16:24:38.244" idx="1">
    <p:pos x="6127" y="3422"/>
    <p:text>L'empire ottoman se joint à la guerre quelques mois après son commencement. Il veut du territoire contesté par les russes, ainsi que se débarasser de certains peuples à l'intérieur de ses frontières (ex: le Arméniens).</p:text>
    <p:extLst mod="1">
      <p:ext uri="{C676402C-5697-4E1C-873F-D02D1690AC5C}">
        <p15:threadingInfo xmlns="" xmlns:p15="http://schemas.microsoft.com/office/powerpoint/2012/main" timeZoneBias="300"/>
      </p:ext>
    </p:extLst>
  </p:cm>
  <p:cm authorId="1" dt="2015-11-07T16:25:50.819" idx="2">
    <p:pos x="4003" y="3101"/>
    <p:text>L'Italie avait un pacte avec les empires allemand et austro-hongrois, mais elle avait aussi un pacte secret avec la France. L'empire austro-hongrois a offert à l'Italie du territoire en Tunisie, mais les Alliés ont fait une contre-offre pour lui offrir du territoire autrichien.</p:text>
    <p:extLst mod="1">
      <p:ext uri="{C676402C-5697-4E1C-873F-D02D1690AC5C}">
        <p15:threadingInfo xmlns=""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087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531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830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51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891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43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896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8245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7999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42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406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8079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4863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690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4332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177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477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4981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0880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2510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2253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958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C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1346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8694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946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4311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7251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5980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456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3121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810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6635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164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437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004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202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165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817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559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892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38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96F60A7-7839-4392-B331-E707F1854BA0}" type="datetimeFigureOut">
              <a:rPr lang="fr-CA" smtClean="0"/>
              <a:t>2017-02-08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6A79AE7-1856-41A0-906C-09D85CBCF88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800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9.png"/><Relationship Id="rId16" Type="http://schemas.openxmlformats.org/officeDocument/2006/relationships/comments" Target="../comments/comment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JZttzblHFQ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612" y="2384624"/>
            <a:ext cx="992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</a:t>
            </a:r>
            <a:r>
              <a:rPr lang="fr-FR" sz="4800" dirty="0" smtClean="0"/>
              <a:t>5.1</a:t>
            </a:r>
            <a:endParaRPr lang="fr-FR" sz="4800" dirty="0"/>
          </a:p>
          <a:p>
            <a:pPr algn="ctr"/>
            <a:r>
              <a:rPr lang="fr-FR" sz="4800" b="1" dirty="0"/>
              <a:t>La 1</a:t>
            </a:r>
            <a:r>
              <a:rPr lang="fr-FR" sz="4800" b="1" baseline="30000" dirty="0"/>
              <a:t>e</a:t>
            </a:r>
            <a:r>
              <a:rPr lang="fr-FR" sz="4800" b="1" dirty="0"/>
              <a:t> Guerre mondiale</a:t>
            </a:r>
          </a:p>
        </p:txBody>
      </p:sp>
    </p:spTree>
    <p:extLst>
      <p:ext uri="{BB962C8B-B14F-4D97-AF65-F5344CB8AC3E}">
        <p14:creationId xmlns:p14="http://schemas.microsoft.com/office/powerpoint/2010/main" val="1283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90" y="-3423"/>
            <a:ext cx="10105644" cy="68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01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257233"/>
            <a:ext cx="5405668" cy="110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2" y="257234"/>
            <a:ext cx="6056798" cy="110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52805"/>
            <a:ext cx="10058400" cy="1009270"/>
          </a:xfrm>
        </p:spPr>
        <p:txBody>
          <a:bodyPr/>
          <a:lstStyle/>
          <a:p>
            <a:r>
              <a:rPr lang="fr-CA" dirty="0"/>
              <a:t>La première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667" y="1457645"/>
            <a:ext cx="10517729" cy="5205092"/>
          </a:xfrm>
        </p:spPr>
        <p:txBody>
          <a:bodyPr>
            <a:noAutofit/>
          </a:bodyPr>
          <a:lstStyle/>
          <a:p>
            <a:r>
              <a:rPr lang="fr-CA" sz="3600" dirty="0"/>
              <a:t> En 1914, il existe </a:t>
            </a:r>
            <a:r>
              <a:rPr lang="fr-CA" sz="3600" dirty="0"/>
              <a:t>plusieurs empires </a:t>
            </a:r>
            <a:r>
              <a:rPr lang="fr-CA" sz="3600" dirty="0"/>
              <a:t>européens:</a:t>
            </a:r>
          </a:p>
          <a:p>
            <a:endParaRPr lang="fr-CA" sz="1200" dirty="0"/>
          </a:p>
          <a:p>
            <a:pPr marL="1280160" lvl="3" indent="-457200">
              <a:buFont typeface="+mj-lt"/>
              <a:buAutoNum type="arabicPeriod"/>
            </a:pPr>
            <a:r>
              <a:rPr lang="fr-CA" sz="3200" dirty="0"/>
              <a:t>L’empire allemand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CA" sz="2400" dirty="0"/>
              <a:t>Allemand, chrétien catholique</a:t>
            </a:r>
          </a:p>
          <a:p>
            <a:pPr marL="1371400" lvl="5" indent="0">
              <a:buNone/>
            </a:pPr>
            <a:endParaRPr lang="fr-CA" sz="1050" dirty="0"/>
          </a:p>
          <a:p>
            <a:pPr marL="1280160" lvl="3" indent="-457200">
              <a:buFont typeface="+mj-lt"/>
              <a:buAutoNum type="arabicPeriod"/>
            </a:pPr>
            <a:r>
              <a:rPr lang="fr-CA" sz="3200" dirty="0"/>
              <a:t>L’empire russe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CA" sz="2400" dirty="0"/>
              <a:t>Russe, chrétien orthodoxe</a:t>
            </a:r>
          </a:p>
          <a:p>
            <a:pPr lvl="5">
              <a:buFont typeface="Arial" panose="020B0604020202020204" pitchFamily="34" charset="0"/>
              <a:buChar char="•"/>
            </a:pPr>
            <a:endParaRPr lang="fr-CA" sz="1050" dirty="0"/>
          </a:p>
          <a:p>
            <a:pPr marL="1280160" lvl="3" indent="-457200">
              <a:buFont typeface="+mj-lt"/>
              <a:buAutoNum type="arabicPeriod"/>
            </a:pPr>
            <a:r>
              <a:rPr lang="fr-CA" sz="3200" dirty="0"/>
              <a:t>L’empire austro-hongrois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CA" sz="2400" dirty="0"/>
              <a:t>Allemand, chrétien catholique et orthodoxe</a:t>
            </a:r>
          </a:p>
          <a:p>
            <a:pPr lvl="5">
              <a:buFont typeface="Arial" panose="020B0604020202020204" pitchFamily="34" charset="0"/>
              <a:buChar char="•"/>
            </a:pPr>
            <a:endParaRPr lang="fr-CA" sz="1050" dirty="0"/>
          </a:p>
          <a:p>
            <a:pPr marL="1280160" lvl="3" indent="-457200">
              <a:buFont typeface="+mj-lt"/>
              <a:buAutoNum type="arabicPeriod"/>
            </a:pPr>
            <a:r>
              <a:rPr lang="fr-CA" sz="3200" dirty="0"/>
              <a:t>L’empire ottoman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CA" sz="2400" dirty="0"/>
              <a:t>Turque, musulman</a:t>
            </a:r>
          </a:p>
        </p:txBody>
      </p:sp>
      <p:pic>
        <p:nvPicPr>
          <p:cNvPr id="3074" name="Picture 2" descr="https://upload.wikimedia.org/wikipedia/commons/thumb/c/cd/Reichskolonialflagge.svg/1801px-Reichskolonialflagg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2254935"/>
            <a:ext cx="1298574" cy="8659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2/29/Flag_of_Austria-Hungary_%281869-1918%29.svg/648px-Flag_of_Austria-Hungary_%281869-1918%29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4541771"/>
            <a:ext cx="1298934" cy="8659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en/thumb/f/f3/Flag_of_Russia.svg/900px-Flag_of_Rus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3398353"/>
            <a:ext cx="1298934" cy="8659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3/35/Flag_of_the_Ottoman_Empire.svg/1200px-Flag_of_the_Ottoman_Empir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5685189"/>
            <a:ext cx="1303824" cy="869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715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90" y="-3423"/>
            <a:ext cx="10105644" cy="68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72" y="-1"/>
            <a:ext cx="3608310" cy="41776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536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783"/>
            <a:ext cx="9296400" cy="690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968254" cy="18285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10" y="2646218"/>
            <a:ext cx="3154954" cy="26062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2" y="1335025"/>
            <a:ext cx="2911092" cy="24995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85" y="3972292"/>
            <a:ext cx="2179509" cy="29110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66" y="4493821"/>
            <a:ext cx="792549" cy="12497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96" y="-27710"/>
            <a:ext cx="3505504" cy="44199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7" y="2432918"/>
            <a:ext cx="4313294" cy="44504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1" y="34636"/>
            <a:ext cx="1905165" cy="23776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270" y="4937760"/>
            <a:ext cx="1966131" cy="1844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806">
            <a:off x="8427479" y="1967398"/>
            <a:ext cx="1851664" cy="4297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9363">
            <a:off x="5808892" y="2538704"/>
            <a:ext cx="786386" cy="4297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8352">
            <a:off x="5535208" y="2538703"/>
            <a:ext cx="786386" cy="42976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2482">
            <a:off x="7458751" y="3377351"/>
            <a:ext cx="786386" cy="4297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6719564" y="4135450"/>
            <a:ext cx="507160" cy="64094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08" y="3260479"/>
            <a:ext cx="1094727" cy="11317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84" y="4264882"/>
            <a:ext cx="214119" cy="2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1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2513 0.01366 L 0.03711 0.03773 L 0.04557 0.0706 L 0.0612 0.10324 L 0.0707 0.11366 " pathEditMode="relative" rAng="0" ptsTypes="AAAA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567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44444E-6 L -0.07344 0.067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1.11111E-6 L 0.05799 -0.068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11111E-6 L 0.04532 -0.0412 L 0.09349 -0.04514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-22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1.11111E-6 L -0.04766 0.00139 L -0.07787 0.00671 L -0.10703 0.03148 L -0.11042 0.03842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92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61" y="-1"/>
            <a:ext cx="9144000" cy="6858000"/>
          </a:xfrm>
          <a:prstGeom prst="rect">
            <a:avLst/>
          </a:prstGeom>
        </p:spPr>
      </p:pic>
      <p:sp>
        <p:nvSpPr>
          <p:cNvPr id="3" name="ZoneTexte 4"/>
          <p:cNvSpPr txBox="1"/>
          <p:nvPr/>
        </p:nvSpPr>
        <p:spPr>
          <a:xfrm>
            <a:off x="3396960" y="1743923"/>
            <a:ext cx="54524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en-CA" sz="3200" dirty="0" smtClean="0"/>
              <a:t>Passchendaele–Trench Warfare</a:t>
            </a:r>
            <a:endParaRPr lang="fr-CA" sz="3200" dirty="0"/>
          </a:p>
          <a:p>
            <a:pPr algn="ctr"/>
            <a:r>
              <a:rPr lang="fr-CA" sz="3200" dirty="0" smtClean="0"/>
              <a:t>(3.75 </a:t>
            </a:r>
            <a:r>
              <a:rPr lang="fr-CA" sz="3200" dirty="0"/>
              <a:t>min)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</a:t>
            </a:r>
            <a:r>
              <a:rPr lang="fr-CA" sz="2400" dirty="0" smtClean="0">
                <a:hlinkClick r:id="rId3"/>
              </a:rPr>
              <a:t>www.youtube.com/watch?v=zJZttzblHFQ</a:t>
            </a:r>
            <a:r>
              <a:rPr lang="fr-CA" sz="2400" dirty="0" smtClean="0"/>
              <a:t> 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10597861" y="0"/>
            <a:ext cx="159413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4538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66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257233"/>
            <a:ext cx="5405668" cy="110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2" y="257234"/>
            <a:ext cx="6056798" cy="110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52805"/>
            <a:ext cx="10058400" cy="1009270"/>
          </a:xfrm>
        </p:spPr>
        <p:txBody>
          <a:bodyPr/>
          <a:lstStyle/>
          <a:p>
            <a:r>
              <a:rPr lang="fr-CA" dirty="0"/>
              <a:t>La première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9" y="1608566"/>
            <a:ext cx="8553546" cy="4492878"/>
          </a:xfrm>
        </p:spPr>
        <p:txBody>
          <a:bodyPr>
            <a:noAutofit/>
          </a:bodyPr>
          <a:lstStyle/>
          <a:p>
            <a:r>
              <a:rPr lang="fr-CA" sz="3600" dirty="0"/>
              <a:t> En 1917, la Russie est sur le bord de la défaite.</a:t>
            </a:r>
          </a:p>
          <a:p>
            <a:endParaRPr lang="fr-CA" sz="600" dirty="0"/>
          </a:p>
          <a:p>
            <a:r>
              <a:rPr lang="fr-CA" sz="3600" dirty="0"/>
              <a:t> Elle subit une révolution communiste de l’intérieur, et devient l’Union soviétique.</a:t>
            </a:r>
          </a:p>
          <a:p>
            <a:endParaRPr lang="fr-CA" sz="1050" dirty="0"/>
          </a:p>
          <a:p>
            <a:endParaRPr lang="fr-CA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7" y="946860"/>
            <a:ext cx="2103544" cy="57873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9582" y="4601464"/>
            <a:ext cx="7950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/>
              <a:t>(Union des républiques socialistes soviétiques)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74">
            <a:off x="608668" y="4608188"/>
            <a:ext cx="511900" cy="509772"/>
          </a:xfrm>
          <a:prstGeom prst="rect">
            <a:avLst/>
          </a:prstGeom>
        </p:spPr>
      </p:pic>
      <p:pic>
        <p:nvPicPr>
          <p:cNvPr id="5128" name="Picture 8" descr="http://img4.wikia.nocookie.net/__cb20070109194904/fantasysports/images/d/dc/Hammer_and_sick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" y="2743200"/>
            <a:ext cx="1097317" cy="10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panda.com/wings-vector-gma-set-22-skulls-and-wings-prvs-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15" y="352425"/>
            <a:ext cx="9577959" cy="5871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eft-Right Arrow 2"/>
          <p:cNvSpPr/>
          <p:nvPr/>
        </p:nvSpPr>
        <p:spPr>
          <a:xfrm>
            <a:off x="1032891" y="2958084"/>
            <a:ext cx="9893808" cy="146304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extBox 3"/>
          <p:cNvSpPr txBox="1"/>
          <p:nvPr/>
        </p:nvSpPr>
        <p:spPr>
          <a:xfrm>
            <a:off x="1431925" y="3335661"/>
            <a:ext cx="320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Communisme</a:t>
            </a:r>
            <a:endParaRPr lang="fr-CA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3335661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Capitalisme</a:t>
            </a:r>
            <a:endParaRPr lang="fr-CA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50486" y="0"/>
            <a:ext cx="1415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15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935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257233"/>
            <a:ext cx="5405668" cy="110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2" y="257234"/>
            <a:ext cx="6056798" cy="110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52805"/>
            <a:ext cx="10058400" cy="1009270"/>
          </a:xfrm>
        </p:spPr>
        <p:txBody>
          <a:bodyPr/>
          <a:lstStyle/>
          <a:p>
            <a:r>
              <a:rPr lang="fr-CA" dirty="0"/>
              <a:t>La première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9" y="1608565"/>
            <a:ext cx="8553546" cy="5184958"/>
          </a:xfrm>
        </p:spPr>
        <p:txBody>
          <a:bodyPr>
            <a:noAutofit/>
          </a:bodyPr>
          <a:lstStyle/>
          <a:p>
            <a:r>
              <a:rPr lang="fr-CA" sz="3600" dirty="0"/>
              <a:t> En 1917, la Russie est sur le bord de la défaite.</a:t>
            </a:r>
          </a:p>
          <a:p>
            <a:endParaRPr lang="fr-CA" sz="600" dirty="0"/>
          </a:p>
          <a:p>
            <a:r>
              <a:rPr lang="fr-CA" sz="3600" dirty="0"/>
              <a:t> Elle subit une révolution communiste de l’intérieur, et devient l’Union soviétique.</a:t>
            </a:r>
          </a:p>
          <a:p>
            <a:endParaRPr lang="fr-CA" sz="1050" dirty="0"/>
          </a:p>
          <a:p>
            <a:endParaRPr lang="fr-CA" sz="1050" dirty="0"/>
          </a:p>
          <a:p>
            <a:r>
              <a:rPr lang="fr-CA" sz="3600" dirty="0"/>
              <a:t>Elle </a:t>
            </a:r>
            <a:r>
              <a:rPr lang="fr-CA" sz="3600" dirty="0" smtClean="0"/>
              <a:t>négocie un traité avec Allemagne, </a:t>
            </a:r>
            <a:r>
              <a:rPr lang="fr-CA" sz="3600" dirty="0"/>
              <a:t>perdant du territoire (ex: Pologne, les pays baltes).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7" y="946860"/>
            <a:ext cx="2103544" cy="57873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9582" y="4601464"/>
            <a:ext cx="7950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/>
              <a:t>(Union des républiques socialistes soviétiques)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74">
            <a:off x="546367" y="4600695"/>
            <a:ext cx="511900" cy="509772"/>
          </a:xfrm>
          <a:prstGeom prst="rect">
            <a:avLst/>
          </a:prstGeom>
        </p:spPr>
      </p:pic>
      <p:pic>
        <p:nvPicPr>
          <p:cNvPr id="5128" name="Picture 8" descr="http://img4.wikia.nocookie.net/__cb20070109194904/fantasysports/images/d/dc/Hammer_and_sick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" y="2743200"/>
            <a:ext cx="1097317" cy="10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530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257233"/>
            <a:ext cx="5405668" cy="110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2" y="257234"/>
            <a:ext cx="6056798" cy="110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52805"/>
            <a:ext cx="10058400" cy="1009270"/>
          </a:xfrm>
        </p:spPr>
        <p:txBody>
          <a:bodyPr/>
          <a:lstStyle/>
          <a:p>
            <a:r>
              <a:rPr lang="fr-CA" dirty="0"/>
              <a:t>La première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02" y="1673766"/>
            <a:ext cx="5710776" cy="3425772"/>
          </a:xfrm>
        </p:spPr>
        <p:txBody>
          <a:bodyPr>
            <a:noAutofit/>
          </a:bodyPr>
          <a:lstStyle/>
          <a:p>
            <a:r>
              <a:rPr lang="fr-CA" sz="3600" dirty="0"/>
              <a:t> Après la guerre, l’empire austro-hongrois est partitionné </a:t>
            </a:r>
            <a:r>
              <a:rPr lang="fr-CA" sz="3600" dirty="0" smtClean="0"/>
              <a:t>(Autriche</a:t>
            </a:r>
            <a:r>
              <a:rPr lang="fr-CA" sz="3600" dirty="0"/>
              <a:t>, Hongrie, Yougoslavie, etc</a:t>
            </a:r>
            <a:r>
              <a:rPr lang="fr-CA" sz="3600" dirty="0"/>
              <a:t>.) par les alliés.</a:t>
            </a:r>
            <a:endParaRPr lang="fr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1673766"/>
            <a:ext cx="5405668" cy="42325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1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257233"/>
            <a:ext cx="5405668" cy="110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2" y="257234"/>
            <a:ext cx="6056798" cy="110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52805"/>
            <a:ext cx="10058400" cy="1009270"/>
          </a:xfrm>
        </p:spPr>
        <p:txBody>
          <a:bodyPr/>
          <a:lstStyle/>
          <a:p>
            <a:r>
              <a:rPr lang="fr-CA" dirty="0"/>
              <a:t>La première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00" y="1805343"/>
            <a:ext cx="5064066" cy="2725310"/>
          </a:xfrm>
        </p:spPr>
        <p:txBody>
          <a:bodyPr>
            <a:noAutofit/>
          </a:bodyPr>
          <a:lstStyle/>
          <a:p>
            <a:r>
              <a:rPr lang="fr-CA" sz="3600" dirty="0"/>
              <a:t>La Société des Nations divise l’empire ottoman en </a:t>
            </a:r>
            <a:r>
              <a:rPr lang="fr-CA" sz="3600" u="sng" dirty="0"/>
              <a:t>protectorats</a:t>
            </a:r>
            <a:r>
              <a:rPr lang="fr-CA" sz="3600" dirty="0"/>
              <a:t> français et britannique.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805343"/>
            <a:ext cx="5920019" cy="41767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08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3197352" cy="773430"/>
          </a:xfrm>
        </p:spPr>
        <p:txBody>
          <a:bodyPr>
            <a:normAutofit/>
          </a:bodyPr>
          <a:lstStyle/>
          <a:p>
            <a:r>
              <a:rPr lang="fr-CA" sz="4800" dirty="0"/>
              <a:t>1914-1918</a:t>
            </a:r>
            <a:endParaRPr lang="fr-CA" sz="4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9000" dirty="0"/>
              <a:t>La 1</a:t>
            </a:r>
            <a:r>
              <a:rPr lang="fr-CA" sz="9000" cap="none" baseline="30000" dirty="0"/>
              <a:t>e</a:t>
            </a:r>
            <a:r>
              <a:rPr lang="fr-CA" sz="9000" dirty="0"/>
              <a:t> guerre mondiale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72" y="3914917"/>
            <a:ext cx="4975225" cy="24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2b3zk1w1e6d7a.cloudfront.net/wp-content/blogs.dir/65/files/2013/05/Vimy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0" y="576139"/>
            <a:ext cx="7908256" cy="59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1.static.flickr.com/179/404935996_622552abf3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76" y="576140"/>
            <a:ext cx="2877614" cy="19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uro-t-guide.com/See_Photo/France/NW_Lille_Arras/Vimy_Ridge_2011_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97" y="2492631"/>
            <a:ext cx="2883771" cy="193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upload.wikimedia.org/wikipedia/en/thumb/c/cf/Flag_of_Canada.svg/1280px-Flag_of_Canad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74" y="709305"/>
            <a:ext cx="1263709" cy="63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.over-blog.com/600x420/0/23/09/17/vimy-aeri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84" y="4427962"/>
            <a:ext cx="2890106" cy="20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museedelaguerre.ca/cwm/exhibitions/vimy/images/western-front-1917-f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" y="4632960"/>
            <a:ext cx="2624293" cy="20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51" y="339463"/>
            <a:ext cx="5538104" cy="6313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3752" y="3996030"/>
            <a:ext cx="1453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Rockwell Extra Bold" panose="02060903040505020403" pitchFamily="18" charset="0"/>
              </a:rPr>
              <a:t>FRANCE</a:t>
            </a:r>
            <a:endParaRPr lang="fr-CA" dirty="0">
              <a:latin typeface="Rockwell Extra Bold" panose="020609030405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3752" y="4262730"/>
            <a:ext cx="230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Rockwell Extra Bold" panose="02060903040505020403" pitchFamily="18" charset="0"/>
              </a:rPr>
              <a:t>G-BRETAGNE</a:t>
            </a:r>
            <a:endParaRPr lang="fr-CA" dirty="0">
              <a:latin typeface="Rockwell Extra Bold" panose="020609030405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3752" y="4529430"/>
            <a:ext cx="230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Rockwell Extra Bold" panose="02060903040505020403" pitchFamily="18" charset="0"/>
              </a:rPr>
              <a:t>ALLEMAGNE</a:t>
            </a:r>
            <a:endParaRPr lang="fr-CA" dirty="0">
              <a:latin typeface="Rockwell Extra Bold" panose="020609030405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3752" y="4796130"/>
            <a:ext cx="230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Rockwell Extra Bold" panose="02060903040505020403" pitchFamily="18" charset="0"/>
              </a:rPr>
              <a:t>PORTUGAL</a:t>
            </a:r>
            <a:endParaRPr lang="fr-CA" dirty="0">
              <a:latin typeface="Rockwell Extra Bold" panose="020609030405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3752" y="5062830"/>
            <a:ext cx="230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Rockwell Extra Bold" panose="02060903040505020403" pitchFamily="18" charset="0"/>
              </a:rPr>
              <a:t>BELGIQUE</a:t>
            </a:r>
            <a:endParaRPr lang="fr-CA" dirty="0">
              <a:latin typeface="Rockwell Extra Bold" panose="02060903040505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3752" y="5590977"/>
            <a:ext cx="230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Rockwell Extra Bold" panose="02060903040505020403" pitchFamily="18" charset="0"/>
              </a:rPr>
              <a:t>ITALIE</a:t>
            </a:r>
            <a:endParaRPr lang="fr-CA" dirty="0">
              <a:latin typeface="Rockwell Extra Bold" panose="020609030405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752" y="5324277"/>
            <a:ext cx="230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Rockwell Extra Bold" panose="02060903040505020403" pitchFamily="18" charset="0"/>
              </a:rPr>
              <a:t>ESPAGNE</a:t>
            </a:r>
            <a:endParaRPr lang="fr-CA" dirty="0">
              <a:latin typeface="Rockwell Extra Bold" panose="020609030405050204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752" y="5852424"/>
            <a:ext cx="230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Rockwell Extra Bold" panose="02060903040505020403" pitchFamily="18" charset="0"/>
              </a:rPr>
              <a:t>INDÉPENDANT</a:t>
            </a:r>
            <a:endParaRPr lang="fr-CA" dirty="0">
              <a:latin typeface="Rockwell Extra Bold" panose="02060903040505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0" y="908957"/>
            <a:ext cx="5860446" cy="57094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75072" y="43095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ln>
                  <a:solidFill>
                    <a:schemeClr val="bg1"/>
                  </a:solidFill>
                </a:ln>
                <a:latin typeface="Rockwell Extra Bold" panose="02060903040505020403" pitchFamily="18" charset="0"/>
              </a:rPr>
              <a:t>AFRIQUE, 1913</a:t>
            </a:r>
            <a:endParaRPr lang="fr-CA" sz="3600" dirty="0">
              <a:ln>
                <a:solidFill>
                  <a:schemeClr val="bg1"/>
                </a:solidFill>
              </a:ln>
              <a:latin typeface="Rockwell Extra Bold" panose="020609030405050204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114" y="215514"/>
            <a:ext cx="4194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ln>
                  <a:solidFill>
                    <a:schemeClr val="bg1"/>
                  </a:solidFill>
                </a:ln>
                <a:latin typeface="Rockwell Extra Bold" panose="02060903040505020403" pitchFamily="18" charset="0"/>
              </a:rPr>
              <a:t>LA CONF</a:t>
            </a:r>
            <a:r>
              <a:rPr lang="en-CA" sz="2800" dirty="0" smtClean="0">
                <a:ln>
                  <a:solidFill>
                    <a:schemeClr val="bg1"/>
                  </a:solidFill>
                </a:ln>
                <a:latin typeface="Rockwell Extra Bold" panose="02060903040505020403" pitchFamily="18" charset="0"/>
              </a:rPr>
              <a:t>ÉRENCE DE BERLIN</a:t>
            </a:r>
            <a:r>
              <a:rPr lang="fr-CA" sz="2800" dirty="0" smtClean="0">
                <a:ln>
                  <a:solidFill>
                    <a:schemeClr val="bg1"/>
                  </a:solidFill>
                </a:ln>
                <a:latin typeface="Rockwell Extra Bold" panose="02060903040505020403" pitchFamily="18" charset="0"/>
              </a:rPr>
              <a:t>, 1885</a:t>
            </a:r>
            <a:endParaRPr lang="fr-CA" sz="3600" dirty="0">
              <a:ln>
                <a:solidFill>
                  <a:schemeClr val="bg1"/>
                </a:solidFill>
              </a:ln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783"/>
            <a:ext cx="9296400" cy="690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968254" cy="1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257233"/>
            <a:ext cx="5405668" cy="110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2" y="257234"/>
            <a:ext cx="6056798" cy="110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52805"/>
            <a:ext cx="10058400" cy="1009270"/>
          </a:xfrm>
        </p:spPr>
        <p:txBody>
          <a:bodyPr/>
          <a:lstStyle/>
          <a:p>
            <a:r>
              <a:rPr lang="fr-CA" dirty="0"/>
              <a:t>La première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668" y="1457645"/>
            <a:ext cx="10708226" cy="2292484"/>
          </a:xfrm>
        </p:spPr>
        <p:txBody>
          <a:bodyPr>
            <a:noAutofit/>
          </a:bodyPr>
          <a:lstStyle/>
          <a:p>
            <a:r>
              <a:rPr lang="fr-CA" sz="3600" dirty="0"/>
              <a:t> En 1914, il existe </a:t>
            </a:r>
            <a:r>
              <a:rPr lang="fr-CA" sz="3600" dirty="0" smtClean="0"/>
              <a:t>plusieurs </a:t>
            </a:r>
            <a:r>
              <a:rPr lang="fr-CA" sz="3600" dirty="0"/>
              <a:t>empires européens:</a:t>
            </a:r>
          </a:p>
          <a:p>
            <a:endParaRPr lang="fr-CA" sz="1200" dirty="0"/>
          </a:p>
          <a:p>
            <a:pPr marL="1280160" lvl="3" indent="-457200">
              <a:buFont typeface="+mj-lt"/>
              <a:buAutoNum type="arabicPeriod"/>
            </a:pPr>
            <a:r>
              <a:rPr lang="fr-CA" sz="3200" dirty="0"/>
              <a:t>L’empire allemand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CA" sz="2400" dirty="0"/>
              <a:t>Allemand, chrétien catholique</a:t>
            </a:r>
          </a:p>
          <a:p>
            <a:pPr marL="1371400" lvl="5" indent="0">
              <a:buNone/>
            </a:pPr>
            <a:endParaRPr lang="fr-CA" sz="1050" dirty="0"/>
          </a:p>
        </p:txBody>
      </p:sp>
      <p:pic>
        <p:nvPicPr>
          <p:cNvPr id="3074" name="Picture 2" descr="https://upload.wikimedia.org/wikipedia/commons/thumb/c/cd/Reichskolonialflagge.svg/1801px-Reichskolonialflagg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2254935"/>
            <a:ext cx="1298574" cy="8659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90" y="-3423"/>
            <a:ext cx="10105644" cy="68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516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257233"/>
            <a:ext cx="5405668" cy="110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2" y="257234"/>
            <a:ext cx="6056798" cy="110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52805"/>
            <a:ext cx="10058400" cy="1009270"/>
          </a:xfrm>
        </p:spPr>
        <p:txBody>
          <a:bodyPr/>
          <a:lstStyle/>
          <a:p>
            <a:r>
              <a:rPr lang="fr-CA" dirty="0"/>
              <a:t>La première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668" y="1457645"/>
            <a:ext cx="10708226" cy="3231586"/>
          </a:xfrm>
        </p:spPr>
        <p:txBody>
          <a:bodyPr>
            <a:noAutofit/>
          </a:bodyPr>
          <a:lstStyle/>
          <a:p>
            <a:r>
              <a:rPr lang="fr-CA" sz="3600" dirty="0"/>
              <a:t> En 1914, il existe </a:t>
            </a:r>
            <a:r>
              <a:rPr lang="fr-CA" sz="3600" dirty="0"/>
              <a:t>plusieurs empires </a:t>
            </a:r>
            <a:r>
              <a:rPr lang="fr-CA" sz="3600" dirty="0"/>
              <a:t>européens:</a:t>
            </a:r>
          </a:p>
          <a:p>
            <a:endParaRPr lang="fr-CA" sz="1200" dirty="0"/>
          </a:p>
          <a:p>
            <a:pPr marL="1280160" lvl="3" indent="-457200">
              <a:buFont typeface="+mj-lt"/>
              <a:buAutoNum type="arabicPeriod"/>
            </a:pPr>
            <a:r>
              <a:rPr lang="fr-CA" sz="3200" dirty="0"/>
              <a:t>L’empire allemand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CA" sz="2400" dirty="0"/>
              <a:t>Allemand, chrétien catholique</a:t>
            </a:r>
          </a:p>
          <a:p>
            <a:pPr marL="1371400" lvl="5" indent="0">
              <a:buNone/>
            </a:pPr>
            <a:endParaRPr lang="fr-CA" sz="1050" dirty="0"/>
          </a:p>
          <a:p>
            <a:pPr marL="1280160" lvl="3" indent="-457200">
              <a:buFont typeface="+mj-lt"/>
              <a:buAutoNum type="arabicPeriod"/>
            </a:pPr>
            <a:r>
              <a:rPr lang="fr-CA" sz="3200" dirty="0"/>
              <a:t>L’empire russe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CA" sz="2400" dirty="0"/>
              <a:t>Russe, chrétien orthodoxe</a:t>
            </a:r>
          </a:p>
        </p:txBody>
      </p:sp>
      <p:pic>
        <p:nvPicPr>
          <p:cNvPr id="3074" name="Picture 2" descr="https://upload.wikimedia.org/wikipedia/commons/thumb/c/cd/Reichskolonialflagge.svg/1801px-Reichskolonialflagg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2254935"/>
            <a:ext cx="1298574" cy="8659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en/thumb/f/f3/Flag_of_Russia.svg/900px-Flag_of_Rus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3398353"/>
            <a:ext cx="1298934" cy="8659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999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90" y="-3423"/>
            <a:ext cx="10105644" cy="68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033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257233"/>
            <a:ext cx="5405668" cy="110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2" y="257234"/>
            <a:ext cx="6056798" cy="110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52805"/>
            <a:ext cx="10058400" cy="1009270"/>
          </a:xfrm>
        </p:spPr>
        <p:txBody>
          <a:bodyPr/>
          <a:lstStyle/>
          <a:p>
            <a:r>
              <a:rPr lang="fr-CA" dirty="0"/>
              <a:t>La première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668" y="1457645"/>
            <a:ext cx="10401363" cy="4444924"/>
          </a:xfrm>
        </p:spPr>
        <p:txBody>
          <a:bodyPr>
            <a:noAutofit/>
          </a:bodyPr>
          <a:lstStyle/>
          <a:p>
            <a:r>
              <a:rPr lang="fr-CA" sz="3600" dirty="0"/>
              <a:t> En 1914, il existe </a:t>
            </a:r>
            <a:r>
              <a:rPr lang="fr-CA" sz="3600" dirty="0"/>
              <a:t>plusieurs empires </a:t>
            </a:r>
            <a:r>
              <a:rPr lang="fr-CA" sz="3600" dirty="0"/>
              <a:t>européens:</a:t>
            </a:r>
          </a:p>
          <a:p>
            <a:endParaRPr lang="fr-CA" sz="1200" dirty="0"/>
          </a:p>
          <a:p>
            <a:pPr marL="1280160" lvl="3" indent="-457200">
              <a:buFont typeface="+mj-lt"/>
              <a:buAutoNum type="arabicPeriod"/>
            </a:pPr>
            <a:r>
              <a:rPr lang="fr-CA" sz="3200" dirty="0"/>
              <a:t>L’empire allemand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CA" sz="2400" dirty="0"/>
              <a:t>Allemand, chrétien catholique</a:t>
            </a:r>
          </a:p>
          <a:p>
            <a:pPr marL="1371400" lvl="5" indent="0">
              <a:buNone/>
            </a:pPr>
            <a:endParaRPr lang="fr-CA" sz="1050" dirty="0"/>
          </a:p>
          <a:p>
            <a:pPr marL="1280160" lvl="3" indent="-457200">
              <a:buFont typeface="+mj-lt"/>
              <a:buAutoNum type="arabicPeriod"/>
            </a:pPr>
            <a:r>
              <a:rPr lang="fr-CA" sz="3200" dirty="0"/>
              <a:t>L’empire russe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CA" sz="2400" dirty="0"/>
              <a:t>Russe, chrétien orthodoxe</a:t>
            </a:r>
          </a:p>
          <a:p>
            <a:pPr lvl="5">
              <a:buFont typeface="Arial" panose="020B0604020202020204" pitchFamily="34" charset="0"/>
              <a:buChar char="•"/>
            </a:pPr>
            <a:endParaRPr lang="fr-CA" sz="1050" dirty="0"/>
          </a:p>
          <a:p>
            <a:pPr marL="1280160" lvl="3" indent="-457200">
              <a:buFont typeface="+mj-lt"/>
              <a:buAutoNum type="arabicPeriod"/>
            </a:pPr>
            <a:r>
              <a:rPr lang="fr-CA" sz="3200" dirty="0"/>
              <a:t>L’empire austro-hongrois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CA" sz="2400" dirty="0"/>
              <a:t>Allemand, chrétien catholique et orthodoxe</a:t>
            </a:r>
          </a:p>
        </p:txBody>
      </p:sp>
      <p:pic>
        <p:nvPicPr>
          <p:cNvPr id="3074" name="Picture 2" descr="https://upload.wikimedia.org/wikipedia/commons/thumb/c/cd/Reichskolonialflagge.svg/1801px-Reichskolonialflagg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2254935"/>
            <a:ext cx="1298574" cy="8659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2/29/Flag_of_Austria-Hungary_%281869-1918%29.svg/648px-Flag_of_Austria-Hungary_%281869-1918%29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4541771"/>
            <a:ext cx="1298934" cy="8659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en/thumb/f/f3/Flag_of_Russia.svg/900px-Flag_of_Rus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3398353"/>
            <a:ext cx="1298934" cy="8659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967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300</Words>
  <Application>Microsoft Office PowerPoint</Application>
  <PresentationFormat>Custom</PresentationFormat>
  <Paragraphs>77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Wood Type</vt:lpstr>
      <vt:lpstr>Office Theme</vt:lpstr>
      <vt:lpstr>Ion Boardroom</vt:lpstr>
      <vt:lpstr>PowerPoint Presentation</vt:lpstr>
      <vt:lpstr>La 1e guerre mondiale</vt:lpstr>
      <vt:lpstr>PowerPoint Presentation</vt:lpstr>
      <vt:lpstr>PowerPoint Presentation</vt:lpstr>
      <vt:lpstr>La première guerre mondiale</vt:lpstr>
      <vt:lpstr>PowerPoint Presentation</vt:lpstr>
      <vt:lpstr>La première guerre mondiale</vt:lpstr>
      <vt:lpstr>PowerPoint Presentation</vt:lpstr>
      <vt:lpstr>La première guerre mondiale</vt:lpstr>
      <vt:lpstr>PowerPoint Presentation</vt:lpstr>
      <vt:lpstr>La première guerre mondiale</vt:lpstr>
      <vt:lpstr>PowerPoint Presentation</vt:lpstr>
      <vt:lpstr>PowerPoint Presentation</vt:lpstr>
      <vt:lpstr>PowerPoint Presentation</vt:lpstr>
      <vt:lpstr>La première guerre mondiale</vt:lpstr>
      <vt:lpstr>PowerPoint Presentation</vt:lpstr>
      <vt:lpstr>La première guerre mondiale</vt:lpstr>
      <vt:lpstr>La première guerre mondiale</vt:lpstr>
      <vt:lpstr>La première guerre mondiale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Brisebois</dc:creator>
  <cp:lastModifiedBy>Windows User</cp:lastModifiedBy>
  <cp:revision>56</cp:revision>
  <dcterms:created xsi:type="dcterms:W3CDTF">2015-11-07T14:20:36Z</dcterms:created>
  <dcterms:modified xsi:type="dcterms:W3CDTF">2017-02-08T12:24:53Z</dcterms:modified>
</cp:coreProperties>
</file>