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8" r:id="rId3"/>
    <p:sldId id="257" r:id="rId4"/>
    <p:sldId id="260" r:id="rId5"/>
    <p:sldId id="261" r:id="rId6"/>
    <p:sldId id="262" r:id="rId7"/>
    <p:sldId id="269" r:id="rId8"/>
    <p:sldId id="265" r:id="rId9"/>
    <p:sldId id="267" r:id="rId10"/>
    <p:sldId id="268" r:id="rId11"/>
    <p:sldId id="264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3" clrIdx="0">
    <p:extLst>
      <p:ext uri="{19B8F6BF-5375-455C-9EA6-DF929625EA0E}">
        <p15:presenceInfo xmlns:p15="http://schemas.microsoft.com/office/powerpoint/2012/main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84" y="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7T13:55:48.242" idx="1">
    <p:pos x="1777" y="1945"/>
    <p:text>Werner Goldberg, un blond aux yeux bleus, est "posterboy" pour la Wehrmacht jusqu'attend qu'on découvre qu'il est moitié-juif.</p:text>
    <p:extLst mod="1"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7T14:01:29.678" idx="2">
    <p:pos x="399" y="366"/>
    <p:text>Hitler est inspiré par les Romains; le symbole de l'aigle et même le salut romain.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27T16:55:45.568" idx="3">
    <p:pos x="10" y="10"/>
    <p:text>Pour montrer à quel point ces dictateurs étaient ridicules.</p:text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572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999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9633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8226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6899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889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3556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3726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747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370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076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9042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2207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9944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3186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1950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2878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0741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1245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9259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863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88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590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573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531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290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444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961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675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7EBDC-F218-46BA-BFAC-1589135ACEB0}" type="datetimeFigureOut">
              <a:rPr lang="fr-CA" smtClean="0"/>
              <a:t>2017-02-12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E45D2-5923-4AC6-A0C9-551700BBC5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328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gnTXlzITq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comments" Target="../comments/commen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5710" y="840209"/>
            <a:ext cx="9755187" cy="2766528"/>
          </a:xfrm>
        </p:spPr>
        <p:txBody>
          <a:bodyPr>
            <a:normAutofit/>
          </a:bodyPr>
          <a:lstStyle/>
          <a:p>
            <a:pPr algn="ctr"/>
            <a:r>
              <a:rPr lang="fr-CA" sz="6000" dirty="0"/>
              <a:t>La seconde guerre mondiale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3095116" y="3615474"/>
            <a:ext cx="2985513" cy="837918"/>
          </a:xfrm>
        </p:spPr>
        <p:txBody>
          <a:bodyPr/>
          <a:lstStyle/>
          <a:p>
            <a:r>
              <a:rPr lang="fr-CA" sz="4800" dirty="0"/>
              <a:t>1939-1945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9615">
            <a:off x="4163823" y="4693961"/>
            <a:ext cx="1287068" cy="1219937"/>
          </a:xfrm>
          <a:prstGeom prst="rect">
            <a:avLst/>
          </a:prstGeom>
        </p:spPr>
      </p:pic>
      <p:pic>
        <p:nvPicPr>
          <p:cNvPr id="1026" name="Picture 2" descr="http://gr914.com/images/components/feldpostSta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437">
            <a:off x="3528842" y="400400"/>
            <a:ext cx="19050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96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238458"/>
            <a:ext cx="7659210" cy="1151965"/>
          </a:xfrm>
        </p:spPr>
        <p:txBody>
          <a:bodyPr>
            <a:normAutofit/>
          </a:bodyPr>
          <a:lstStyle/>
          <a:p>
            <a:r>
              <a:rPr lang="fr-CA" sz="4800" dirty="0"/>
              <a:t>La seconde guerre mondiale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798" y="612358"/>
            <a:ext cx="7241959" cy="2301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CA" sz="3600" cap="none" dirty="0">
                <a:latin typeface="Cambria" panose="02040503050406030204" pitchFamily="18" charset="0"/>
              </a:rPr>
              <a:t>La Société des Nations est distraite par d’autres conflits mondiaux; </a:t>
            </a:r>
            <a:endParaRPr lang="fr-CA" sz="3400" cap="none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0617" y="4280146"/>
            <a:ext cx="8949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600" dirty="0">
                <a:latin typeface="Cambria" panose="02040503050406030204" pitchFamily="18" charset="0"/>
              </a:rPr>
              <a:t>elle répond avec des </a:t>
            </a:r>
            <a:r>
              <a:rPr lang="fr-CA" sz="3600" u="sng" dirty="0">
                <a:latin typeface="Cambria" panose="02040503050406030204" pitchFamily="18" charset="0"/>
              </a:rPr>
              <a:t>sanctions économiques</a:t>
            </a:r>
            <a:r>
              <a:rPr lang="fr-CA" sz="36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5796" y="4603312"/>
            <a:ext cx="10133079" cy="1350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CA" sz="3600" cap="none" dirty="0">
                <a:latin typeface="Cambria" panose="02040503050406030204" pitchFamily="18" charset="0"/>
              </a:rPr>
              <a:t>France et G-B veulent éviter la guerre à tout prix. </a:t>
            </a:r>
            <a:endParaRPr lang="fr-CA" sz="3400" cap="none" dirty="0"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4938" y="2505967"/>
            <a:ext cx="10073937" cy="185573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874930" y="2765072"/>
            <a:ext cx="82690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20000"/>
              <a:buFont typeface="Wingdings" panose="05000000000000000000" pitchFamily="2" charset="2"/>
              <a:buChar char="Ø"/>
            </a:pPr>
            <a:r>
              <a:rPr lang="fr-CA" sz="2800" dirty="0">
                <a:latin typeface="Cambria" panose="02040503050406030204" pitchFamily="18" charset="0"/>
              </a:rPr>
              <a:t>L’invasion italienne de l’Éthiopie </a:t>
            </a:r>
            <a:r>
              <a:rPr lang="en-CA" sz="2800" dirty="0">
                <a:latin typeface="Cambria" panose="02040503050406030204" pitchFamily="18" charset="0"/>
              </a:rPr>
              <a:t>(1935-1936)</a:t>
            </a:r>
          </a:p>
          <a:p>
            <a:pPr lvl="1">
              <a:buSzPct val="120000"/>
              <a:buFont typeface="Wingdings" panose="05000000000000000000" pitchFamily="2" charset="2"/>
              <a:buChar char="Ø"/>
            </a:pPr>
            <a:r>
              <a:rPr lang="fr-CA" sz="2800" dirty="0">
                <a:latin typeface="Cambria" panose="02040503050406030204" pitchFamily="18" charset="0"/>
              </a:rPr>
              <a:t>La guerre civile espagnole (1936-1939)</a:t>
            </a:r>
          </a:p>
          <a:p>
            <a:pPr lvl="1">
              <a:buSzPct val="120000"/>
              <a:buFont typeface="Wingdings" panose="05000000000000000000" pitchFamily="2" charset="2"/>
              <a:buChar char="Ø"/>
            </a:pPr>
            <a:r>
              <a:rPr lang="fr-CA" sz="2800" dirty="0">
                <a:latin typeface="Cambria" panose="02040503050406030204" pitchFamily="18" charset="0"/>
              </a:rPr>
              <a:t>L’invasion japonaise de le Chine (1937)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020">
            <a:off x="346201" y="2309309"/>
            <a:ext cx="679195" cy="6763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148" y="1146876"/>
            <a:ext cx="1579586" cy="12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9281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692" y="265091"/>
            <a:ext cx="7659210" cy="1151965"/>
          </a:xfrm>
        </p:spPr>
        <p:txBody>
          <a:bodyPr>
            <a:normAutofit/>
          </a:bodyPr>
          <a:lstStyle/>
          <a:p>
            <a:r>
              <a:rPr lang="fr-CA" sz="4800" dirty="0"/>
              <a:t>La seconde guerre mondiale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4107" y="1191800"/>
            <a:ext cx="8067966" cy="3993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CA" sz="3600" cap="none" dirty="0">
                <a:latin typeface="Cambria" panose="02040503050406030204" pitchFamily="18" charset="0"/>
              </a:rPr>
              <a:t>Hitler prend du territoire qui, selon lui, appartient aux Allemands.</a:t>
            </a:r>
          </a:p>
          <a:p>
            <a:pPr lvl="7">
              <a:buSzPct val="120000"/>
              <a:buFont typeface="Wingdings" panose="05000000000000000000" pitchFamily="2" charset="2"/>
              <a:buChar char="Ø"/>
            </a:pPr>
            <a:r>
              <a:rPr lang="fr-CA" sz="3200" cap="none" dirty="0">
                <a:latin typeface="Cambria" panose="02040503050406030204" pitchFamily="18" charset="0"/>
              </a:rPr>
              <a:t>Autriche (1938)</a:t>
            </a:r>
          </a:p>
          <a:p>
            <a:pPr lvl="7">
              <a:buSzPct val="120000"/>
              <a:buFont typeface="Wingdings" panose="05000000000000000000" pitchFamily="2" charset="2"/>
              <a:buChar char="Ø"/>
            </a:pPr>
            <a:r>
              <a:rPr lang="fr-CA" sz="3200" cap="none" dirty="0">
                <a:latin typeface="Cambria" panose="02040503050406030204" pitchFamily="18" charset="0"/>
              </a:rPr>
              <a:t>Sudètes (1938)</a:t>
            </a:r>
          </a:p>
          <a:p>
            <a:pPr lvl="7">
              <a:buSzPct val="120000"/>
              <a:buFont typeface="Wingdings" panose="05000000000000000000" pitchFamily="2" charset="2"/>
              <a:buChar char="Ø"/>
            </a:pPr>
            <a:r>
              <a:rPr lang="fr-CA" sz="3200" cap="none" dirty="0">
                <a:latin typeface="Cambria" panose="02040503050406030204" pitchFamily="18" charset="0"/>
              </a:rPr>
              <a:t>Pologne (1939)</a:t>
            </a:r>
          </a:p>
          <a:p>
            <a:r>
              <a:rPr lang="fr-CA" sz="3600" cap="none" dirty="0">
                <a:latin typeface="Cambria" panose="02040503050406030204" pitchFamily="18" charset="0"/>
              </a:rPr>
              <a:t>France et G-B déclarent la guerre.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540" y="2148397"/>
            <a:ext cx="4364471" cy="33868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540" y="2148397"/>
            <a:ext cx="4364471" cy="33868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953" y="2148396"/>
            <a:ext cx="4364471" cy="33868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954" y="2148397"/>
            <a:ext cx="4364470" cy="33868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538" y="2148397"/>
            <a:ext cx="4364471" cy="33868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536" y="2148397"/>
            <a:ext cx="4364471" cy="33868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38" y="3471169"/>
            <a:ext cx="467338" cy="4673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165208" y="3390658"/>
            <a:ext cx="105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latin typeface="Berlin Sans FB" panose="020E0602020502020306" pitchFamily="34" charset="0"/>
                <a:cs typeface="Arial" panose="020B0604020202020204" pitchFamily="34" charset="0"/>
              </a:rPr>
              <a:t>Pologne</a:t>
            </a:r>
            <a:endParaRPr lang="fr-CA" dirty="0"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493470">
            <a:off x="8906808" y="4173743"/>
            <a:ext cx="1711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latin typeface="Berlin Sans FB" panose="020E0602020502020306" pitchFamily="34" charset="0"/>
                <a:cs typeface="Arial" panose="020B0604020202020204" pitchFamily="34" charset="0"/>
              </a:rPr>
              <a:t>Tchécoslovaquie</a:t>
            </a:r>
            <a:endParaRPr lang="fr-CA" dirty="0"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9868534">
            <a:off x="8719313" y="4753597"/>
            <a:ext cx="105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latin typeface="Berlin Sans FB" panose="020E0602020502020306" pitchFamily="34" charset="0"/>
              </a:rPr>
              <a:t>Autriche</a:t>
            </a:r>
            <a:endParaRPr lang="fr-CA" dirty="0">
              <a:latin typeface="Berlin Sans FB" panose="020E0602020502020306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974148">
            <a:off x="9619444" y="4741752"/>
            <a:ext cx="105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latin typeface="Berlin Sans FB" panose="020E0602020502020306" pitchFamily="34" charset="0"/>
                <a:cs typeface="Arial" panose="020B0604020202020204" pitchFamily="34" charset="0"/>
              </a:rPr>
              <a:t>Hongrie</a:t>
            </a:r>
            <a:endParaRPr lang="fr-CA" dirty="0"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57965" y="5231707"/>
            <a:ext cx="105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latin typeface="Berlin Sans FB" panose="020E0602020502020306" pitchFamily="34" charset="0"/>
              </a:rPr>
              <a:t>Italie</a:t>
            </a:r>
            <a:endParaRPr lang="fr-CA" dirty="0">
              <a:latin typeface="Berlin Sans FB" panose="020E0602020502020306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9445" y="4922725"/>
            <a:ext cx="105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latin typeface="Berlin Sans FB" panose="020E0602020502020306" pitchFamily="34" charset="0"/>
              </a:rPr>
              <a:t>Suisse</a:t>
            </a:r>
            <a:endParaRPr lang="fr-CA" dirty="0">
              <a:latin typeface="Berlin Sans FB" panose="020E0602020502020306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5078" y="4351260"/>
            <a:ext cx="105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latin typeface="Berlin Sans FB" panose="020E0602020502020306" pitchFamily="34" charset="0"/>
              </a:rPr>
              <a:t>France</a:t>
            </a:r>
            <a:endParaRPr lang="fr-CA" dirty="0">
              <a:latin typeface="Berlin Sans FB" panose="020E0602020502020306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536122" y="4989620"/>
            <a:ext cx="105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latin typeface="Berlin Sans FB" panose="020E0602020502020306" pitchFamily="34" charset="0"/>
              </a:rPr>
              <a:t>Roumanie</a:t>
            </a:r>
            <a:endParaRPr lang="fr-CA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060"/>
            <a:ext cx="7801252" cy="1151965"/>
          </a:xfrm>
        </p:spPr>
        <p:txBody>
          <a:bodyPr>
            <a:normAutofit/>
          </a:bodyPr>
          <a:lstStyle/>
          <a:p>
            <a:r>
              <a:rPr lang="fr-CA" sz="4800" dirty="0"/>
              <a:t>La seconde guerre mondiale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44716"/>
            <a:ext cx="10394707" cy="2772897"/>
          </a:xfrm>
        </p:spPr>
        <p:txBody>
          <a:bodyPr>
            <a:normAutofit/>
          </a:bodyPr>
          <a:lstStyle/>
          <a:p>
            <a:r>
              <a:rPr lang="fr-CA" sz="3600" cap="none" dirty="0">
                <a:latin typeface="Cambria" panose="02040503050406030204" pitchFamily="18" charset="0"/>
              </a:rPr>
              <a:t>Le traité de Versailles (1919) </a:t>
            </a:r>
          </a:p>
          <a:p>
            <a:pPr lvl="1">
              <a:buSzPct val="120000"/>
              <a:buFont typeface="Wingdings" panose="05000000000000000000" pitchFamily="2" charset="2"/>
              <a:buChar char="Ø"/>
            </a:pPr>
            <a:endParaRPr lang="en-CA" sz="3200" cap="none" dirty="0">
              <a:latin typeface="Cambria" panose="02040503050406030204" pitchFamily="18" charset="0"/>
            </a:endParaRPr>
          </a:p>
          <a:p>
            <a:pPr lvl="1">
              <a:buSzPct val="120000"/>
              <a:buFont typeface="Wingdings" panose="05000000000000000000" pitchFamily="2" charset="2"/>
              <a:buChar char="Ø"/>
            </a:pPr>
            <a:r>
              <a:rPr lang="en-CA" sz="3200" cap="none" dirty="0">
                <a:latin typeface="Cambria" panose="02040503050406030204" pitchFamily="18" charset="0"/>
              </a:rPr>
              <a:t>Maximum 100 000 </a:t>
            </a:r>
            <a:r>
              <a:rPr lang="fr-CA" sz="3200" cap="none" dirty="0">
                <a:latin typeface="Cambria" panose="02040503050406030204" pitchFamily="18" charset="0"/>
              </a:rPr>
              <a:t>soldats</a:t>
            </a:r>
          </a:p>
          <a:p>
            <a:pPr lvl="1">
              <a:buSzPct val="120000"/>
              <a:buFont typeface="Wingdings" panose="05000000000000000000" pitchFamily="2" charset="2"/>
              <a:buChar char="Ø"/>
            </a:pPr>
            <a:r>
              <a:rPr lang="fr-CA" sz="3400" cap="none" dirty="0">
                <a:latin typeface="Cambria" panose="02040503050406030204" pitchFamily="18" charset="0"/>
              </a:rPr>
              <a:t>Aucune</a:t>
            </a:r>
            <a:r>
              <a:rPr lang="en-CA" sz="3400" cap="none" dirty="0">
                <a:latin typeface="Cambria" panose="02040503050406030204" pitchFamily="18" charset="0"/>
              </a:rPr>
              <a:t> aviation</a:t>
            </a:r>
          </a:p>
          <a:p>
            <a:pPr marL="457200" lvl="1" indent="0">
              <a:buNone/>
            </a:pPr>
            <a:endParaRPr lang="fr-CA" sz="3400" cap="none" dirty="0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3687" y="1674526"/>
            <a:ext cx="8655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>
                <a:latin typeface="Cambria" panose="02040503050406030204" pitchFamily="18" charset="0"/>
              </a:rPr>
              <a:t>						  cherche à contenir l’Allemagne</a:t>
            </a:r>
          </a:p>
        </p:txBody>
      </p:sp>
      <p:sp>
        <p:nvSpPr>
          <p:cNvPr id="4" name="Rectangle 3"/>
          <p:cNvSpPr/>
          <p:nvPr/>
        </p:nvSpPr>
        <p:spPr>
          <a:xfrm>
            <a:off x="5120796" y="2232000"/>
            <a:ext cx="3339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600" dirty="0">
                <a:latin typeface="Cambria" panose="02040503050406030204" pitchFamily="18" charset="0"/>
              </a:rPr>
              <a:t>(militairement).</a:t>
            </a:r>
            <a:endParaRPr lang="fr-CA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23" y="2187891"/>
            <a:ext cx="3093426" cy="32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3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060"/>
            <a:ext cx="7801252" cy="1151965"/>
          </a:xfrm>
        </p:spPr>
        <p:txBody>
          <a:bodyPr>
            <a:normAutofit/>
          </a:bodyPr>
          <a:lstStyle/>
          <a:p>
            <a:r>
              <a:rPr lang="fr-CA" sz="4800" dirty="0"/>
              <a:t>La seconde guerre mondiale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86425" y="1456025"/>
            <a:ext cx="6794747" cy="2494538"/>
          </a:xfrm>
        </p:spPr>
        <p:txBody>
          <a:bodyPr/>
          <a:lstStyle/>
          <a:p>
            <a:r>
              <a:rPr lang="fr-CA" sz="3600" cap="none" dirty="0">
                <a:latin typeface="Cambria" panose="02040503050406030204" pitchFamily="18" charset="0"/>
              </a:rPr>
              <a:t>Mais Hitler ignore les conditions du traité. </a:t>
            </a:r>
            <a:endParaRPr lang="fr-CA" sz="3400" cap="none" dirty="0"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fr-CA" sz="3400" cap="none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230" y="1296140"/>
            <a:ext cx="3626805" cy="423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24000" y="2310012"/>
            <a:ext cx="6449108" cy="1359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CA" sz="3600" dirty="0">
                <a:latin typeface="Cambria" panose="02040503050406030204" pitchFamily="18" charset="0"/>
              </a:rPr>
              <a:t>		 Il rebâtit l’armée, la marine, et l’aviation.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278326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hzdSkVlT_Bo/ULiOa1OCjrI/AAAAAAAA41c/z2li8ooRivc/s1600/A+column+of+German+forces+in+Pa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55" y="0"/>
            <a:ext cx="8942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3/30/WernerGoldb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6582">
            <a:off x="1125658" y="3041199"/>
            <a:ext cx="2454487" cy="3294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0106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evensuitcases.com/wp-content/uploads/2014/03/Calagie-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31" y="0"/>
            <a:ext cx="10307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1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238458"/>
            <a:ext cx="7659210" cy="1151965"/>
          </a:xfrm>
        </p:spPr>
        <p:txBody>
          <a:bodyPr>
            <a:normAutofit/>
          </a:bodyPr>
          <a:lstStyle/>
          <a:p>
            <a:r>
              <a:rPr lang="fr-CA" sz="4800" dirty="0"/>
              <a:t>La seconde guerre mondiale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798" y="612358"/>
            <a:ext cx="7241959" cy="2301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CA" sz="3600" cap="none" dirty="0">
                <a:latin typeface="Cambria" panose="02040503050406030204" pitchFamily="18" charset="0"/>
              </a:rPr>
              <a:t>La Société des Nations est distraite par d’autres conflits mondiaux; </a:t>
            </a:r>
            <a:endParaRPr lang="fr-CA" sz="3400" cap="none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148" y="1146876"/>
            <a:ext cx="1579586" cy="12989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4938" y="2505967"/>
            <a:ext cx="10073937" cy="185573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122">
            <a:off x="346201" y="2309309"/>
            <a:ext cx="679195" cy="6763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4930" y="2765072"/>
            <a:ext cx="82690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20000"/>
              <a:buFont typeface="Wingdings" panose="05000000000000000000" pitchFamily="2" charset="2"/>
              <a:buChar char="Ø"/>
            </a:pPr>
            <a:r>
              <a:rPr lang="fr-CA" sz="2800" dirty="0">
                <a:latin typeface="Cambria" panose="02040503050406030204" pitchFamily="18" charset="0"/>
              </a:rPr>
              <a:t>L’invasion italienne de l’Éthiopie </a:t>
            </a:r>
            <a:r>
              <a:rPr lang="en-CA" sz="2800" dirty="0">
                <a:latin typeface="Cambria" panose="02040503050406030204" pitchFamily="18" charset="0"/>
              </a:rPr>
              <a:t>(1935-1936)</a:t>
            </a:r>
          </a:p>
          <a:p>
            <a:pPr lvl="1">
              <a:buSzPct val="120000"/>
              <a:buFont typeface="Wingdings" panose="05000000000000000000" pitchFamily="2" charset="2"/>
              <a:buChar char="Ø"/>
            </a:pPr>
            <a:r>
              <a:rPr lang="fr-CA" sz="2800" dirty="0">
                <a:latin typeface="Cambria" panose="02040503050406030204" pitchFamily="18" charset="0"/>
              </a:rPr>
              <a:t>La guerre civile espagnole (1936-1939)</a:t>
            </a:r>
          </a:p>
          <a:p>
            <a:pPr lvl="1">
              <a:buSzPct val="120000"/>
              <a:buFont typeface="Wingdings" panose="05000000000000000000" pitchFamily="2" charset="2"/>
              <a:buChar char="Ø"/>
            </a:pPr>
            <a:r>
              <a:rPr lang="fr-CA" sz="2800" dirty="0">
                <a:latin typeface="Cambria" panose="02040503050406030204" pitchFamily="18" charset="0"/>
              </a:rPr>
              <a:t>L’invasion japonaise de le Chine (1937)</a:t>
            </a:r>
          </a:p>
        </p:txBody>
      </p:sp>
    </p:spTree>
    <p:extLst>
      <p:ext uri="{BB962C8B-B14F-4D97-AF65-F5344CB8AC3E}">
        <p14:creationId xmlns:p14="http://schemas.microsoft.com/office/powerpoint/2010/main" val="220500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-media-cache-ak0.pinimg.com/736x/7f/4e/c8/7f4ec8b4349a70cf802e75dffc1a6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5" y="694933"/>
            <a:ext cx="3901664" cy="538599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vignette1.wikia.nocookie.net/world-war-2/images/2/2c/Kingdom_of_Italy_Flag.png/revision/latest?cb=201307200122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4" y="4456800"/>
            <a:ext cx="2440860" cy="162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456" y="6120000"/>
            <a:ext cx="3955673" cy="63475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tx1"/>
                </a:solidFill>
              </a:rPr>
              <a:t>Benito</a:t>
            </a:r>
            <a:r>
              <a:rPr lang="fr-CA" sz="2800" dirty="0">
                <a:solidFill>
                  <a:schemeClr val="tx1"/>
                </a:solidFill>
              </a:rPr>
              <a:t> </a:t>
            </a:r>
            <a:r>
              <a:rPr lang="fr-CA" sz="2800" b="1" dirty="0">
                <a:solidFill>
                  <a:schemeClr val="tx1"/>
                </a:solidFill>
              </a:rPr>
              <a:t>Mussolini</a:t>
            </a:r>
          </a:p>
        </p:txBody>
      </p:sp>
    </p:spTree>
    <p:extLst>
      <p:ext uri="{BB962C8B-B14F-4D97-AF65-F5344CB8AC3E}">
        <p14:creationId xmlns:p14="http://schemas.microsoft.com/office/powerpoint/2010/main" val="25353491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61" y="-1"/>
            <a:ext cx="9144000" cy="6858000"/>
          </a:xfrm>
          <a:prstGeom prst="rect">
            <a:avLst/>
          </a:prstGeom>
        </p:spPr>
      </p:pic>
      <p:sp>
        <p:nvSpPr>
          <p:cNvPr id="3" name="ZoneTexte 4"/>
          <p:cNvSpPr txBox="1"/>
          <p:nvPr/>
        </p:nvSpPr>
        <p:spPr>
          <a:xfrm>
            <a:off x="3396960" y="1743923"/>
            <a:ext cx="54524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/>
              <a:t>Vidéo</a:t>
            </a:r>
          </a:p>
          <a:p>
            <a:pPr algn="ctr"/>
            <a:endParaRPr lang="fr-CA" sz="900" b="1" dirty="0"/>
          </a:p>
          <a:p>
            <a:pPr algn="ctr"/>
            <a:r>
              <a:rPr lang="en-CA" sz="3200" dirty="0"/>
              <a:t>Speech de Mussolini</a:t>
            </a:r>
          </a:p>
          <a:p>
            <a:pPr algn="ctr"/>
            <a:r>
              <a:rPr lang="en-CA" sz="2800" dirty="0"/>
              <a:t>(sans sous-titres)</a:t>
            </a:r>
            <a:endParaRPr lang="fr-CA" sz="2800" dirty="0"/>
          </a:p>
          <a:p>
            <a:pPr algn="ctr"/>
            <a:r>
              <a:rPr lang="fr-CA" sz="3200" dirty="0"/>
              <a:t>(1:25-3:00)</a:t>
            </a:r>
          </a:p>
          <a:p>
            <a:pPr algn="ctr"/>
            <a:endParaRPr lang="fr-CA" sz="2000" dirty="0"/>
          </a:p>
          <a:p>
            <a:pPr algn="ctr"/>
            <a:r>
              <a:rPr lang="fr-CA" sz="2400" dirty="0">
                <a:hlinkClick r:id="rId3"/>
              </a:rPr>
              <a:t>https://www.youtube.com/watch?v=4gnTXlzITqk</a:t>
            </a:r>
            <a:r>
              <a:rPr lang="fr-CA" sz="2400" dirty="0"/>
              <a:t> </a:t>
            </a: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10597861" y="0"/>
            <a:ext cx="159413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45386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737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-media-cache-ak0.pinimg.com/736x/7f/4e/c8/7f4ec8b4349a70cf802e75dffc1a6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5" y="694933"/>
            <a:ext cx="3901664" cy="538599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aifranciscofranco.weebly.com/uploads/1/0/0/9/10095966/1768039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12" y="694933"/>
            <a:ext cx="3895316" cy="538470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upload.wikimedia.org/wikipedia/commons/4/44/Hirohito_in_dress_unifor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811" y="694933"/>
            <a:ext cx="3865409" cy="538599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vignette1.wikia.nocookie.net/world-war-2/images/2/2c/Kingdom_of_Italy_Flag.png/revision/latest?cb=201307200122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4" y="4456800"/>
            <a:ext cx="2440860" cy="162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upload.wikimedia.org/wikipedia/commons/thumb/4/4f/Naval_Ensign_of_Japan.svg/2000px-Naval_Ensign_of_Japa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811" y="4456800"/>
            <a:ext cx="2440860" cy="16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upload.wikimedia.org/wikipedia/commons/thumb/a/ae/Flag_of_Spain_%281945_-_1977%29.svg/750px-Flag_of_Spain_%281945_-_1977%29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12" y="4452396"/>
            <a:ext cx="2434512" cy="162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456" y="6120000"/>
            <a:ext cx="3955673" cy="63475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tx1"/>
                </a:solidFill>
              </a:rPr>
              <a:t>Benito</a:t>
            </a:r>
            <a:r>
              <a:rPr lang="fr-CA" sz="2800" dirty="0">
                <a:solidFill>
                  <a:schemeClr val="tx1"/>
                </a:solidFill>
              </a:rPr>
              <a:t> </a:t>
            </a:r>
            <a:r>
              <a:rPr lang="fr-CA" sz="2800" b="1" dirty="0">
                <a:solidFill>
                  <a:schemeClr val="tx1"/>
                </a:solidFill>
              </a:rPr>
              <a:t>Mussolini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54129" y="6120000"/>
            <a:ext cx="3955673" cy="63475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tx1"/>
                </a:solidFill>
              </a:rPr>
              <a:t>Francisco</a:t>
            </a:r>
            <a:r>
              <a:rPr lang="fr-CA" sz="2800" dirty="0">
                <a:solidFill>
                  <a:schemeClr val="tx1"/>
                </a:solidFill>
              </a:rPr>
              <a:t> </a:t>
            </a:r>
            <a:r>
              <a:rPr lang="fr-CA" sz="2800" b="1" dirty="0">
                <a:solidFill>
                  <a:schemeClr val="tx1"/>
                </a:solidFill>
              </a:rPr>
              <a:t>Franco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09802" y="6120000"/>
            <a:ext cx="3955673" cy="63475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tx1"/>
                </a:solidFill>
              </a:rPr>
              <a:t>Empereur</a:t>
            </a:r>
            <a:r>
              <a:rPr lang="fr-CA" sz="2800" dirty="0">
                <a:solidFill>
                  <a:schemeClr val="tx1"/>
                </a:solidFill>
              </a:rPr>
              <a:t> </a:t>
            </a:r>
            <a:r>
              <a:rPr lang="fr-CA" sz="2800" b="1" dirty="0">
                <a:solidFill>
                  <a:schemeClr val="tx1"/>
                </a:solidFill>
              </a:rPr>
              <a:t>Hirohito</a:t>
            </a:r>
          </a:p>
        </p:txBody>
      </p:sp>
    </p:spTree>
    <p:extLst>
      <p:ext uri="{BB962C8B-B14F-4D97-AF65-F5344CB8AC3E}">
        <p14:creationId xmlns:p14="http://schemas.microsoft.com/office/powerpoint/2010/main" val="339509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544</TotalTime>
  <Words>205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Berlin Sans FB</vt:lpstr>
      <vt:lpstr>Calibri</vt:lpstr>
      <vt:lpstr>Calibri Light</vt:lpstr>
      <vt:lpstr>Cambria</vt:lpstr>
      <vt:lpstr>Impact</vt:lpstr>
      <vt:lpstr>Wingdings</vt:lpstr>
      <vt:lpstr>Main Event</vt:lpstr>
      <vt:lpstr>Office Theme</vt:lpstr>
      <vt:lpstr>La seconde guerre mondiale</vt:lpstr>
      <vt:lpstr>La seconde guerre mondiale</vt:lpstr>
      <vt:lpstr>La seconde guerre mondiale</vt:lpstr>
      <vt:lpstr>PowerPoint Presentation</vt:lpstr>
      <vt:lpstr>PowerPoint Presentation</vt:lpstr>
      <vt:lpstr>La seconde guerre mondiale</vt:lpstr>
      <vt:lpstr>PowerPoint Presentation</vt:lpstr>
      <vt:lpstr>PowerPoint Presentation</vt:lpstr>
      <vt:lpstr>PowerPoint Presentation</vt:lpstr>
      <vt:lpstr>La seconde guerre mondiale</vt:lpstr>
      <vt:lpstr>La seconde guerre mondiale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Brisebois</dc:creator>
  <cp:lastModifiedBy>Martin Brisebois</cp:lastModifiedBy>
  <cp:revision>38</cp:revision>
  <dcterms:created xsi:type="dcterms:W3CDTF">2015-11-27T14:58:05Z</dcterms:created>
  <dcterms:modified xsi:type="dcterms:W3CDTF">2017-02-12T14:51:46Z</dcterms:modified>
</cp:coreProperties>
</file>