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  <p:sldMasterId id="2147483680" r:id="rId3"/>
  </p:sldMasterIdLst>
  <p:sldIdLst>
    <p:sldId id="266" r:id="rId4"/>
    <p:sldId id="256" r:id="rId5"/>
    <p:sldId id="257" r:id="rId6"/>
    <p:sldId id="264" r:id="rId7"/>
    <p:sldId id="263" r:id="rId8"/>
    <p:sldId id="258" r:id="rId9"/>
    <p:sldId id="259" r:id="rId10"/>
    <p:sldId id="267" r:id="rId11"/>
    <p:sldId id="260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risebois" initials="MB" lastIdx="5" clrIdx="0">
    <p:extLst>
      <p:ext uri="{19B8F6BF-5375-455C-9EA6-DF929625EA0E}">
        <p15:presenceInfo xmlns="" xmlns:p15="http://schemas.microsoft.com/office/powerpoint/2012/main" userId="d95486bb1f607d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2-21T13:54:47.814" idx="5">
    <p:pos x="4618" y="1081"/>
    <p:text>On a tendance a penser que, puisque les États-Unis ont "gagné" la Guerre froide, le système capitaliste est meilleur que le communisme. Ceci est peut-être vrai, mais le capitalisme a plusieurs défauts. Cette vidéo en parle un peu.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2-21T13:54:47.814" idx="1">
    <p:pos x="4618" y="1081"/>
    <p:text>On a tendance a penser que, puisque les États-Unis ont "gagné" la Guerre froide, le système capitaliste est meilleur que le communisme. Ceci est peut-être vrai, mais le capitalisme a plusieurs défauts. Cette vidéo en parle un peu.</p:text>
    <p:extLst>
      <p:ext uri="{C676402C-5697-4E1C-873F-D02D1690AC5C}">
        <p15:threadingInfo xmlns=""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235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98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19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39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58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08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19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905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36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80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3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784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85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12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855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269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13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207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46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03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5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4251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605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7932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0604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902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4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5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WffqNHnOm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PKKQnijns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4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5880" y="2304288"/>
            <a:ext cx="8869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/>
              <a:t>Chapitre 5.6</a:t>
            </a:r>
          </a:p>
          <a:p>
            <a:pPr algn="ctr"/>
            <a:r>
              <a:rPr lang="fr-FR" sz="4800" b="1" dirty="0" smtClean="0"/>
              <a:t>La Guerre froide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279490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8109679" y="1659767"/>
            <a:ext cx="3805670" cy="1168997"/>
          </a:xfrm>
          <a:prstGeom prst="wedgeRoundRectCallout">
            <a:avLst>
              <a:gd name="adj1" fmla="val 20077"/>
              <a:gd name="adj2" fmla="val 46855"/>
              <a:gd name="adj3" fmla="val 1666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 smtClean="0">
                <a:solidFill>
                  <a:schemeClr val="bg1"/>
                </a:solidFill>
              </a:rPr>
              <a:t>Le Président Kennedy et le premier secrétaire Khrouchtchev qui jouent au bras de fer.</a:t>
            </a:r>
            <a:endParaRPr lang="fr-CA" sz="2000" dirty="0">
              <a:solidFill>
                <a:schemeClr val="bg1"/>
              </a:solidFill>
            </a:endParaRPr>
          </a:p>
        </p:txBody>
      </p:sp>
      <p:sp>
        <p:nvSpPr>
          <p:cNvPr id="5" name="Trapezoid 4"/>
          <p:cNvSpPr/>
          <p:nvPr/>
        </p:nvSpPr>
        <p:spPr>
          <a:xfrm>
            <a:off x="6250899" y="5844989"/>
            <a:ext cx="5851454" cy="1013012"/>
          </a:xfrm>
          <a:prstGeom prst="trapezoid">
            <a:avLst>
              <a:gd name="adj" fmla="val 121010"/>
            </a:avLst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1568328"/>
            <a:ext cx="7400364" cy="2295460"/>
          </a:xfrm>
        </p:spPr>
        <p:txBody>
          <a:bodyPr>
            <a:normAutofit/>
          </a:bodyPr>
          <a:lstStyle/>
          <a:p>
            <a:r>
              <a:rPr lang="fr-CA" sz="3600" dirty="0" smtClean="0"/>
              <a:t>C’est un conflit d’idéologies . . 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3200" dirty="0" smtClean="0"/>
              <a:t>Capitalisme contre communisme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3200" dirty="0"/>
              <a:t>D</a:t>
            </a:r>
            <a:r>
              <a:rPr lang="fr-CA" sz="3200" dirty="0" smtClean="0"/>
              <a:t>émocratie contre autoritarisme</a:t>
            </a:r>
            <a:endParaRPr lang="fr-CA" sz="3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367554"/>
            <a:ext cx="6153149" cy="932329"/>
          </a:xfrm>
        </p:spPr>
        <p:txBody>
          <a:bodyPr>
            <a:noAutofit/>
          </a:bodyPr>
          <a:lstStyle/>
          <a:p>
            <a:r>
              <a:rPr lang="fr-CA" sz="4800" cap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guerre froide</a:t>
            </a:r>
            <a:endParaRPr lang="fr-CA" sz="4800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1214" y="3698897"/>
            <a:ext cx="5887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dirty="0" smtClean="0"/>
              <a:t>. . . </a:t>
            </a:r>
            <a:r>
              <a:rPr lang="fr-CA" sz="3600" dirty="0"/>
              <a:t>m</a:t>
            </a:r>
            <a:r>
              <a:rPr lang="fr-CA" sz="3600" dirty="0" smtClean="0"/>
              <a:t>ais aussi une course aux armements (« </a:t>
            </a:r>
            <a:r>
              <a:rPr lang="fr-CA" sz="3600" i="1" dirty="0" err="1" smtClean="0"/>
              <a:t>arms</a:t>
            </a:r>
            <a:r>
              <a:rPr lang="fr-CA" sz="3600" i="1" dirty="0" smtClean="0"/>
              <a:t> race</a:t>
            </a:r>
            <a:r>
              <a:rPr lang="fr-CA" sz="3600" dirty="0" smtClean="0"/>
              <a:t> »).</a:t>
            </a:r>
            <a:endParaRPr lang="fr-CA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53" y="2747871"/>
            <a:ext cx="5048396" cy="3473047"/>
          </a:xfrm>
          <a:prstGeom prst="rect">
            <a:avLst/>
          </a:prstGeom>
          <a:effectLst>
            <a:glow rad="38100">
              <a:schemeClr val="tx1">
                <a:alpha val="60000"/>
              </a:schemeClr>
            </a:glo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38203" y="4697259"/>
            <a:ext cx="5412696" cy="2295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CA" sz="3600" dirty="0" smtClean="0"/>
              <a:t>L’OTAN</a:t>
            </a:r>
            <a:r>
              <a:rPr lang="en-CA" sz="3600" dirty="0" smtClean="0"/>
              <a:t> et le </a:t>
            </a:r>
            <a:r>
              <a:rPr lang="en-CA" sz="3600" dirty="0" err="1" smtClean="0"/>
              <a:t>Pacte</a:t>
            </a:r>
            <a:r>
              <a:rPr lang="en-CA" sz="3600" dirty="0" smtClean="0"/>
              <a:t> de </a:t>
            </a:r>
            <a:r>
              <a:rPr lang="en-CA" sz="3600" dirty="0" err="1" smtClean="0"/>
              <a:t>Varsovie</a:t>
            </a:r>
            <a:r>
              <a:rPr lang="en-CA" sz="3600" dirty="0" smtClean="0"/>
              <a:t> </a:t>
            </a:r>
            <a:r>
              <a:rPr lang="en-CA" sz="3600" dirty="0" err="1" smtClean="0"/>
              <a:t>sont</a:t>
            </a:r>
            <a:r>
              <a:rPr lang="en-CA" sz="3600" dirty="0" smtClean="0"/>
              <a:t> </a:t>
            </a:r>
            <a:r>
              <a:rPr lang="en-CA" sz="3600" dirty="0" err="1" smtClean="0"/>
              <a:t>fondés</a:t>
            </a:r>
            <a:r>
              <a:rPr lang="en-CA" sz="3600" dirty="0" smtClean="0"/>
              <a:t> </a:t>
            </a:r>
            <a:r>
              <a:rPr lang="en-CA" sz="3600" dirty="0" err="1" smtClean="0"/>
              <a:t>dans</a:t>
            </a:r>
            <a:r>
              <a:rPr lang="en-CA" sz="3600" dirty="0" smtClean="0"/>
              <a:t> </a:t>
            </a:r>
            <a:r>
              <a:rPr lang="en-CA" sz="3600" dirty="0" err="1" smtClean="0"/>
              <a:t>ce</a:t>
            </a:r>
            <a:r>
              <a:rPr lang="en-CA" sz="3600" dirty="0" smtClean="0"/>
              <a:t> </a:t>
            </a:r>
            <a:r>
              <a:rPr lang="en-CA" sz="3600" dirty="0" err="1" smtClean="0"/>
              <a:t>contexte</a:t>
            </a:r>
            <a:r>
              <a:rPr lang="en-CA" sz="3600" dirty="0" smtClean="0"/>
              <a:t>.</a:t>
            </a:r>
            <a:endParaRPr lang="fr-CA" sz="3600" dirty="0" smtClean="0"/>
          </a:p>
        </p:txBody>
      </p:sp>
    </p:spTree>
    <p:extLst>
      <p:ext uri="{BB962C8B-B14F-4D97-AF65-F5344CB8AC3E}">
        <p14:creationId xmlns:p14="http://schemas.microsoft.com/office/powerpoint/2010/main" val="369499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9249" y="2788025"/>
            <a:ext cx="6302657" cy="770964"/>
          </a:xfrm>
        </p:spPr>
        <p:txBody>
          <a:bodyPr>
            <a:noAutofit/>
          </a:bodyPr>
          <a:lstStyle/>
          <a:p>
            <a:pPr algn="l"/>
            <a:r>
              <a:rPr lang="fr-CA" cap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Guerre froide</a:t>
            </a:r>
            <a:endParaRPr lang="fr-CA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9837" y="3641660"/>
            <a:ext cx="2904565" cy="679327"/>
          </a:xfrm>
        </p:spPr>
        <p:txBody>
          <a:bodyPr>
            <a:normAutofit/>
          </a:bodyPr>
          <a:lstStyle/>
          <a:p>
            <a:pPr algn="ctr"/>
            <a:r>
              <a:rPr lang="en-CA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1945-1991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552" y="4199012"/>
            <a:ext cx="4123765" cy="2658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6924" y="4199012"/>
            <a:ext cx="4123765" cy="2658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169" y="-855195"/>
            <a:ext cx="2924814" cy="298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0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7554"/>
            <a:ext cx="6153149" cy="932329"/>
          </a:xfrm>
        </p:spPr>
        <p:txBody>
          <a:bodyPr>
            <a:noAutofit/>
          </a:bodyPr>
          <a:lstStyle/>
          <a:p>
            <a:r>
              <a:rPr lang="fr-CA" sz="4800" cap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guerre froide</a:t>
            </a:r>
            <a:endParaRPr lang="fr-CA" sz="4800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4164" y="2010609"/>
            <a:ext cx="8175251" cy="822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600" dirty="0" smtClean="0"/>
              <a:t>durant la </a:t>
            </a:r>
            <a:r>
              <a:rPr lang="fr-CA" sz="3600" u="sng" dirty="0" smtClean="0"/>
              <a:t>Conférence de Yalta</a:t>
            </a:r>
            <a:r>
              <a:rPr lang="fr-CA" sz="3600" dirty="0" smtClean="0"/>
              <a:t> (fév. 1945). </a:t>
            </a:r>
          </a:p>
        </p:txBody>
      </p:sp>
      <p:pic>
        <p:nvPicPr>
          <p:cNvPr id="1026" name="Picture 2" descr="http://cdn.history.com/sites/2/2014/01/yalta_confer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997">
            <a:off x="7727622" y="3063914"/>
            <a:ext cx="4020817" cy="3341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914399" y="310001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fr-CA" sz="3200" dirty="0" smtClean="0"/>
              <a:t> Dans </a:t>
            </a:r>
            <a:r>
              <a:rPr lang="fr-CA" sz="3200" dirty="0"/>
              <a:t>l’Occident, les É-U sont </a:t>
            </a:r>
            <a:r>
              <a:rPr lang="fr-CA" sz="3200" dirty="0" smtClean="0"/>
              <a:t> 	maîtres</a:t>
            </a:r>
            <a:r>
              <a:rPr lang="fr-CA" sz="3200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3200" dirty="0" smtClean="0"/>
              <a:t> En </a:t>
            </a:r>
            <a:r>
              <a:rPr lang="fr-CA" sz="3200" dirty="0"/>
              <a:t>Europe de l’Est, l’U.R.S.S. </a:t>
            </a:r>
            <a:r>
              <a:rPr lang="fr-CA" sz="3200" dirty="0" smtClean="0"/>
              <a:t>	domine</a:t>
            </a:r>
            <a:r>
              <a:rPr lang="fr-CA" sz="32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1" y="5296362"/>
            <a:ext cx="61798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fr-CA" sz="3600" dirty="0" smtClean="0"/>
              <a:t>L’Allemagne est partitionnée.</a:t>
            </a:r>
            <a:endParaRPr lang="fr-CA" sz="3600" dirty="0"/>
          </a:p>
        </p:txBody>
      </p:sp>
      <p:sp>
        <p:nvSpPr>
          <p:cNvPr id="6" name="Rectangle 5"/>
          <p:cNvSpPr/>
          <p:nvPr/>
        </p:nvSpPr>
        <p:spPr>
          <a:xfrm>
            <a:off x="685800" y="1559150"/>
            <a:ext cx="10598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fr-CA" sz="3600" dirty="0" smtClean="0"/>
              <a:t>Les Alliés </a:t>
            </a:r>
            <a:r>
              <a:rPr lang="fr-CA" sz="3600" dirty="0"/>
              <a:t>se divisent l’Europe en sphères </a:t>
            </a:r>
            <a:r>
              <a:rPr lang="fr-CA" sz="3600" dirty="0" smtClean="0"/>
              <a:t>d’influence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5060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78" y="-1"/>
            <a:ext cx="8814163" cy="68644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333" y="2813561"/>
            <a:ext cx="2749162" cy="2952052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5767859" y="3048000"/>
            <a:ext cx="304800" cy="304800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4703" y="277655"/>
            <a:ext cx="2985250" cy="270724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30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1433"/>
            <a:ext cx="9413239" cy="1605180"/>
          </a:xfrm>
        </p:spPr>
        <p:txBody>
          <a:bodyPr>
            <a:normAutofit/>
          </a:bodyPr>
          <a:lstStyle/>
          <a:p>
            <a:r>
              <a:rPr lang="fr-CA" sz="3600" dirty="0" smtClean="0"/>
              <a:t>Mais quelque peu après la guerre, un “rideau de fer” divise l’Europe.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367554"/>
            <a:ext cx="6153149" cy="932329"/>
          </a:xfrm>
        </p:spPr>
        <p:txBody>
          <a:bodyPr>
            <a:noAutofit/>
          </a:bodyPr>
          <a:lstStyle/>
          <a:p>
            <a:r>
              <a:rPr lang="fr-CA" sz="4800" cap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guerre froide</a:t>
            </a:r>
            <a:endParaRPr lang="fr-CA" sz="4800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029" y="3021106"/>
            <a:ext cx="5766630" cy="357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4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1568328"/>
            <a:ext cx="7400364" cy="2295460"/>
          </a:xfrm>
        </p:spPr>
        <p:txBody>
          <a:bodyPr>
            <a:normAutofit/>
          </a:bodyPr>
          <a:lstStyle/>
          <a:p>
            <a:r>
              <a:rPr lang="fr-CA" sz="3600" dirty="0" smtClean="0"/>
              <a:t>C’est un conflit d’idéologies . . 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3200" dirty="0"/>
              <a:t>C</a:t>
            </a:r>
            <a:r>
              <a:rPr lang="fr-CA" sz="3200" dirty="0" smtClean="0"/>
              <a:t>apitalisme contre communisme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3200" dirty="0"/>
              <a:t>D</a:t>
            </a:r>
            <a:r>
              <a:rPr lang="fr-CA" sz="3200" dirty="0" smtClean="0"/>
              <a:t>émocratie contre autoritarisme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367554"/>
            <a:ext cx="6153149" cy="932329"/>
          </a:xfrm>
        </p:spPr>
        <p:txBody>
          <a:bodyPr>
            <a:noAutofit/>
          </a:bodyPr>
          <a:lstStyle/>
          <a:p>
            <a:r>
              <a:rPr lang="fr-CA" sz="4800" cap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guerre froide</a:t>
            </a:r>
            <a:endParaRPr lang="fr-CA" sz="4800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38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91" y="528817"/>
            <a:ext cx="8856577" cy="5741984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6" name="Left-Right Arrow 5"/>
          <p:cNvSpPr/>
          <p:nvPr/>
        </p:nvSpPr>
        <p:spPr>
          <a:xfrm>
            <a:off x="1497106" y="3048877"/>
            <a:ext cx="8686800" cy="1526958"/>
          </a:xfrm>
          <a:prstGeom prst="leftRightArrow">
            <a:avLst/>
          </a:prstGeom>
          <a:solidFill>
            <a:schemeClr val="tx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TextBox 6"/>
          <p:cNvSpPr txBox="1"/>
          <p:nvPr/>
        </p:nvSpPr>
        <p:spPr>
          <a:xfrm>
            <a:off x="1859381" y="3399809"/>
            <a:ext cx="2144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ln>
                  <a:solidFill>
                    <a:schemeClr val="bg1"/>
                  </a:solidFill>
                </a:ln>
                <a:latin typeface="Bernard MT Condensed" panose="02050806060905020404" pitchFamily="18" charset="0"/>
              </a:rPr>
              <a:t>Anarchisme</a:t>
            </a:r>
            <a:endParaRPr lang="fr-CA" sz="1100" dirty="0">
              <a:ln>
                <a:solidFill>
                  <a:schemeClr val="bg1"/>
                </a:solidFill>
              </a:ln>
              <a:latin typeface="Bernard MT Condensed" panose="020508060609050204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0000" y="3756989"/>
            <a:ext cx="215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ln>
                  <a:solidFill>
                    <a:schemeClr val="bg1"/>
                  </a:solidFill>
                </a:ln>
                <a:latin typeface="Bernard MT Condensed" panose="02050806060905020404" pitchFamily="18" charset="0"/>
              </a:rPr>
              <a:t>Communisme</a:t>
            </a:r>
            <a:endParaRPr lang="fr-CA" sz="1100" dirty="0">
              <a:ln>
                <a:solidFill>
                  <a:schemeClr val="bg1"/>
                </a:solidFill>
              </a:ln>
              <a:latin typeface="Bernard MT Condensed" panose="020508060609050204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8488" y="3756989"/>
            <a:ext cx="1927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ln>
                  <a:solidFill>
                    <a:schemeClr val="bg1"/>
                  </a:solidFill>
                </a:ln>
                <a:latin typeface="Bernard MT Condensed" panose="02050806060905020404" pitchFamily="18" charset="0"/>
              </a:rPr>
              <a:t>Capitalisme</a:t>
            </a:r>
            <a:endParaRPr lang="fr-CA" sz="1100" dirty="0">
              <a:ln>
                <a:solidFill>
                  <a:schemeClr val="bg1"/>
                </a:solidFill>
              </a:ln>
              <a:latin typeface="Bernard MT Condensed" panose="020508060609050204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0713" y="3399808"/>
            <a:ext cx="184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ln>
                  <a:solidFill>
                    <a:schemeClr val="bg1"/>
                  </a:solidFill>
                </a:ln>
                <a:latin typeface="Bernard MT Condensed" panose="02050806060905020404" pitchFamily="18" charset="0"/>
              </a:rPr>
              <a:t>Fascisme</a:t>
            </a:r>
            <a:endParaRPr lang="fr-CA" sz="1100" dirty="0">
              <a:ln>
                <a:solidFill>
                  <a:schemeClr val="bg1"/>
                </a:solidFill>
              </a:ln>
              <a:latin typeface="Bernard MT Condensed" panose="020508060609050204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25747" y="2594502"/>
            <a:ext cx="1094857" cy="577372"/>
          </a:xfrm>
          <a:prstGeom prst="rect">
            <a:avLst/>
          </a:prstGeom>
          <a:effectLst>
            <a:glow rad="38100">
              <a:schemeClr val="tx1">
                <a:alpha val="6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41408" y="2572560"/>
            <a:ext cx="1094857" cy="581258"/>
          </a:xfrm>
          <a:prstGeom prst="rect">
            <a:avLst/>
          </a:prstGeom>
          <a:effectLst>
            <a:glow rad="38100">
              <a:schemeClr val="tx1">
                <a:alpha val="60000"/>
              </a:schemeClr>
            </a:glow>
          </a:effectLst>
        </p:spPr>
      </p:pic>
      <p:cxnSp>
        <p:nvCxnSpPr>
          <p:cNvPr id="13" name="Straight Connector 12"/>
          <p:cNvCxnSpPr>
            <a:stCxn id="6" idx="1"/>
            <a:endCxn id="6" idx="5"/>
          </p:cNvCxnSpPr>
          <p:nvPr/>
        </p:nvCxnSpPr>
        <p:spPr>
          <a:xfrm>
            <a:off x="5840506" y="3430617"/>
            <a:ext cx="0" cy="7634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71175" y="4452839"/>
            <a:ext cx="1094857" cy="577372"/>
          </a:xfrm>
          <a:prstGeom prst="rect">
            <a:avLst/>
          </a:prstGeom>
          <a:effectLst>
            <a:glow rad="38100">
              <a:schemeClr val="tx1">
                <a:alpha val="6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7855" y="4475454"/>
            <a:ext cx="1094857" cy="581258"/>
          </a:xfrm>
          <a:prstGeom prst="rect">
            <a:avLst/>
          </a:prstGeom>
          <a:effectLst>
            <a:glow rad="381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806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83280" y="2057401"/>
            <a:ext cx="5506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>
                <a:latin typeface="Garamond" pitchFamily="18" charset="0"/>
              </a:rPr>
              <a:t>Propagande communiste </a:t>
            </a:r>
            <a:r>
              <a:rPr lang="fr-CA" sz="3200" b="1" dirty="0" err="1" smtClean="0">
                <a:latin typeface="Garamond" pitchFamily="18" charset="0"/>
              </a:rPr>
              <a:t>sovi</a:t>
            </a:r>
            <a:r>
              <a:rPr lang="en-CA" sz="3200" b="1" dirty="0" err="1" smtClean="0">
                <a:latin typeface="Garamond" pitchFamily="18" charset="0"/>
              </a:rPr>
              <a:t>étique</a:t>
            </a:r>
            <a:endParaRPr lang="en-CA" sz="3200" b="1" dirty="0">
              <a:latin typeface="Garamond" pitchFamily="18" charset="0"/>
            </a:endParaRPr>
          </a:p>
          <a:p>
            <a:pPr algn="ctr"/>
            <a:r>
              <a:rPr lang="en-CA" sz="3200" b="1" dirty="0" smtClean="0">
                <a:latin typeface="Garamond" pitchFamily="18" charset="0"/>
              </a:rPr>
              <a:t>(A Bag Full of Apples)</a:t>
            </a:r>
            <a:endParaRPr lang="fr-CA" sz="3200" b="1" dirty="0">
              <a:latin typeface="Garamond" pitchFamily="18" charset="0"/>
            </a:endParaRP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r>
              <a:rPr lang="fr-CA" sz="2400" dirty="0">
                <a:latin typeface="Garamond" pitchFamily="18" charset="0"/>
                <a:hlinkClick r:id="rId3"/>
              </a:rPr>
              <a:t>https://</a:t>
            </a:r>
            <a:r>
              <a:rPr lang="fr-CA" sz="2400" dirty="0" smtClean="0">
                <a:latin typeface="Garamond" pitchFamily="18" charset="0"/>
                <a:hlinkClick r:id="rId3"/>
              </a:rPr>
              <a:t>www.youtube.com/watch?v=ZWffqNHnOms</a:t>
            </a:r>
            <a:r>
              <a:rPr lang="fr-CA" sz="2400" dirty="0" smtClean="0">
                <a:latin typeface="Garamond" pitchFamily="18" charset="0"/>
              </a:rPr>
              <a:t> </a:t>
            </a:r>
            <a:endParaRPr lang="fr-CA" sz="2400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97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83280" y="2057401"/>
            <a:ext cx="55067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err="1" smtClean="0">
                <a:latin typeface="Garamond" pitchFamily="18" charset="0"/>
              </a:rPr>
              <a:t>Wealth</a:t>
            </a:r>
            <a:r>
              <a:rPr lang="fr-CA" sz="3200" b="1" dirty="0" smtClean="0">
                <a:latin typeface="Garamond" pitchFamily="18" charset="0"/>
              </a:rPr>
              <a:t> </a:t>
            </a:r>
            <a:r>
              <a:rPr lang="fr-CA" sz="3200" b="1" dirty="0" err="1" smtClean="0">
                <a:latin typeface="Garamond" pitchFamily="18" charset="0"/>
              </a:rPr>
              <a:t>Inequality</a:t>
            </a:r>
            <a:r>
              <a:rPr lang="fr-CA" sz="3200" b="1" dirty="0" smtClean="0">
                <a:latin typeface="Garamond" pitchFamily="18" charset="0"/>
              </a:rPr>
              <a:t> in </a:t>
            </a:r>
            <a:r>
              <a:rPr lang="fr-CA" sz="3200" b="1" dirty="0" err="1" smtClean="0">
                <a:latin typeface="Garamond" pitchFamily="18" charset="0"/>
              </a:rPr>
              <a:t>America</a:t>
            </a:r>
            <a:endParaRPr lang="fr-CA" sz="3200" b="1" dirty="0">
              <a:latin typeface="Garamond" pitchFamily="18" charset="0"/>
            </a:endParaRPr>
          </a:p>
          <a:p>
            <a:pPr algn="ctr"/>
            <a:r>
              <a:rPr lang="fr-CA" sz="3200" b="1" dirty="0" smtClean="0">
                <a:latin typeface="Garamond" pitchFamily="18" charset="0"/>
              </a:rPr>
              <a:t>(6.5 min)</a:t>
            </a:r>
            <a:endParaRPr lang="fr-CA" sz="3200" b="1" dirty="0">
              <a:latin typeface="Garamond" pitchFamily="18" charset="0"/>
            </a:endParaRP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r>
              <a:rPr lang="fr-CA" sz="2400" dirty="0">
                <a:latin typeface="Garamond" pitchFamily="18" charset="0"/>
                <a:hlinkClick r:id="rId3"/>
              </a:rPr>
              <a:t>https://</a:t>
            </a:r>
            <a:r>
              <a:rPr lang="fr-CA" sz="2400" dirty="0" smtClean="0">
                <a:latin typeface="Garamond" pitchFamily="18" charset="0"/>
                <a:hlinkClick r:id="rId3"/>
              </a:rPr>
              <a:t>www.youtube.com/watch?v=QPKKQnijnsM</a:t>
            </a:r>
            <a:r>
              <a:rPr lang="fr-CA" sz="2400" dirty="0" smtClean="0">
                <a:latin typeface="Garamond" pitchFamily="18" charset="0"/>
              </a:rPr>
              <a:t> </a:t>
            </a:r>
            <a:endParaRPr lang="fr-CA" sz="2400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91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718</TotalTime>
  <Words>158</Words>
  <Application>Microsoft Office PowerPoint</Application>
  <PresentationFormat>Custom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Celestial</vt:lpstr>
      <vt:lpstr>Office Theme</vt:lpstr>
      <vt:lpstr>Ion Boardroom</vt:lpstr>
      <vt:lpstr>PowerPoint Presentation</vt:lpstr>
      <vt:lpstr>La Guerre froide</vt:lpstr>
      <vt:lpstr>La guerre froide</vt:lpstr>
      <vt:lpstr>PowerPoint Presentation</vt:lpstr>
      <vt:lpstr>La guerre froide</vt:lpstr>
      <vt:lpstr>La guerre froide</vt:lpstr>
      <vt:lpstr>PowerPoint Presentation</vt:lpstr>
      <vt:lpstr>PowerPoint Presentation</vt:lpstr>
      <vt:lpstr>PowerPoint Presentation</vt:lpstr>
      <vt:lpstr>La guerre froide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guerre froide</dc:title>
  <dc:creator>Martin Brisebois</dc:creator>
  <cp:lastModifiedBy>Windows User</cp:lastModifiedBy>
  <cp:revision>50</cp:revision>
  <dcterms:created xsi:type="dcterms:W3CDTF">2015-12-11T22:07:44Z</dcterms:created>
  <dcterms:modified xsi:type="dcterms:W3CDTF">2017-03-30T17:31:38Z</dcterms:modified>
</cp:coreProperties>
</file>