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7" r:id="rId2"/>
  </p:sldMasterIdLst>
  <p:sldIdLst>
    <p:sldId id="263" r:id="rId3"/>
    <p:sldId id="256" r:id="rId4"/>
    <p:sldId id="265" r:id="rId5"/>
    <p:sldId id="257" r:id="rId6"/>
    <p:sldId id="258" r:id="rId7"/>
    <p:sldId id="259" r:id="rId8"/>
    <p:sldId id="260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3" clrIdx="0">
    <p:extLst>
      <p:ext uri="{19B8F6BF-5375-455C-9EA6-DF929625EA0E}">
        <p15:presenceInfo xmlns:p15="http://schemas.microsoft.com/office/powerpoint/2012/main" xmlns="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4T00:21:34.808" idx="3">
    <p:pos x="6508" y="343"/>
    <p:text>Commencer en demandant quels sont les 4 empires qui se sont écroulés suite à la Première Guerre.  Ensuite parler de l'Empire ottoman et des pays qu'il consistait.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2T19:27:20.268" idx="2">
    <p:pos x="6784" y="467"/>
    <p:text>Dans le décor on voit la Dôme du Rocher, une mosque qui represente aussi l'endroit où Mahomet serait arrivé depuis La Mecque.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2T15:51:10.627" idx="1">
    <p:pos x="5995" y="1118"/>
    <p:text>Cependant, il est bien connu que le Président Obama et le Premier Ministre Natenyahu ne s'entendent pas très bien. Obama sympathise un peu avec les Palestiniens, et il a signé l'accord nucléaire avec l'Iran en été 2015.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31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87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9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0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5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8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8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6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31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96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96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91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11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5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56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comments" Target="../comments/comment2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2-NyONaL8&amp;bpctr=145092225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656" y="2304288"/>
            <a:ext cx="854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5.8</a:t>
            </a:r>
          </a:p>
          <a:p>
            <a:pPr algn="ctr"/>
            <a:r>
              <a:rPr lang="fr-FR" sz="4800" b="1" dirty="0"/>
              <a:t>Le djihadisme</a:t>
            </a:r>
          </a:p>
        </p:txBody>
      </p:sp>
    </p:spTree>
    <p:extLst>
      <p:ext uri="{BB962C8B-B14F-4D97-AF65-F5344CB8AC3E}">
        <p14:creationId xmlns:p14="http://schemas.microsoft.com/office/powerpoint/2010/main" val="8812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96896"/>
            <a:ext cx="12192003" cy="4261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877" y="640080"/>
            <a:ext cx="6691947" cy="1691640"/>
          </a:xfrm>
        </p:spPr>
        <p:txBody>
          <a:bodyPr>
            <a:noAutofit/>
          </a:bodyPr>
          <a:lstStyle/>
          <a:p>
            <a:r>
              <a:rPr lang="fr-CA" sz="11500" b="1" dirty="0">
                <a:latin typeface="Edwardian Script ITC" panose="030303020407070D0804" pitchFamily="66" charset="0"/>
              </a:rPr>
              <a:t>Le djihadisme</a:t>
            </a:r>
          </a:p>
        </p:txBody>
      </p:sp>
    </p:spTree>
    <p:extLst>
      <p:ext uri="{BB962C8B-B14F-4D97-AF65-F5344CB8AC3E}">
        <p14:creationId xmlns:p14="http://schemas.microsoft.com/office/powerpoint/2010/main" val="3958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039" y="560129"/>
            <a:ext cx="6996474" cy="768577"/>
          </a:xfrm>
        </p:spPr>
        <p:txBody>
          <a:bodyPr/>
          <a:lstStyle/>
          <a:p>
            <a:pPr algn="ctr"/>
            <a:r>
              <a:rPr lang="fr-FR" dirty="0"/>
              <a:t>Rappelez-vous de </a:t>
            </a:r>
            <a:r>
              <a:rPr lang="fr-FR" b="1" dirty="0"/>
              <a:t>Chapitre 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16" y="1804416"/>
            <a:ext cx="6037014" cy="3814064"/>
          </a:xfrm>
        </p:spPr>
        <p:txBody>
          <a:bodyPr>
            <a:noAutofit/>
          </a:bodyPr>
          <a:lstStyle/>
          <a:p>
            <a:r>
              <a:rPr lang="fr-FR" sz="3200" dirty="0"/>
              <a:t>Suite à la Première Guerre mondiale, l’Empire ottoman est partitionné.</a:t>
            </a:r>
          </a:p>
          <a:p>
            <a:r>
              <a:rPr lang="fr-FR" sz="3200" dirty="0"/>
              <a:t>La G-B prend les mandats de Mésopotamie et de Palestine. La France prend le Liban et la Syrie.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1" y="1682496"/>
            <a:ext cx="4115824" cy="46560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3080">
            <a:off x="748402" y="388877"/>
            <a:ext cx="1044955" cy="1040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1" y="2010421"/>
            <a:ext cx="2779394" cy="2176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800" y="2718000"/>
            <a:ext cx="1901540" cy="1422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1600" y="2718000"/>
            <a:ext cx="963789" cy="8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725" y="276638"/>
            <a:ext cx="4383947" cy="1131538"/>
          </a:xfrm>
        </p:spPr>
        <p:txBody>
          <a:bodyPr>
            <a:noAutofit/>
          </a:bodyPr>
          <a:lstStyle/>
          <a:p>
            <a:r>
              <a:rPr lang="fr-CA" sz="8000" b="1" dirty="0">
                <a:latin typeface="Edwardian Script ITC" panose="030303020407070D0804" pitchFamily="66" charset="0"/>
              </a:rPr>
              <a:t>Le djihadisme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100" y="5517612"/>
            <a:ext cx="1668323" cy="702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u="sng" dirty="0">
                <a:latin typeface="+mj-lt"/>
              </a:rPr>
              <a:t>Djihad</a:t>
            </a:r>
            <a:r>
              <a:rPr lang="fr-FR" sz="2800" dirty="0">
                <a:latin typeface="+mj-lt"/>
              </a:rPr>
              <a:t>:</a:t>
            </a:r>
            <a:endParaRPr lang="fr-CA" sz="2800" dirty="0">
              <a:latin typeface="+mj-lt"/>
            </a:endParaRPr>
          </a:p>
        </p:txBody>
      </p:sp>
      <p:pic>
        <p:nvPicPr>
          <p:cNvPr id="1026" name="Picture 2" descr="Jihad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98" y="1849069"/>
            <a:ext cx="4840028" cy="332300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362200" y="1849069"/>
            <a:ext cx="1799614" cy="3323006"/>
          </a:xfrm>
          <a:prstGeom prst="wedgeRectCallout">
            <a:avLst>
              <a:gd name="adj1" fmla="val 59686"/>
              <a:gd name="adj2" fmla="val 19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Des soldats du mouvement militant Hamas, dans la bande de Gaza en Palestine.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354" y="1798374"/>
            <a:ext cx="1922595" cy="34108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9169828">
            <a:off x="9688298" y="3295544"/>
            <a:ext cx="596144" cy="3837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3745408" y="5492859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Guerre sacrée (religieuse).</a:t>
            </a:r>
            <a:endParaRPr lang="fr-C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861" y="2180135"/>
            <a:ext cx="5155756" cy="2145792"/>
          </a:xfrm>
        </p:spPr>
        <p:txBody>
          <a:bodyPr>
            <a:normAutofit/>
          </a:bodyPr>
          <a:lstStyle/>
          <a:p>
            <a:r>
              <a:rPr lang="fr-CA" sz="3200" dirty="0"/>
              <a:t>En Europe suite à la 2</a:t>
            </a:r>
            <a:r>
              <a:rPr lang="fr-CA" sz="3200" baseline="30000" dirty="0"/>
              <a:t>e</a:t>
            </a:r>
            <a:r>
              <a:rPr lang="fr-CA" sz="3200" dirty="0"/>
              <a:t> Guerre, il y a un exode de juifs.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5725" y="276638"/>
            <a:ext cx="4383947" cy="1131538"/>
          </a:xfrm>
        </p:spPr>
        <p:txBody>
          <a:bodyPr>
            <a:noAutofit/>
          </a:bodyPr>
          <a:lstStyle/>
          <a:p>
            <a:r>
              <a:rPr lang="fr-CA" sz="8000" b="1" dirty="0">
                <a:latin typeface="Edwardian Script ITC" panose="030303020407070D0804" pitchFamily="66" charset="0"/>
              </a:rPr>
              <a:t>Le djihadisme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90821" y="3140153"/>
            <a:ext cx="4932587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  Plusieurs migrent en Israël,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90821" y="4123770"/>
            <a:ext cx="4446153" cy="178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voulant un pays dans la « terre promise » —ceci est le </a:t>
            </a:r>
            <a:r>
              <a:rPr lang="fr-CA" sz="3200" u="sng" dirty="0"/>
              <a:t>sionisme</a:t>
            </a:r>
            <a:r>
              <a:rPr lang="fr-CA" sz="3200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035" y="1848293"/>
            <a:ext cx="3385327" cy="4418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108" y="1865057"/>
            <a:ext cx="3127248" cy="4248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20251" y="1408175"/>
            <a:ext cx="1188722" cy="4178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493" y="2391865"/>
            <a:ext cx="1188722" cy="4178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51903" y="4756410"/>
            <a:ext cx="926594" cy="1814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362" y="1316736"/>
            <a:ext cx="763527" cy="1246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504" y="1408176"/>
            <a:ext cx="3570734" cy="5162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582" y="1213102"/>
            <a:ext cx="1136906" cy="390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559" y="1075944"/>
            <a:ext cx="1136906" cy="3901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3032" y="6273393"/>
            <a:ext cx="1136906" cy="390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4328" y="6283999"/>
            <a:ext cx="1136906" cy="390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87235" y="6307195"/>
            <a:ext cx="1136906" cy="3901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457610" y="6294605"/>
            <a:ext cx="1136906" cy="3901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967945" y="1365292"/>
            <a:ext cx="1136906" cy="3901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0475" y="5908671"/>
            <a:ext cx="638481" cy="3994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7741" y="1223964"/>
            <a:ext cx="638481" cy="3994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5011" y="6307195"/>
            <a:ext cx="638481" cy="3994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0113" y="6283999"/>
            <a:ext cx="871109" cy="5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725" y="1883664"/>
            <a:ext cx="7505764" cy="1133856"/>
          </a:xfrm>
        </p:spPr>
        <p:txBody>
          <a:bodyPr>
            <a:normAutofit/>
          </a:bodyPr>
          <a:lstStyle/>
          <a:p>
            <a:r>
              <a:rPr lang="fr-CA" sz="3200" dirty="0"/>
              <a:t>Les É-U se font l’allié inconditionnel d’Israël.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5725" y="276638"/>
            <a:ext cx="4383947" cy="1131538"/>
          </a:xfrm>
        </p:spPr>
        <p:txBody>
          <a:bodyPr>
            <a:noAutofit/>
          </a:bodyPr>
          <a:lstStyle/>
          <a:p>
            <a:r>
              <a:rPr lang="fr-CA" sz="8000" b="1" dirty="0">
                <a:latin typeface="Edwardian Script ITC" panose="030303020407070D0804" pitchFamily="66" charset="0"/>
              </a:rPr>
              <a:t>Le djihadisme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400" y="3273552"/>
            <a:ext cx="3018242" cy="34537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50431" y="3136392"/>
            <a:ext cx="5509913" cy="2578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CA" sz="3000" dirty="0"/>
              <a:t>Question de principe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3000" dirty="0"/>
              <a:t>Les É-U ont 6 M de juifs sur une pop de 14 M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3000" dirty="0"/>
              <a:t>Pétrole 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3325" y="2390475"/>
            <a:ext cx="2717345" cy="62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CA" sz="3000" dirty="0"/>
              <a:t>Pourquoi 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5700"/>
              </p:ext>
            </p:extLst>
          </p:nvPr>
        </p:nvGraphicFramePr>
        <p:xfrm>
          <a:off x="510786" y="3136392"/>
          <a:ext cx="1899824" cy="2500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824">
                  <a:extLst>
                    <a:ext uri="{9D8B030D-6E8A-4147-A177-3AD203B41FA5}">
                      <a16:colId xmlns:a16="http://schemas.microsoft.com/office/drawing/2014/main" xmlns="" val="2888874547"/>
                    </a:ext>
                  </a:extLst>
                </a:gridCol>
              </a:tblGrid>
              <a:tr h="75364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Les juifs</a:t>
                      </a:r>
                    </a:p>
                    <a:p>
                      <a:r>
                        <a:rPr lang="fr-FR" dirty="0"/>
                        <a:t>dans le monde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4993811"/>
                  </a:ext>
                </a:extLst>
              </a:tr>
              <a:tr h="436634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3082636"/>
                  </a:ext>
                </a:extLst>
              </a:tr>
              <a:tr h="436634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8913741"/>
                  </a:ext>
                </a:extLst>
              </a:tr>
              <a:tr h="436634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192980"/>
                  </a:ext>
                </a:extLst>
              </a:tr>
              <a:tr h="436634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7872910"/>
                  </a:ext>
                </a:extLst>
              </a:tr>
            </a:tbl>
          </a:graphicData>
        </a:graphic>
      </p:graphicFrame>
      <p:pic>
        <p:nvPicPr>
          <p:cNvPr id="1026" name="Picture 2" descr="https://encrypted-tbn2.gstatic.com/images?q=tbn:ANd9GcSDmGVrEhCh37wnVTtaSyHEClklP_mcyFFJ-P4zNjU4NgmUS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6" y="3937564"/>
            <a:ext cx="454792" cy="3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3/e/0/d/1242811079594570495US_flag_48_stars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6" y="4406185"/>
            <a:ext cx="540444" cy="2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99" y="4834198"/>
            <a:ext cx="454793" cy="3026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97" y="5280221"/>
            <a:ext cx="531275" cy="2656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2993" y="3917761"/>
            <a:ext cx="1350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/>
              <a:t>~6 500 000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2992" y="4361422"/>
            <a:ext cx="1350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/>
              <a:t>~6 500 000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25353" y="4800854"/>
            <a:ext cx="11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dirty="0"/>
              <a:t>~</a:t>
            </a:r>
            <a:r>
              <a:rPr lang="fr-FR" dirty="0"/>
              <a:t>500 000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5353" y="5218712"/>
            <a:ext cx="11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/>
              <a:t>~400 000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54845">
            <a:off x="287831" y="2887626"/>
            <a:ext cx="561325" cy="5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74" y="1789366"/>
            <a:ext cx="5743727" cy="1725168"/>
          </a:xfrm>
        </p:spPr>
        <p:txBody>
          <a:bodyPr>
            <a:noAutofit/>
          </a:bodyPr>
          <a:lstStyle/>
          <a:p>
            <a:r>
              <a:rPr lang="fr-CA" sz="3200" dirty="0"/>
              <a:t>On peut dire que le djihadisme est en partie une </a:t>
            </a:r>
            <a:r>
              <a:rPr lang="en-CA" sz="3200" dirty="0"/>
              <a:t>reaction au sionisme</a:t>
            </a:r>
            <a:endParaRPr lang="fr-CA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5725" y="276638"/>
            <a:ext cx="4383947" cy="1131538"/>
          </a:xfrm>
        </p:spPr>
        <p:txBody>
          <a:bodyPr>
            <a:noAutofit/>
          </a:bodyPr>
          <a:lstStyle/>
          <a:p>
            <a:r>
              <a:rPr lang="fr-CA" sz="8000" b="1" dirty="0">
                <a:latin typeface="Edwardian Script ITC" panose="030303020407070D0804" pitchFamily="66" charset="0"/>
              </a:rPr>
              <a:t>Le djihadisme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1324" y="3288721"/>
            <a:ext cx="5198526" cy="122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 smtClean="0"/>
              <a:t>(donc, </a:t>
            </a:r>
            <a:r>
              <a:rPr lang="fr-CA" sz="3200" dirty="0"/>
              <a:t>par extension, à l’américanisme).</a:t>
            </a:r>
          </a:p>
        </p:txBody>
      </p:sp>
      <p:pic>
        <p:nvPicPr>
          <p:cNvPr id="1026" name="Picture 2" descr="http://blogs.pjstar.com/eye/files/2012/09/flagburnin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27" y="1446275"/>
            <a:ext cx="4939163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ular Callout 5"/>
          <p:cNvSpPr/>
          <p:nvPr/>
        </p:nvSpPr>
        <p:spPr>
          <a:xfrm>
            <a:off x="6876026" y="5369242"/>
            <a:ext cx="4939163" cy="1060133"/>
          </a:xfrm>
          <a:prstGeom prst="wedgeRectCallout">
            <a:avLst>
              <a:gd name="adj1" fmla="val 21028"/>
              <a:gd name="adj2" fmla="val -61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 Bangladesh en 2012, des manifestants répondent à une vidéo américaine qui insulte le prophète Mohammed.</a:t>
            </a:r>
          </a:p>
        </p:txBody>
      </p:sp>
    </p:spTree>
    <p:extLst>
      <p:ext uri="{BB962C8B-B14F-4D97-AF65-F5344CB8AC3E}">
        <p14:creationId xmlns:p14="http://schemas.microsoft.com/office/powerpoint/2010/main" val="12565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54400" y="2057401"/>
            <a:ext cx="5455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Garamond" pitchFamily="18" charset="0"/>
              </a:rPr>
              <a:t>Innocence of the Muslims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(1:50 – 2:15)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https://www.youtube.com/watch?v=Vl2-NyONaL8&amp;bpctr=1450922259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6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904" y="1934464"/>
            <a:ext cx="5534392" cy="1725168"/>
          </a:xfrm>
        </p:spPr>
        <p:txBody>
          <a:bodyPr>
            <a:normAutofit/>
          </a:bodyPr>
          <a:lstStyle/>
          <a:p>
            <a:r>
              <a:rPr lang="fr-CA" sz="3200" dirty="0"/>
              <a:t>En 1967 se déroule une de plusieurs guerre juive-arabe.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5725" y="276638"/>
            <a:ext cx="4383947" cy="1131538"/>
          </a:xfrm>
        </p:spPr>
        <p:txBody>
          <a:bodyPr>
            <a:noAutofit/>
          </a:bodyPr>
          <a:lstStyle/>
          <a:p>
            <a:r>
              <a:rPr lang="fr-CA" sz="8000" b="1" dirty="0">
                <a:latin typeface="Edwardian Script ITC" panose="030303020407070D0804" pitchFamily="66" charset="0"/>
              </a:rPr>
              <a:t>Le djihadisme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0659" y="2908801"/>
            <a:ext cx="5354229" cy="1678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  Égypte, Jordanie, et Syrie tentent d’envahir Israël.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4381" y="3877200"/>
            <a:ext cx="5579107" cy="16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Israël attaque en premier et occupe les territoires palestiniens.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445" y="641879"/>
            <a:ext cx="3810278" cy="5855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00" y="2682241"/>
            <a:ext cx="2400360" cy="3769754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8767529" y="4092449"/>
            <a:ext cx="1248217" cy="580135"/>
          </a:xfrm>
          <a:prstGeom prst="wedgeRectCallout">
            <a:avLst>
              <a:gd name="adj1" fmla="val -17925"/>
              <a:gd name="adj2" fmla="val 30116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La péninsule du Sinaï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400" y="865065"/>
            <a:ext cx="361481" cy="78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855" y="1568252"/>
            <a:ext cx="699052" cy="1310725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10495279" y="1611376"/>
            <a:ext cx="1190323" cy="323088"/>
          </a:xfrm>
          <a:prstGeom prst="wedgeRectCallout">
            <a:avLst>
              <a:gd name="adj1" fmla="val -38410"/>
              <a:gd name="adj2" fmla="val 115022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Cisjordanie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000" y="2498357"/>
            <a:ext cx="528415" cy="56906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750659" y="4860000"/>
            <a:ext cx="5654039" cy="115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				  C’est la </a:t>
            </a:r>
            <a:r>
              <a:rPr lang="fr-CA" sz="3200" u="sng" dirty="0"/>
              <a:t>Guerre des Six Jours</a:t>
            </a:r>
            <a:r>
              <a:rPr lang="fr-CA" sz="3200" dirty="0"/>
              <a:t>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9313104" y="731520"/>
            <a:ext cx="1253296" cy="528320"/>
          </a:xfrm>
          <a:prstGeom prst="wedgeRectCallout">
            <a:avLst>
              <a:gd name="adj1" fmla="val 82459"/>
              <a:gd name="adj2" fmla="val 5668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Les hauteurs du Golan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0015746" y="2903961"/>
            <a:ext cx="1669856" cy="326919"/>
          </a:xfrm>
          <a:prstGeom prst="wedgeRectCallout">
            <a:avLst>
              <a:gd name="adj1" fmla="val -58728"/>
              <a:gd name="adj2" fmla="val -58673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La bande de Gaza</a:t>
            </a:r>
          </a:p>
        </p:txBody>
      </p:sp>
    </p:spTree>
    <p:extLst>
      <p:ext uri="{BB962C8B-B14F-4D97-AF65-F5344CB8AC3E}">
        <p14:creationId xmlns:p14="http://schemas.microsoft.com/office/powerpoint/2010/main" val="33959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10" grpId="0" animBg="1"/>
      <p:bldP spid="8" grpId="0" animBg="1"/>
      <p:bldP spid="16" grpId="0" build="p"/>
      <p:bldP spid="5" grpId="0" animBg="1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</TotalTime>
  <Words>218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Wisp</vt:lpstr>
      <vt:lpstr>Ion Boardroom</vt:lpstr>
      <vt:lpstr>PowerPoint Presentation</vt:lpstr>
      <vt:lpstr>Le djihadisme</vt:lpstr>
      <vt:lpstr>Rappelez-vous de Chapitre 1.1</vt:lpstr>
      <vt:lpstr>Le djihadisme</vt:lpstr>
      <vt:lpstr>Le djihadisme</vt:lpstr>
      <vt:lpstr>Le djihadisme</vt:lpstr>
      <vt:lpstr>Le djihadisme</vt:lpstr>
      <vt:lpstr>PowerPoint Presentation</vt:lpstr>
      <vt:lpstr>Le djihadisme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djihadistes</dc:title>
  <dc:creator>Martin Brisebois</dc:creator>
  <cp:lastModifiedBy>Windows User</cp:lastModifiedBy>
  <cp:revision>59</cp:revision>
  <dcterms:created xsi:type="dcterms:W3CDTF">2015-12-22T17:38:10Z</dcterms:created>
  <dcterms:modified xsi:type="dcterms:W3CDTF">2017-04-05T13:58:43Z</dcterms:modified>
</cp:coreProperties>
</file>