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  <p:sldMasterId id="2147483720" r:id="rId4"/>
    <p:sldMasterId id="2147483732" r:id="rId5"/>
  </p:sldMasterIdLst>
  <p:sldIdLst>
    <p:sldId id="276" r:id="rId6"/>
    <p:sldId id="259" r:id="rId7"/>
    <p:sldId id="272" r:id="rId8"/>
    <p:sldId id="280" r:id="rId9"/>
    <p:sldId id="273" r:id="rId10"/>
    <p:sldId id="274" r:id="rId11"/>
    <p:sldId id="275" r:id="rId12"/>
    <p:sldId id="281" r:id="rId13"/>
    <p:sldId id="262" r:id="rId14"/>
    <p:sldId id="282" r:id="rId15"/>
    <p:sldId id="264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2" clrIdx="0">
    <p:extLst>
      <p:ext uri="{19B8F6BF-5375-455C-9EA6-DF929625EA0E}">
        <p15:presenceInfo xmlns:p15="http://schemas.microsoft.com/office/powerpoint/2012/main" userId="d95486bb1f607d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23T10:47:18.253" idx="2">
    <p:pos x="7288" y="170"/>
    <p:text>Je crois que ceci est la transformation d'un enfant indigène qui a été mis dans une école résidentielle canadienne. Pas sûr.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0017E-2A94-4883-BECA-2DE5FB4C0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E3701-EC82-419A-B389-6EBC72F91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48EAF-E271-4B3C-83F7-A23A0E710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35E90-FFD2-4468-BD6B-6032BCDC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EF642-095B-4994-AF09-A0528962E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054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1C531-ED9D-4250-870C-9475D3F3B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B3ED5-0C41-409C-92AB-2493F56B5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CF2B7-6790-4FF4-82D6-D45CEF24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DA6EE-5C3C-412C-BE0E-2829FA1DB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C6542-6D8D-41E3-809E-573B1318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971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099F5A-EC46-47B7-AF63-8D7A738C7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E455E-31A5-4847-91FB-449AAD453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EABD-D2CD-4E4D-A2D0-0EA73115E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5370D-E839-45F8-94C7-61F955D3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CCAEF-91A4-4B1E-A889-13815A9D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5571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6692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844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47201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9290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9261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5880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2467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0957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9B460-0492-43C3-8929-43BBD235A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D0921-E849-4136-9FFE-C04D0C09B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D3D02-9BFD-4A23-82C9-82A4586E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F0BAC-F9A8-4790-A61E-77692BC1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59C4E-618C-44C6-9936-80BBFE1F6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4106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6759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5118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2845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61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4880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401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2727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911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0148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946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F5B04-492A-43FC-BB75-D3B7A48C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D426-9615-4A53-9B61-A3E122916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FC3E2-706E-4B02-B561-2B37FDBC2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4CC1E-5329-4ACD-BEB4-60E91DB86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75600-639B-4A4A-898A-1DBF02D4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8082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538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2013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8555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20043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0499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78202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615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1800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973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649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99A3F-6BD8-4C34-AC1F-94B37B642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B0AD8-B191-4F64-A996-84EDED275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2CB16-2962-44C5-B833-6B65EFB2A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4C711-38D6-43DD-9ECD-19FF8ABD9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8F0BF-2FCD-42A1-8CE2-44114A40C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DD621-3BB5-465D-8A62-7E7B80A7A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36563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22108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6994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6673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0326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34966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2939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27409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9912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89514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358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FE1F5-0469-48F4-9333-297FF1F4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B491A-EB31-4C46-BEB2-364861EE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D59417-C951-4BEC-940F-E146410CD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DFF7E1-ABBE-4D02-ADB6-0F4F3C19C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0BFC20-CAFC-47F2-B49B-922C29CB3B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CAE82B-8163-47CC-8268-8CA68F50E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AF1F8C-6BE8-4933-86FF-41D65F0A5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13B34A-FBD7-4F9A-B83A-FA50458D9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90275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7803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797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69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55371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93391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4261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2867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86037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123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1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1DAF-C351-432B-AC16-A85BB35E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968698-3D0B-4943-B8B2-D362A9346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809B4-E8F3-4179-8BF8-6C269105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E9ABCA-6E9D-4BD7-A388-B487F243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79035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8927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843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A7042A-E968-4474-BD1E-6579804F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6B89-F9DB-44BA-9399-F0126870B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5465B-D991-4D64-A107-D01E08E8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970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8B8BA-CF13-4AB3-BE4F-09B490FA7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D45C1-2E8A-4BC9-BBF2-4E2101619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2DF52-E891-4772-927D-29E802ED2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76D04-FED2-4D71-9355-9B380B016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8E367-2915-47F8-AFAD-1F34563B3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50786-6790-4C22-8D1D-F2011BF2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760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581DD-2396-4EBA-8BB4-FA6DC1753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0B0B3-4C64-4525-AF82-C61041FE1E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FF5BF-6473-40D1-BE70-5E7865042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5629E-6EB1-4F5C-B29C-AFAF3FD63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CFEFB-7B2E-4813-833B-57541A232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AD80B-229B-485C-8E89-14B888A5F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361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B810A3-AFB6-47B2-8173-F8A133F9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ABFA3-0080-469C-AE6C-220D8E17C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709EC-9283-49CB-8971-DC5F15E80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4A3A8-7B2C-4A0F-92A0-B3576AB40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B13A2-2550-4402-9B19-4265967DF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446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647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604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872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761460-9FB2-47D7-8121-BBBC66F87FE6}" type="datetimeFigureOut">
              <a:rPr lang="fr-CA" smtClean="0"/>
              <a:t>2019-10-06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8F31FD-27B6-4CB2-AF38-A9990060E09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909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79B67-A5FF-4863-A417-16BAAD1D6E92}"/>
              </a:ext>
            </a:extLst>
          </p:cNvPr>
          <p:cNvSpPr txBox="1"/>
          <p:nvPr/>
        </p:nvSpPr>
        <p:spPr>
          <a:xfrm>
            <a:off x="4695825" y="1981201"/>
            <a:ext cx="5876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latin typeface="Berlin Sans FB Demi" panose="020E0802020502020306" pitchFamily="34" charset="0"/>
              </a:rPr>
              <a:t>Le développement de la fédération canadienne (1867-1896)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F07154-9F77-4CD8-A4BF-FAD853785118}"/>
              </a:ext>
            </a:extLst>
          </p:cNvPr>
          <p:cNvSpPr txBox="1"/>
          <p:nvPr/>
        </p:nvSpPr>
        <p:spPr>
          <a:xfrm>
            <a:off x="1800225" y="1981201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u="sng" dirty="0">
                <a:latin typeface="Berlin Sans FB Demi" panose="020E0802020502020306" pitchFamily="34" charset="0"/>
              </a:rPr>
              <a:t>DOSSIER 5</a:t>
            </a:r>
            <a:r>
              <a:rPr lang="fr-CA" sz="4000" b="1" dirty="0">
                <a:latin typeface="Berlin Sans FB Demi" panose="020E0802020502020306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4049831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_lNE1Ld6ALEs/TC01hZ_lo-I/AAAAAAAAAns/qMw1VIXIQpA/s1600/Canadian+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67287" y="-802791"/>
            <a:ext cx="6557764" cy="8540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413288">
            <a:off x="2556561" y="2332362"/>
            <a:ext cx="7672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CA" sz="3600" dirty="0">
                <a:latin typeface="Bookman Old Style" pitchFamily="18" charset="0"/>
              </a:rPr>
              <a:t>Par ailleurs, le </a:t>
            </a:r>
            <a:r>
              <a:rPr lang="fr-CA" sz="3600" dirty="0" err="1">
                <a:latin typeface="Bookman Old Style" pitchFamily="18" charset="0"/>
              </a:rPr>
              <a:t>gouv’t</a:t>
            </a:r>
            <a:r>
              <a:rPr lang="fr-CA" sz="3600" dirty="0">
                <a:latin typeface="Bookman Old Style" pitchFamily="18" charset="0"/>
              </a:rPr>
              <a:t> </a:t>
            </a:r>
            <a:r>
              <a:rPr lang="fr-CA" sz="3600" dirty="0" err="1">
                <a:latin typeface="Bookman Old Style" pitchFamily="18" charset="0"/>
              </a:rPr>
              <a:t>pass</a:t>
            </a:r>
            <a:r>
              <a:rPr lang="fr-CA" sz="3600" dirty="0">
                <a:latin typeface="Bookman Old Style" pitchFamily="18" charset="0"/>
              </a:rPr>
              <a:t> le Loi sur les Indiens en 1876.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9A0B93-84D0-45A9-97E0-2849DE145E03}"/>
              </a:ext>
            </a:extLst>
          </p:cNvPr>
          <p:cNvSpPr txBox="1"/>
          <p:nvPr/>
        </p:nvSpPr>
        <p:spPr>
          <a:xfrm rot="21413288">
            <a:off x="3240015" y="3533032"/>
            <a:ext cx="6973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fr-CA" sz="3600" dirty="0">
                <a:latin typeface="Bookman Old Style" pitchFamily="18" charset="0"/>
              </a:rPr>
              <a:t>Elle crée les réserves</a:t>
            </a:r>
          </a:p>
          <a:p>
            <a:pPr marL="571500" indent="-571500">
              <a:buFontTx/>
              <a:buChar char="-"/>
            </a:pPr>
            <a:r>
              <a:rPr lang="fr-CA" sz="3600" dirty="0">
                <a:latin typeface="Bookman Old Style" pitchFamily="18" charset="0"/>
              </a:rPr>
              <a:t>Elle fait d’eux des mineurs</a:t>
            </a:r>
          </a:p>
          <a:p>
            <a:pPr marL="571500" indent="-571500">
              <a:buFontTx/>
              <a:buChar char="-"/>
            </a:pPr>
            <a:r>
              <a:rPr lang="fr-CA" sz="3600" dirty="0">
                <a:latin typeface="Bookman Old Style" pitchFamily="18" charset="0"/>
              </a:rPr>
              <a:t>Elle crée les pensionnats</a:t>
            </a:r>
            <a:endParaRPr lang="en-CA" sz="3600" dirty="0">
              <a:latin typeface="Bookman Old Style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0562F5-F191-41B1-91F8-EE9C8ED6459F}"/>
              </a:ext>
            </a:extLst>
          </p:cNvPr>
          <p:cNvSpPr txBox="1"/>
          <p:nvPr/>
        </p:nvSpPr>
        <p:spPr>
          <a:xfrm rot="21413288">
            <a:off x="3118159" y="734943"/>
            <a:ext cx="5727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roadway" pitchFamily="82" charset="0"/>
              </a:rPr>
              <a:t>Les relations </a:t>
            </a:r>
            <a:r>
              <a:rPr lang="en-US" sz="3600" dirty="0" err="1">
                <a:latin typeface="Broadway" pitchFamily="82" charset="0"/>
              </a:rPr>
              <a:t>fédérales-provinciales</a:t>
            </a:r>
            <a:endParaRPr lang="en-CA" sz="3600" dirty="0">
              <a:latin typeface="Broadway" pitchFamily="8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46D625-60C3-4502-A6B2-BDBDAD03EEF1}"/>
              </a:ext>
            </a:extLst>
          </p:cNvPr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7567A5-F78B-4DE9-84CA-65A4B18F8A29}"/>
              </a:ext>
            </a:extLst>
          </p:cNvPr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263914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8D66C142-2939-40BB-B6AC-0AF18141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1438"/>
            <a:ext cx="8953500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D1862E3-68D2-4E5D-B5A7-B92B35EEBFED}"/>
              </a:ext>
            </a:extLst>
          </p:cNvPr>
          <p:cNvSpPr/>
          <p:nvPr/>
        </p:nvSpPr>
        <p:spPr>
          <a:xfrm>
            <a:off x="0" y="0"/>
            <a:ext cx="149127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FA6C8A-3C1D-48F5-A335-A68F33FFA0F6}"/>
              </a:ext>
            </a:extLst>
          </p:cNvPr>
          <p:cNvSpPr/>
          <p:nvPr/>
        </p:nvSpPr>
        <p:spPr>
          <a:xfrm>
            <a:off x="10700730" y="0"/>
            <a:ext cx="149127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361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81200" y="634145"/>
            <a:ext cx="220413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4864408" y="1090482"/>
            <a:ext cx="2050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>
                <a:latin typeface="Berlin Sans FB Demi" panose="020E0802020502020306" pitchFamily="34" charset="0"/>
              </a:rPr>
              <a:t>p.92-93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#1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1981200" y="5577524"/>
            <a:ext cx="7349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u="sng" dirty="0">
                <a:latin typeface="Berlin Sans FB Demi" panose="020E0802020502020306" pitchFamily="34" charset="0"/>
              </a:rPr>
              <a:t>Questions importantes</a:t>
            </a:r>
            <a:r>
              <a:rPr lang="fr-CA" sz="3600" dirty="0">
                <a:latin typeface="Berlin Sans FB Demi" panose="020E0802020502020306" pitchFamily="34" charset="0"/>
              </a:rPr>
              <a:t> </a:t>
            </a: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#1, 5, 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4864408" y="485663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u="sng" dirty="0">
                <a:latin typeface="Berlin Sans FB Demi" panose="020E0802020502020306" pitchFamily="34" charset="0"/>
              </a:rPr>
              <a:t>Devoirs</a:t>
            </a:r>
            <a:endParaRPr lang="fr-CA" sz="3200" b="1" u="sng" dirty="0"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1981200" y="3594281"/>
            <a:ext cx="7734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u="sng" dirty="0">
                <a:latin typeface="Berlin Sans FB Demi" panose="020E0802020502020306" pitchFamily="34" charset="0"/>
              </a:rPr>
              <a:t>Vocabulaire important</a:t>
            </a:r>
            <a:endParaRPr lang="fr-CA" sz="3600" dirty="0">
              <a:latin typeface="Berlin Sans FB Demi" panose="020E0802020502020306" pitchFamily="34" charset="0"/>
            </a:endParaRPr>
          </a:p>
          <a:p>
            <a:pPr marL="571500" indent="-571500">
              <a:buFontTx/>
              <a:buChar char="-"/>
            </a:pP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encadrer (v)</a:t>
            </a:r>
          </a:p>
          <a:p>
            <a:pPr marL="571500" indent="-571500">
              <a:buFontTx/>
              <a:buChar char="-"/>
            </a:pP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provisoire (adj)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CEFAD0-3D26-46B8-911D-6A51FD567FB5}"/>
              </a:ext>
            </a:extLst>
          </p:cNvPr>
          <p:cNvSpPr txBox="1"/>
          <p:nvPr/>
        </p:nvSpPr>
        <p:spPr>
          <a:xfrm>
            <a:off x="6950383" y="1057040"/>
            <a:ext cx="2050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3600" dirty="0">
              <a:latin typeface="Berlin Sans FB Demi" panose="020E0802020502020306" pitchFamily="34" charset="0"/>
            </a:endParaRPr>
          </a:p>
          <a:p>
            <a:r>
              <a:rPr lang="fr-CA" sz="3600" dirty="0">
                <a:latin typeface="Berlin Sans FB Demi" panose="020E0802020502020306" pitchFamily="34" charset="0"/>
              </a:rPr>
              <a:t>   #5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#6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#8</a:t>
            </a:r>
          </a:p>
        </p:txBody>
      </p:sp>
    </p:spTree>
    <p:extLst>
      <p:ext uri="{BB962C8B-B14F-4D97-AF65-F5344CB8AC3E}">
        <p14:creationId xmlns:p14="http://schemas.microsoft.com/office/powerpoint/2010/main" val="166610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5FC6-941C-40CB-814F-D01709E5BA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Les affaires indiennes</a:t>
            </a:r>
          </a:p>
        </p:txBody>
      </p:sp>
    </p:spTree>
    <p:extLst>
      <p:ext uri="{BB962C8B-B14F-4D97-AF65-F5344CB8AC3E}">
        <p14:creationId xmlns:p14="http://schemas.microsoft.com/office/powerpoint/2010/main" val="300419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_lNE1Ld6ALEs/TC01hZ_lo-I/AAAAAAAAAns/qMw1VIXIQpA/s1600/Canadian+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67287" y="-802791"/>
            <a:ext cx="6557764" cy="8540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413288">
            <a:off x="2647127" y="2015730"/>
            <a:ext cx="7522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CA" sz="3600" dirty="0">
                <a:latin typeface="Bookman Old Style" pitchFamily="18" charset="0"/>
              </a:rPr>
              <a:t>Le </a:t>
            </a:r>
            <a:r>
              <a:rPr lang="fr-CA" sz="3600" dirty="0" err="1">
                <a:latin typeface="Bookman Old Style" pitchFamily="18" charset="0"/>
              </a:rPr>
              <a:t>gouv’t</a:t>
            </a:r>
            <a:r>
              <a:rPr lang="fr-CA" sz="3600" dirty="0">
                <a:latin typeface="Bookman Old Style" pitchFamily="18" charset="0"/>
              </a:rPr>
              <a:t> fédéral pousse pour coloniser la Terre de Rupert.</a:t>
            </a:r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id="{065F0D94-9C92-40A9-98A5-DCAACA1F84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23" y="4863411"/>
            <a:ext cx="856610" cy="141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ZoneTexte 7">
            <a:extLst>
              <a:ext uri="{FF2B5EF4-FFF2-40B4-BE49-F238E27FC236}">
                <a16:creationId xmlns:a16="http://schemas.microsoft.com/office/drawing/2014/main" id="{46F76F33-ED94-43BD-9C9E-E1A81B8751CA}"/>
              </a:ext>
            </a:extLst>
          </p:cNvPr>
          <p:cNvSpPr txBox="1"/>
          <p:nvPr/>
        </p:nvSpPr>
        <p:spPr>
          <a:xfrm>
            <a:off x="3667302" y="5216597"/>
            <a:ext cx="714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+</a:t>
            </a:r>
            <a:endParaRPr lang="fr-CA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84B07F66-CE35-43F6-AA6D-162517EC4C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8529" y="4787391"/>
            <a:ext cx="1371600" cy="1689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ZoneTexte 9">
            <a:extLst>
              <a:ext uri="{FF2B5EF4-FFF2-40B4-BE49-F238E27FC236}">
                <a16:creationId xmlns:a16="http://schemas.microsoft.com/office/drawing/2014/main" id="{23E7165F-CB50-4EAA-A5F4-0BDEF640B3ED}"/>
              </a:ext>
            </a:extLst>
          </p:cNvPr>
          <p:cNvSpPr txBox="1"/>
          <p:nvPr/>
        </p:nvSpPr>
        <p:spPr>
          <a:xfrm>
            <a:off x="5792942" y="5216597"/>
            <a:ext cx="209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 </a:t>
            </a:r>
            <a:r>
              <a:rPr lang="fr-CA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Métis</a:t>
            </a:r>
            <a:endParaRPr lang="fr-CA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Picture 2" descr="http://upload.wikimedia.org/wikipedia/commons/2/2f/Manitoba_generalmap.png">
            <a:extLst>
              <a:ext uri="{FF2B5EF4-FFF2-40B4-BE49-F238E27FC236}">
                <a16:creationId xmlns:a16="http://schemas.microsoft.com/office/drawing/2014/main" id="{B0D8DE84-48E2-4CFE-979D-227622E80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370" y="3367502"/>
            <a:ext cx="2275644" cy="3213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llipse 1">
            <a:extLst>
              <a:ext uri="{FF2B5EF4-FFF2-40B4-BE49-F238E27FC236}">
                <a16:creationId xmlns:a16="http://schemas.microsoft.com/office/drawing/2014/main" id="{BB5A9CE9-71CF-4962-BE56-DA067A4D2B55}"/>
              </a:ext>
            </a:extLst>
          </p:cNvPr>
          <p:cNvSpPr/>
          <p:nvPr/>
        </p:nvSpPr>
        <p:spPr>
          <a:xfrm>
            <a:off x="8930187" y="5909102"/>
            <a:ext cx="304800" cy="51794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9A0B93-84D0-45A9-97E0-2849DE145E03}"/>
              </a:ext>
            </a:extLst>
          </p:cNvPr>
          <p:cNvSpPr txBox="1"/>
          <p:nvPr/>
        </p:nvSpPr>
        <p:spPr>
          <a:xfrm rot="21413288">
            <a:off x="2723377" y="3370045"/>
            <a:ext cx="4821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CA" sz="3600" dirty="0">
                <a:latin typeface="Bookman Old Style" pitchFamily="18" charset="0"/>
              </a:rPr>
              <a:t>On y trouve des </a:t>
            </a:r>
            <a:r>
              <a:rPr lang="fr-CA" sz="3600" u="sng" dirty="0">
                <a:latin typeface="Bookman Old Style" pitchFamily="18" charset="0"/>
              </a:rPr>
              <a:t>Métis</a:t>
            </a:r>
            <a:r>
              <a:rPr lang="fr-CA" sz="3600" dirty="0">
                <a:latin typeface="Bookman Old Style" pitchFamily="18" charset="0"/>
              </a:rPr>
              <a:t>. </a:t>
            </a:r>
            <a:endParaRPr lang="en-CA" sz="3600" dirty="0">
              <a:latin typeface="Bookman Old Style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0562F5-F191-41B1-91F8-EE9C8ED6459F}"/>
              </a:ext>
            </a:extLst>
          </p:cNvPr>
          <p:cNvSpPr txBox="1"/>
          <p:nvPr/>
        </p:nvSpPr>
        <p:spPr>
          <a:xfrm rot="21413288">
            <a:off x="3118159" y="734943"/>
            <a:ext cx="5727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roadway" pitchFamily="82" charset="0"/>
              </a:rPr>
              <a:t>Les relations </a:t>
            </a:r>
            <a:r>
              <a:rPr lang="fr-CA" sz="3600" dirty="0">
                <a:latin typeface="Broadway" pitchFamily="82" charset="0"/>
              </a:rPr>
              <a:t>fédérales-provinciales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9D95E2-3B6A-425B-A431-02C2B90AC39D}"/>
              </a:ext>
            </a:extLst>
          </p:cNvPr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5B5607-07BD-4349-81F7-136621C03ED6}"/>
              </a:ext>
            </a:extLst>
          </p:cNvPr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6" grpId="0" animBg="1"/>
      <p:bldP spid="16" grpId="1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_lNE1Ld6ALEs/TC01hZ_lo-I/AAAAAAAAAns/qMw1VIXIQpA/s1600/Canadian+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67287" y="-802791"/>
            <a:ext cx="6557764" cy="8540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413288">
            <a:off x="2647127" y="2015730"/>
            <a:ext cx="7522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CA" sz="3600" dirty="0">
                <a:latin typeface="Bookman Old Style" pitchFamily="18" charset="0"/>
              </a:rPr>
              <a:t>En 1870, le </a:t>
            </a:r>
            <a:r>
              <a:rPr lang="fr-CA" sz="3600" dirty="0" err="1">
                <a:latin typeface="Bookman Old Style" pitchFamily="18" charset="0"/>
              </a:rPr>
              <a:t>gouv’t</a:t>
            </a:r>
            <a:r>
              <a:rPr lang="fr-CA" sz="3600" dirty="0">
                <a:latin typeface="Bookman Old Style" pitchFamily="18" charset="0"/>
              </a:rPr>
              <a:t> crée le Manitoba comme réserve.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9A0B93-84D0-45A9-97E0-2849DE145E03}"/>
              </a:ext>
            </a:extLst>
          </p:cNvPr>
          <p:cNvSpPr txBox="1"/>
          <p:nvPr/>
        </p:nvSpPr>
        <p:spPr>
          <a:xfrm rot="21413288">
            <a:off x="2748650" y="3323556"/>
            <a:ext cx="34579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CA" sz="3600" dirty="0">
                <a:latin typeface="Bookman Old Style" pitchFamily="18" charset="0"/>
              </a:rPr>
              <a:t>L’arrivée </a:t>
            </a:r>
            <a:r>
              <a:rPr lang="fr-CA" sz="3600" dirty="0" err="1">
                <a:latin typeface="Bookman Old Style" pitchFamily="18" charset="0"/>
              </a:rPr>
              <a:t>d’anglos</a:t>
            </a:r>
            <a:r>
              <a:rPr lang="fr-CA" sz="3600" dirty="0">
                <a:latin typeface="Bookman Old Style" pitchFamily="18" charset="0"/>
              </a:rPr>
              <a:t> menace l’existence des Métis.</a:t>
            </a:r>
            <a:endParaRPr lang="en-CA" sz="3600" dirty="0">
              <a:latin typeface="Bookman Old Style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0562F5-F191-41B1-91F8-EE9C8ED6459F}"/>
              </a:ext>
            </a:extLst>
          </p:cNvPr>
          <p:cNvSpPr txBox="1"/>
          <p:nvPr/>
        </p:nvSpPr>
        <p:spPr>
          <a:xfrm rot="21413288">
            <a:off x="3118159" y="734943"/>
            <a:ext cx="5727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roadway" pitchFamily="82" charset="0"/>
              </a:rPr>
              <a:t>Les relations </a:t>
            </a:r>
            <a:r>
              <a:rPr lang="fr-CA" sz="3600" dirty="0">
                <a:latin typeface="Broadway" pitchFamily="82" charset="0"/>
              </a:rPr>
              <a:t>fédérales-provinciales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9D95E2-3B6A-425B-A431-02C2B90AC39D}"/>
              </a:ext>
            </a:extLst>
          </p:cNvPr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5B5607-07BD-4349-81F7-136621C03ED6}"/>
              </a:ext>
            </a:extLst>
          </p:cNvPr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26" name="Picture 2" descr="Image result for manitoba 1870">
            <a:extLst>
              <a:ext uri="{FF2B5EF4-FFF2-40B4-BE49-F238E27FC236}">
                <a16:creationId xmlns:a16="http://schemas.microsoft.com/office/drawing/2014/main" id="{B44F0ED9-A4A1-41BE-8A4F-A7CCA966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599" y="3321906"/>
            <a:ext cx="3677009" cy="3176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303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_lNE1Ld6ALEs/TC01hZ_lo-I/AAAAAAAAAns/qMw1VIXIQpA/s1600/Canadian+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67287" y="-802791"/>
            <a:ext cx="6557764" cy="8540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413288">
            <a:off x="2558497" y="2126628"/>
            <a:ext cx="5047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CA" sz="3600" dirty="0">
                <a:latin typeface="Bookman Old Style" pitchFamily="18" charset="0"/>
              </a:rPr>
              <a:t>Sous le chef </a:t>
            </a:r>
            <a:r>
              <a:rPr lang="fr-CA" sz="3600" u="sng" dirty="0">
                <a:latin typeface="Bookman Old Style" pitchFamily="18" charset="0"/>
              </a:rPr>
              <a:t>Louis Riel</a:t>
            </a:r>
            <a:r>
              <a:rPr lang="fr-CA" sz="3600" dirty="0">
                <a:latin typeface="Bookman Old Style" pitchFamily="18" charset="0"/>
              </a:rPr>
              <a:t>, les Métis se rebellent.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0562F5-F191-41B1-91F8-EE9C8ED6459F}"/>
              </a:ext>
            </a:extLst>
          </p:cNvPr>
          <p:cNvSpPr txBox="1"/>
          <p:nvPr/>
        </p:nvSpPr>
        <p:spPr>
          <a:xfrm rot="21413288">
            <a:off x="3118159" y="734943"/>
            <a:ext cx="5727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>
                <a:latin typeface="Broadway" pitchFamily="82" charset="0"/>
              </a:rPr>
              <a:t>Les relations fédérales-provinciales</a:t>
            </a:r>
          </a:p>
        </p:txBody>
      </p:sp>
      <p:pic>
        <p:nvPicPr>
          <p:cNvPr id="19" name="Image 11">
            <a:extLst>
              <a:ext uri="{FF2B5EF4-FFF2-40B4-BE49-F238E27FC236}">
                <a16:creationId xmlns:a16="http://schemas.microsoft.com/office/drawing/2014/main" id="{5655E08F-AB4C-45D4-908B-D67779518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345" y="-216333"/>
            <a:ext cx="3619498" cy="526472"/>
          </a:xfrm>
          <a:prstGeom prst="rect">
            <a:avLst/>
          </a:prstGeom>
        </p:spPr>
      </p:pic>
      <p:pic>
        <p:nvPicPr>
          <p:cNvPr id="20" name="Image 12">
            <a:extLst>
              <a:ext uri="{FF2B5EF4-FFF2-40B4-BE49-F238E27FC236}">
                <a16:creationId xmlns:a16="http://schemas.microsoft.com/office/drawing/2014/main" id="{C8F02F1E-445D-4E24-84C9-0A45E2AE41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-202479"/>
            <a:ext cx="3810000" cy="554182"/>
          </a:xfrm>
          <a:prstGeom prst="rect">
            <a:avLst/>
          </a:prstGeom>
        </p:spPr>
      </p:pic>
      <p:pic>
        <p:nvPicPr>
          <p:cNvPr id="15" name="Image 10">
            <a:extLst>
              <a:ext uri="{FF2B5EF4-FFF2-40B4-BE49-F238E27FC236}">
                <a16:creationId xmlns:a16="http://schemas.microsoft.com/office/drawing/2014/main" id="{8044359E-39B5-4D3A-8761-DE1709B828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95" y="138544"/>
            <a:ext cx="929315" cy="67194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1EF57CA-8406-4C10-B415-87E9B922A037}"/>
              </a:ext>
            </a:extLst>
          </p:cNvPr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CB15AB-010D-49F5-9BF3-3454829A84BC}"/>
              </a:ext>
            </a:extLst>
          </p:cNvPr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01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louis riel hanging">
            <a:extLst>
              <a:ext uri="{FF2B5EF4-FFF2-40B4-BE49-F238E27FC236}">
                <a16:creationId xmlns:a16="http://schemas.microsoft.com/office/drawing/2014/main" id="{B9135B33-2399-446B-8F17-908C9157E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0" r="6113" b="-1"/>
          <a:stretch/>
        </p:blipFill>
        <p:spPr bwMode="auto">
          <a:xfrm>
            <a:off x="2006601" y="643467"/>
            <a:ext cx="81787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8C602C-3910-4952-B2C8-3272636C278B}"/>
              </a:ext>
            </a:extLst>
          </p:cNvPr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3889A5-E1A0-4655-AC70-132AF442CFE7}"/>
              </a:ext>
            </a:extLst>
          </p:cNvPr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6424710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_lNE1Ld6ALEs/TC01hZ_lo-I/AAAAAAAAAns/qMw1VIXIQpA/s1600/Canadian+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67287" y="-802791"/>
            <a:ext cx="6557764" cy="8540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413288">
            <a:off x="2558497" y="2126628"/>
            <a:ext cx="5047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CA" sz="3600" dirty="0">
                <a:latin typeface="Bookman Old Style" pitchFamily="18" charset="0"/>
              </a:rPr>
              <a:t>Sous le chef </a:t>
            </a:r>
            <a:r>
              <a:rPr lang="fr-CA" sz="3600" u="sng" dirty="0">
                <a:latin typeface="Bookman Old Style" pitchFamily="18" charset="0"/>
              </a:rPr>
              <a:t>Louis Riel</a:t>
            </a:r>
            <a:r>
              <a:rPr lang="fr-CA" sz="3600" dirty="0">
                <a:latin typeface="Bookman Old Style" pitchFamily="18" charset="0"/>
              </a:rPr>
              <a:t>, les Métis se rebellent.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9A0B93-84D0-45A9-97E0-2849DE145E03}"/>
              </a:ext>
            </a:extLst>
          </p:cNvPr>
          <p:cNvSpPr txBox="1"/>
          <p:nvPr/>
        </p:nvSpPr>
        <p:spPr>
          <a:xfrm rot="21413288">
            <a:off x="2672565" y="4050644"/>
            <a:ext cx="4544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CA" sz="3600" dirty="0">
                <a:latin typeface="Bookman Old Style" pitchFamily="18" charset="0"/>
              </a:rPr>
              <a:t>Mais le </a:t>
            </a:r>
            <a:r>
              <a:rPr lang="fr-CA" sz="3600" dirty="0" err="1">
                <a:latin typeface="Bookman Old Style" pitchFamily="18" charset="0"/>
              </a:rPr>
              <a:t>gouv’t</a:t>
            </a:r>
            <a:r>
              <a:rPr lang="fr-CA" sz="3600" dirty="0">
                <a:latin typeface="Bookman Old Style" pitchFamily="18" charset="0"/>
              </a:rPr>
              <a:t> le capture et le pend.  </a:t>
            </a:r>
            <a:endParaRPr lang="en-CA" sz="3600" dirty="0">
              <a:latin typeface="Bookman Old Style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0562F5-F191-41B1-91F8-EE9C8ED6459F}"/>
              </a:ext>
            </a:extLst>
          </p:cNvPr>
          <p:cNvSpPr txBox="1"/>
          <p:nvPr/>
        </p:nvSpPr>
        <p:spPr>
          <a:xfrm rot="21413288">
            <a:off x="3118159" y="734943"/>
            <a:ext cx="5727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roadway" pitchFamily="82" charset="0"/>
              </a:rPr>
              <a:t>Les relations </a:t>
            </a:r>
            <a:r>
              <a:rPr lang="en-US" sz="3600" dirty="0" err="1">
                <a:latin typeface="Broadway" pitchFamily="82" charset="0"/>
              </a:rPr>
              <a:t>fédérales-provinciales</a:t>
            </a:r>
            <a:endParaRPr lang="en-CA" sz="3600" dirty="0">
              <a:latin typeface="Broadway" pitchFamily="82" charset="0"/>
            </a:endParaRPr>
          </a:p>
        </p:txBody>
      </p:sp>
      <p:pic>
        <p:nvPicPr>
          <p:cNvPr id="19" name="Image 11">
            <a:extLst>
              <a:ext uri="{FF2B5EF4-FFF2-40B4-BE49-F238E27FC236}">
                <a16:creationId xmlns:a16="http://schemas.microsoft.com/office/drawing/2014/main" id="{5655E08F-AB4C-45D4-908B-D67779518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345" y="-216333"/>
            <a:ext cx="3619498" cy="526472"/>
          </a:xfrm>
          <a:prstGeom prst="rect">
            <a:avLst/>
          </a:prstGeom>
        </p:spPr>
      </p:pic>
      <p:pic>
        <p:nvPicPr>
          <p:cNvPr id="20" name="Image 12">
            <a:extLst>
              <a:ext uri="{FF2B5EF4-FFF2-40B4-BE49-F238E27FC236}">
                <a16:creationId xmlns:a16="http://schemas.microsoft.com/office/drawing/2014/main" id="{C8F02F1E-445D-4E24-84C9-0A45E2AE41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-202479"/>
            <a:ext cx="3810000" cy="554182"/>
          </a:xfrm>
          <a:prstGeom prst="rect">
            <a:avLst/>
          </a:prstGeom>
        </p:spPr>
      </p:pic>
      <p:pic>
        <p:nvPicPr>
          <p:cNvPr id="21" name="Image 13">
            <a:extLst>
              <a:ext uri="{FF2B5EF4-FFF2-40B4-BE49-F238E27FC236}">
                <a16:creationId xmlns:a16="http://schemas.microsoft.com/office/drawing/2014/main" id="{8CB1A243-4514-438E-A42B-D43EE6F51B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5458"/>
            <a:ext cx="1739138" cy="5175507"/>
          </a:xfrm>
          <a:prstGeom prst="rect">
            <a:avLst/>
          </a:prstGeom>
          <a:effectLst>
            <a:outerShdw blurRad="50800" dist="38100" dir="8100000" sx="109000" sy="109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 14">
            <a:extLst>
              <a:ext uri="{FF2B5EF4-FFF2-40B4-BE49-F238E27FC236}">
                <a16:creationId xmlns:a16="http://schemas.microsoft.com/office/drawing/2014/main" id="{9A043F35-1AC9-44A0-BD2F-1C982980DD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84" y="5149528"/>
            <a:ext cx="5948017" cy="1708473"/>
          </a:xfrm>
          <a:prstGeom prst="rect">
            <a:avLst/>
          </a:prstGeom>
        </p:spPr>
      </p:pic>
      <p:pic>
        <p:nvPicPr>
          <p:cNvPr id="15" name="Image 10">
            <a:extLst>
              <a:ext uri="{FF2B5EF4-FFF2-40B4-BE49-F238E27FC236}">
                <a16:creationId xmlns:a16="http://schemas.microsoft.com/office/drawing/2014/main" id="{8044359E-39B5-4D3A-8761-DE1709B828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95" y="138544"/>
            <a:ext cx="929315" cy="67194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46D625-60C3-4502-A6B2-BDBDAD03EEF1}"/>
              </a:ext>
            </a:extLst>
          </p:cNvPr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7567A5-F78B-4DE9-84CA-65A4B18F8A29}"/>
              </a:ext>
            </a:extLst>
          </p:cNvPr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940263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5400000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7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_lNE1Ld6ALEs/TC01hZ_lo-I/AAAAAAAAAns/qMw1VIXIQpA/s1600/Canadian+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67287" y="-802791"/>
            <a:ext cx="6557764" cy="8540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413288">
            <a:off x="2556561" y="2332362"/>
            <a:ext cx="7672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CA" sz="3600" dirty="0">
                <a:latin typeface="Bookman Old Style" pitchFamily="18" charset="0"/>
              </a:rPr>
              <a:t>Par ailleurs, le </a:t>
            </a:r>
            <a:r>
              <a:rPr lang="fr-CA" sz="3600" dirty="0" err="1">
                <a:latin typeface="Bookman Old Style" pitchFamily="18" charset="0"/>
              </a:rPr>
              <a:t>gouv’t</a:t>
            </a:r>
            <a:r>
              <a:rPr lang="fr-CA" sz="3600" dirty="0">
                <a:latin typeface="Bookman Old Style" pitchFamily="18" charset="0"/>
              </a:rPr>
              <a:t> </a:t>
            </a:r>
            <a:r>
              <a:rPr lang="fr-CA" sz="3600" dirty="0" err="1">
                <a:latin typeface="Bookman Old Style" pitchFamily="18" charset="0"/>
              </a:rPr>
              <a:t>pass</a:t>
            </a:r>
            <a:r>
              <a:rPr lang="fr-CA" sz="3600" dirty="0">
                <a:latin typeface="Bookman Old Style" pitchFamily="18" charset="0"/>
              </a:rPr>
              <a:t> le Loi sur les Indiens en 1876.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9A0B93-84D0-45A9-97E0-2849DE145E03}"/>
              </a:ext>
            </a:extLst>
          </p:cNvPr>
          <p:cNvSpPr txBox="1"/>
          <p:nvPr/>
        </p:nvSpPr>
        <p:spPr>
          <a:xfrm rot="21413288">
            <a:off x="3240015" y="3533032"/>
            <a:ext cx="6973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fr-CA" sz="3600" dirty="0">
                <a:latin typeface="Bookman Old Style" pitchFamily="18" charset="0"/>
              </a:rPr>
              <a:t>Elle crée les réserves</a:t>
            </a:r>
          </a:p>
          <a:p>
            <a:pPr marL="571500" indent="-571500">
              <a:buFontTx/>
              <a:buChar char="-"/>
            </a:pPr>
            <a:endParaRPr lang="fr-CA" sz="3600" dirty="0">
              <a:latin typeface="Bookman Old Style" pitchFamily="18" charset="0"/>
            </a:endParaRPr>
          </a:p>
          <a:p>
            <a:pPr marL="571500" indent="-571500">
              <a:buFontTx/>
              <a:buChar char="-"/>
            </a:pPr>
            <a:endParaRPr lang="en-CA" sz="3600" dirty="0">
              <a:latin typeface="Bookman Old Style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0562F5-F191-41B1-91F8-EE9C8ED6459F}"/>
              </a:ext>
            </a:extLst>
          </p:cNvPr>
          <p:cNvSpPr txBox="1"/>
          <p:nvPr/>
        </p:nvSpPr>
        <p:spPr>
          <a:xfrm rot="21413288">
            <a:off x="3118159" y="734943"/>
            <a:ext cx="5727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roadway" pitchFamily="82" charset="0"/>
              </a:rPr>
              <a:t>Les relations </a:t>
            </a:r>
            <a:r>
              <a:rPr lang="en-US" sz="3600" dirty="0" err="1">
                <a:latin typeface="Broadway" pitchFamily="82" charset="0"/>
              </a:rPr>
              <a:t>fédérales-provinciales</a:t>
            </a:r>
            <a:endParaRPr lang="en-CA" sz="3600" dirty="0">
              <a:latin typeface="Broadway" pitchFamily="8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46D625-60C3-4502-A6B2-BDBDAD03EEF1}"/>
              </a:ext>
            </a:extLst>
          </p:cNvPr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7567A5-F78B-4DE9-84CA-65A4B18F8A29}"/>
              </a:ext>
            </a:extLst>
          </p:cNvPr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974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9" y="0"/>
            <a:ext cx="8677810" cy="6859929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982857" y="3962400"/>
            <a:ext cx="13716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26" name="Picture 2" descr="Image result for kahnawake view">
            <a:extLst>
              <a:ext uri="{FF2B5EF4-FFF2-40B4-BE49-F238E27FC236}">
                <a16:creationId xmlns:a16="http://schemas.microsoft.com/office/drawing/2014/main" id="{413C4527-5748-4E30-8B3E-14746944F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646" y="136451"/>
            <a:ext cx="2961461" cy="18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vintage photo of a crowd&#10;&#10;Description generated with very high confidence">
            <a:extLst>
              <a:ext uri="{FF2B5EF4-FFF2-40B4-BE49-F238E27FC236}">
                <a16:creationId xmlns:a16="http://schemas.microsoft.com/office/drawing/2014/main" id="{846652F7-AB03-409E-B0A5-8AEDDCA45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94" y="2460055"/>
            <a:ext cx="2941764" cy="1778266"/>
          </a:xfrm>
          <a:prstGeom prst="rect">
            <a:avLst/>
          </a:prstGeom>
        </p:spPr>
      </p:pic>
      <p:pic>
        <p:nvPicPr>
          <p:cNvPr id="1028" name="Picture 4" descr="Image result for kahnawake reserve aerial view">
            <a:extLst>
              <a:ext uri="{FF2B5EF4-FFF2-40B4-BE49-F238E27FC236}">
                <a16:creationId xmlns:a16="http://schemas.microsoft.com/office/drawing/2014/main" id="{13B25F6C-9CBE-4A63-AB94-0E191FB4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628" y="4716154"/>
            <a:ext cx="2947479" cy="188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0738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4.xml><?xml version="1.0" encoding="utf-8"?>
<a:theme xmlns:a="http://schemas.openxmlformats.org/drawingml/2006/main" name="1_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83</TotalTime>
  <Words>184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Berlin Sans FB Demi</vt:lpstr>
      <vt:lpstr>Bookman Old Style</vt:lpstr>
      <vt:lpstr>Broadway</vt:lpstr>
      <vt:lpstr>Calibri</vt:lpstr>
      <vt:lpstr>Calibri Light</vt:lpstr>
      <vt:lpstr>Corbel</vt:lpstr>
      <vt:lpstr>Garamond</vt:lpstr>
      <vt:lpstr>Gill Sans MT</vt:lpstr>
      <vt:lpstr>Impact</vt:lpstr>
      <vt:lpstr>Office Theme</vt:lpstr>
      <vt:lpstr>Badge</vt:lpstr>
      <vt:lpstr>Basis</vt:lpstr>
      <vt:lpstr>1_Basis</vt:lpstr>
      <vt:lpstr>Organic</vt:lpstr>
      <vt:lpstr>PowerPoint Presentation</vt:lpstr>
      <vt:lpstr>Les affaires indiennes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Brisebois</dc:creator>
  <cp:lastModifiedBy>Martin Brisebois</cp:lastModifiedBy>
  <cp:revision>20</cp:revision>
  <dcterms:created xsi:type="dcterms:W3CDTF">2017-09-10T19:54:44Z</dcterms:created>
  <dcterms:modified xsi:type="dcterms:W3CDTF">2019-10-06T14:23:15Z</dcterms:modified>
</cp:coreProperties>
</file>