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7" r:id="rId4"/>
    <p:sldId id="265" r:id="rId5"/>
    <p:sldId id="260" r:id="rId6"/>
    <p:sldId id="263" r:id="rId7"/>
    <p:sldId id="259" r:id="rId8"/>
    <p:sldId id="261" r:id="rId9"/>
    <p:sldId id="262" r:id="rId10"/>
    <p:sldId id="264" r:id="rId11"/>
    <p:sldId id="281"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 lastIdx="1" clrIdx="0"/>
  <p:cmAuthor id="1" name="Martin Brisebois" initials="MB" lastIdx="2" clrIdx="1">
    <p:extLst>
      <p:ext uri="{19B8F6BF-5375-455C-9EA6-DF929625EA0E}">
        <p15:presenceInfo xmlns:p15="http://schemas.microsoft.com/office/powerpoint/2012/main" userId="d95486bb1f607d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21T10:52:02.359" idx="2">
    <p:pos x="3927" y="1696"/>
    <p:text>Faire le lien avec les douanes. La raison pourquoi il y a des douanes (duties) est parce que le gouvernement préfère que tu achètes dans ton pays.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4-04-06T11:50:39.127" idx="1">
    <p:pos x="1738" y="2763"/>
    <p:text>Le Canada subventionne peu les industries laitière et de volaille, mais elle garde de hauts tarifs, et elle limite la production domestique pour garder un haut prix artificiel (ce qui compense pour la lacune en subventions).</p:text>
  </p:cm>
  <p:cm authorId="1" dt="2016-01-21T10:32:50.165" idx="1">
    <p:pos x="1881" y="3120"/>
    <p:text>Les tarifs sur les produits laitiers ont baissés en 2015.</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BF739-9013-4409-9C1A-CD8CC859CA5D}" type="datetimeFigureOut">
              <a:rPr lang="fr-CA" smtClean="0"/>
              <a:pPr/>
              <a:t>2018-05-02</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F2017-CAD6-4C08-BB35-FFDD05ED906D}" type="slidenum">
              <a:rPr lang="fr-CA" smtClean="0"/>
              <a:pPr/>
              <a:t>‹#›</a:t>
            </a:fld>
            <a:endParaRPr lang="fr-CA"/>
          </a:p>
        </p:txBody>
      </p:sp>
    </p:spTree>
    <p:extLst>
      <p:ext uri="{BB962C8B-B14F-4D97-AF65-F5344CB8AC3E}">
        <p14:creationId xmlns:p14="http://schemas.microsoft.com/office/powerpoint/2010/main" val="86150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5F2017-CAD6-4C08-BB35-FFDD05ED906D}" type="slidenum">
              <a:rPr lang="fr-CA" smtClean="0"/>
              <a:pPr/>
              <a:t>8</a:t>
            </a:fld>
            <a:endParaRPr lang="fr-CA"/>
          </a:p>
        </p:txBody>
      </p:sp>
    </p:spTree>
    <p:extLst>
      <p:ext uri="{BB962C8B-B14F-4D97-AF65-F5344CB8AC3E}">
        <p14:creationId xmlns:p14="http://schemas.microsoft.com/office/powerpoint/2010/main" val="272724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5F2017-CAD6-4C08-BB35-FFDD05ED906D}" type="slidenum">
              <a:rPr lang="fr-CA" smtClean="0"/>
              <a:pPr/>
              <a:t>9</a:t>
            </a:fld>
            <a:endParaRPr lang="fr-CA"/>
          </a:p>
        </p:txBody>
      </p:sp>
    </p:spTree>
    <p:extLst>
      <p:ext uri="{BB962C8B-B14F-4D97-AF65-F5344CB8AC3E}">
        <p14:creationId xmlns:p14="http://schemas.microsoft.com/office/powerpoint/2010/main" val="272724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5" name="Footer Placeholder 4"/>
          <p:cNvSpPr>
            <a:spLocks noGrp="1"/>
          </p:cNvSpPr>
          <p:nvPr>
            <p:ph type="ftr" sz="quarter" idx="11"/>
          </p:nvPr>
        </p:nvSpPr>
        <p:spPr/>
        <p:txBody>
          <a:bodyPr/>
          <a:lstStyle/>
          <a:p>
            <a:endParaRPr lang="fr-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A7D53FE-FC7F-494C-AA6F-63749CFC499F}" type="slidenum">
              <a:rPr lang="fr-CA" smtClean="0"/>
              <a:pPr/>
              <a:t>‹#›</a:t>
            </a:fld>
            <a:endParaRPr lang="fr-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5" name="Date Placeholder 4"/>
          <p:cNvSpPr>
            <a:spLocks noGrp="1"/>
          </p:cNvSpPr>
          <p:nvPr>
            <p:ph type="dt" sz="half" idx="10"/>
          </p:nvPr>
        </p:nvSpPr>
        <p:spPr/>
        <p:txBody>
          <a:bodyPr/>
          <a:lstStyle/>
          <a:p>
            <a:fld id="{B9130309-3431-42CB-9C0A-E3E0DB7AEA60}" type="datetimeFigureOut">
              <a:rPr lang="fr-CA" smtClean="0"/>
              <a:pPr/>
              <a:t>2018-05-02</a:t>
            </a:fld>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r-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9130309-3431-42CB-9C0A-E3E0DB7AEA60}" type="datetimeFigureOut">
              <a:rPr lang="fr-CA" smtClean="0"/>
              <a:pPr/>
              <a:t>2018-05-02</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A7D53FE-FC7F-494C-AA6F-63749CFC499F}" type="slidenum">
              <a:rPr lang="fr-CA" smtClean="0"/>
              <a:pPr/>
              <a:t>‹#›</a:t>
            </a:fld>
            <a:endParaRPr lang="fr-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CA"/>
          </a:p>
        </p:txBody>
      </p:sp>
      <p:sp>
        <p:nvSpPr>
          <p:cNvPr id="2" name="Titre 1"/>
          <p:cNvSpPr>
            <a:spLocks noGrp="1"/>
          </p:cNvSpPr>
          <p:nvPr>
            <p:ph type="ctrTitle"/>
          </p:nvPr>
        </p:nvSpPr>
        <p:spPr/>
        <p:txBody>
          <a:bodyPr/>
          <a:lstStyle/>
          <a:p>
            <a:r>
              <a:rPr lang="fr-CA" dirty="0"/>
              <a:t>Les tarifs et le protectionnisme</a:t>
            </a:r>
            <a:endParaRPr lang="fr-CA" cap="none" dirty="0"/>
          </a:p>
        </p:txBody>
      </p:sp>
    </p:spTree>
    <p:extLst>
      <p:ext uri="{BB962C8B-B14F-4D97-AF65-F5344CB8AC3E}">
        <p14:creationId xmlns:p14="http://schemas.microsoft.com/office/powerpoint/2010/main" val="350911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38200"/>
            <a:ext cx="8773997" cy="5562600"/>
          </a:xfrm>
          <a:prstGeom prst="rect">
            <a:avLst/>
          </a:prstGeom>
        </p:spPr>
      </p:pic>
      <p:pic>
        <p:nvPicPr>
          <p:cNvPr id="4"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213">
            <a:off x="2852329" y="1651126"/>
            <a:ext cx="647623" cy="435378"/>
          </a:xfrm>
          <a:prstGeom prst="rect">
            <a:avLst/>
          </a:prstGeom>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213">
            <a:off x="3438259" y="1309428"/>
            <a:ext cx="647623" cy="435378"/>
          </a:xfrm>
          <a:prstGeom prst="rect">
            <a:avLst/>
          </a:prstGeom>
        </p:spPr>
      </p:pic>
      <p:pic>
        <p:nvPicPr>
          <p:cNvPr id="3"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48787" flipH="1">
            <a:off x="3514459" y="1614227"/>
            <a:ext cx="647623" cy="435378"/>
          </a:xfrm>
          <a:prstGeom prst="rect">
            <a:avLst/>
          </a:prstGeom>
        </p:spPr>
      </p:pic>
      <p:sp>
        <p:nvSpPr>
          <p:cNvPr id="7" name="TextBox 6"/>
          <p:cNvSpPr txBox="1"/>
          <p:nvPr/>
        </p:nvSpPr>
        <p:spPr>
          <a:xfrm>
            <a:off x="609601" y="304800"/>
            <a:ext cx="8305799" cy="400110"/>
          </a:xfrm>
          <a:prstGeom prst="rect">
            <a:avLst/>
          </a:prstGeom>
          <a:solidFill>
            <a:schemeClr val="bg1"/>
          </a:solidFill>
          <a:ln w="22225">
            <a:solidFill>
              <a:schemeClr val="tx1"/>
            </a:solidFill>
          </a:ln>
        </p:spPr>
        <p:txBody>
          <a:bodyPr wrap="square" rtlCol="0">
            <a:spAutoFit/>
          </a:bodyPr>
          <a:lstStyle/>
          <a:p>
            <a:r>
              <a:rPr lang="fr-CA" sz="2000" dirty="0"/>
              <a:t>   Grande-Bretagne a des tarifs sur tous les pays, </a:t>
            </a:r>
            <a:r>
              <a:rPr lang="fr-CA" sz="2000" b="1" dirty="0"/>
              <a:t>sauf</a:t>
            </a:r>
            <a:r>
              <a:rPr lang="fr-CA" sz="2000" dirty="0"/>
              <a:t> ses colonies.</a:t>
            </a:r>
          </a:p>
        </p:txBody>
      </p:sp>
      <p:pic>
        <p:nvPicPr>
          <p:cNvPr id="6" name="Espace réservé du conten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3" y="76200"/>
            <a:ext cx="765182" cy="762000"/>
          </a:xfrm>
          <a:prstGeom prst="rect">
            <a:avLst/>
          </a:prstGeom>
        </p:spPr>
      </p:pic>
    </p:spTree>
    <p:extLst>
      <p:ext uri="{BB962C8B-B14F-4D97-AF65-F5344CB8AC3E}">
        <p14:creationId xmlns:p14="http://schemas.microsoft.com/office/powerpoint/2010/main" val="32387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par>
                                <p:cTn id="7" presetID="8" presetClass="emph" presetSubtype="0" fill="hold" nodeType="withEffect">
                                  <p:stCondLst>
                                    <p:cond delay="500"/>
                                  </p:stCondLst>
                                  <p:childTnLst>
                                    <p:animRot by="21600000">
                                      <p:cBhvr>
                                        <p:cTn id="8" dur="1000" fill="hold"/>
                                        <p:tgtEl>
                                          <p:spTgt spid="6"/>
                                        </p:tgtEl>
                                        <p:attrNameLst>
                                          <p:attrName>r</p:attrName>
                                        </p:attrNameLst>
                                      </p:cBhvr>
                                    </p:animRot>
                                  </p:childTnLst>
                                </p:cTn>
                              </p:par>
                              <p:par>
                                <p:cTn id="9" presetID="22" presetClass="entr" presetSubtype="8"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7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000"/>
                                        <p:tgtEl>
                                          <p:spTgt spid="4"/>
                                        </p:tgtEl>
                                      </p:cBhvr>
                                    </p:animEffect>
                                  </p:childTnLst>
                                </p:cTn>
                              </p:par>
                              <p:par>
                                <p:cTn id="17" presetID="22" presetClass="entr" presetSubtype="4"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par>
                                <p:cTn id="20" presetID="22" presetClass="entr" presetSubtype="4" fill="hold" nodeType="withEffect">
                                  <p:stCondLst>
                                    <p:cond delay="150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785216-7520-42FA-8FD5-9AC755A2FB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728662"/>
            <a:ext cx="2102883"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A15AAC-96D1-4093-B507-FF5927742D6C}"/>
              </a:ext>
            </a:extLst>
          </p:cNvPr>
          <p:cNvSpPr txBox="1"/>
          <p:nvPr/>
        </p:nvSpPr>
        <p:spPr>
          <a:xfrm>
            <a:off x="3733800" y="1981200"/>
            <a:ext cx="3067050" cy="1077218"/>
          </a:xfrm>
          <a:prstGeom prst="rect">
            <a:avLst/>
          </a:prstGeom>
          <a:noFill/>
        </p:spPr>
        <p:txBody>
          <a:bodyPr wrap="square" rtlCol="0">
            <a:spAutoFit/>
          </a:bodyPr>
          <a:lstStyle/>
          <a:p>
            <a:r>
              <a:rPr lang="fr-CA" sz="3200" dirty="0">
                <a:latin typeface="Berlin Sans FB Demi" panose="020E0802020502020306" pitchFamily="34" charset="0"/>
              </a:rPr>
              <a:t>p. 239</a:t>
            </a:r>
          </a:p>
          <a:p>
            <a:r>
              <a:rPr lang="fr-CA" sz="3200" dirty="0">
                <a:latin typeface="Berlin Sans FB Demi" panose="020E0802020502020306" pitchFamily="34" charset="0"/>
              </a:rPr>
              <a:t>   #3</a:t>
            </a:r>
            <a:endParaRPr lang="fr-CA" sz="2700" dirty="0">
              <a:latin typeface="Berlin Sans FB Demi" panose="020E0802020502020306" pitchFamily="34" charset="0"/>
            </a:endParaRPr>
          </a:p>
        </p:txBody>
      </p:sp>
      <p:sp>
        <p:nvSpPr>
          <p:cNvPr id="5" name="TextBox 4">
            <a:extLst>
              <a:ext uri="{FF2B5EF4-FFF2-40B4-BE49-F238E27FC236}">
                <a16:creationId xmlns:a16="http://schemas.microsoft.com/office/drawing/2014/main" id="{55514590-2152-4749-995D-07E9957705FF}"/>
              </a:ext>
            </a:extLst>
          </p:cNvPr>
          <p:cNvSpPr txBox="1"/>
          <p:nvPr/>
        </p:nvSpPr>
        <p:spPr>
          <a:xfrm>
            <a:off x="1219200" y="5143501"/>
            <a:ext cx="7086599" cy="523220"/>
          </a:xfrm>
          <a:prstGeom prst="rect">
            <a:avLst/>
          </a:prstGeom>
          <a:noFill/>
        </p:spPr>
        <p:txBody>
          <a:bodyPr wrap="square" rtlCol="0">
            <a:spAutoFit/>
          </a:bodyPr>
          <a:lstStyle/>
          <a:p>
            <a:r>
              <a:rPr lang="fr-CA" sz="2800" u="sng" dirty="0">
                <a:latin typeface="Berlin Sans FB Demi" panose="020E0802020502020306" pitchFamily="34" charset="0"/>
              </a:rPr>
              <a:t>Devoirs</a:t>
            </a:r>
            <a:r>
              <a:rPr lang="fr-CA" sz="2800" dirty="0">
                <a:latin typeface="Berlin Sans FB Demi" panose="020E0802020502020306" pitchFamily="34" charset="0"/>
              </a:rPr>
              <a:t>: p. 239-240 </a:t>
            </a:r>
            <a:r>
              <a:rPr lang="fr-CA" sz="2800" u="sng" dirty="0">
                <a:latin typeface="Berlin Sans FB Demi" panose="020E0802020502020306" pitchFamily="34" charset="0"/>
              </a:rPr>
              <a:t>sauf</a:t>
            </a:r>
            <a:r>
              <a:rPr lang="fr-CA" sz="2800" dirty="0">
                <a:latin typeface="Berlin Sans FB Demi" panose="020E0802020502020306" pitchFamily="34" charset="0"/>
              </a:rPr>
              <a:t> Résumé du dossier</a:t>
            </a:r>
          </a:p>
        </p:txBody>
      </p:sp>
      <p:sp>
        <p:nvSpPr>
          <p:cNvPr id="3" name="TextBox 2">
            <a:extLst>
              <a:ext uri="{FF2B5EF4-FFF2-40B4-BE49-F238E27FC236}">
                <a16:creationId xmlns:a16="http://schemas.microsoft.com/office/drawing/2014/main" id="{E1139914-9D58-41FF-994F-76B2EF39503D}"/>
              </a:ext>
            </a:extLst>
          </p:cNvPr>
          <p:cNvSpPr txBox="1"/>
          <p:nvPr/>
        </p:nvSpPr>
        <p:spPr>
          <a:xfrm>
            <a:off x="3276600" y="1314451"/>
            <a:ext cx="4324350" cy="523220"/>
          </a:xfrm>
          <a:prstGeom prst="rect">
            <a:avLst/>
          </a:prstGeom>
          <a:noFill/>
        </p:spPr>
        <p:txBody>
          <a:bodyPr wrap="square" rtlCol="0">
            <a:spAutoFit/>
          </a:bodyPr>
          <a:lstStyle/>
          <a:p>
            <a:r>
              <a:rPr lang="fr-CA" sz="2800" b="1" u="sng" dirty="0">
                <a:latin typeface="Berlin Sans FB Demi" panose="020E0802020502020306" pitchFamily="34" charset="0"/>
              </a:rPr>
              <a:t>Questions importantes</a:t>
            </a:r>
          </a:p>
        </p:txBody>
      </p:sp>
      <p:sp>
        <p:nvSpPr>
          <p:cNvPr id="6" name="TextBox 5">
            <a:extLst>
              <a:ext uri="{FF2B5EF4-FFF2-40B4-BE49-F238E27FC236}">
                <a16:creationId xmlns:a16="http://schemas.microsoft.com/office/drawing/2014/main" id="{002C1CA7-9982-4E69-B162-EEC311E4AF70}"/>
              </a:ext>
            </a:extLst>
          </p:cNvPr>
          <p:cNvSpPr txBox="1"/>
          <p:nvPr/>
        </p:nvSpPr>
        <p:spPr>
          <a:xfrm>
            <a:off x="1219200" y="4222613"/>
            <a:ext cx="6858000" cy="523220"/>
          </a:xfrm>
          <a:prstGeom prst="rect">
            <a:avLst/>
          </a:prstGeom>
          <a:noFill/>
        </p:spPr>
        <p:txBody>
          <a:bodyPr wrap="square" rtlCol="0">
            <a:spAutoFit/>
          </a:bodyPr>
          <a:lstStyle/>
          <a:p>
            <a:r>
              <a:rPr lang="fr-CA" sz="2800" dirty="0">
                <a:solidFill>
                  <a:srgbClr val="FF0000"/>
                </a:solidFill>
                <a:latin typeface="Berlin Sans FB Demi" panose="020E0802020502020306" pitchFamily="34" charset="0"/>
              </a:rPr>
              <a:t>chuter (v)</a:t>
            </a:r>
            <a:endParaRPr lang="fr-CA" sz="2800" dirty="0">
              <a:latin typeface="Berlin Sans FB Demi" panose="020E0802020502020306" pitchFamily="34" charset="0"/>
            </a:endParaRPr>
          </a:p>
        </p:txBody>
      </p:sp>
    </p:spTree>
    <p:extLst>
      <p:ext uri="{BB962C8B-B14F-4D97-AF65-F5344CB8AC3E}">
        <p14:creationId xmlns:p14="http://schemas.microsoft.com/office/powerpoint/2010/main" val="21920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Les tarifs et le</a:t>
            </a:r>
            <a:br>
              <a:rPr lang="fr-CA" sz="3600" dirty="0"/>
            </a:br>
            <a:r>
              <a:rPr lang="fr-CA" sz="3600" dirty="0"/>
              <a:t>protectionnisme</a:t>
            </a:r>
          </a:p>
        </p:txBody>
      </p:sp>
      <p:sp>
        <p:nvSpPr>
          <p:cNvPr id="3" name="Espace réservé du contenu 2"/>
          <p:cNvSpPr>
            <a:spLocks noGrp="1"/>
          </p:cNvSpPr>
          <p:nvPr>
            <p:ph idx="1"/>
          </p:nvPr>
        </p:nvSpPr>
        <p:spPr>
          <a:xfrm>
            <a:off x="457200" y="1752601"/>
            <a:ext cx="8229600" cy="1219200"/>
          </a:xfrm>
        </p:spPr>
        <p:txBody>
          <a:bodyPr>
            <a:normAutofit/>
          </a:bodyPr>
          <a:lstStyle/>
          <a:p>
            <a:r>
              <a:rPr lang="fr-CA" sz="3200" dirty="0"/>
              <a:t>Un </a:t>
            </a:r>
            <a:r>
              <a:rPr lang="fr-CA" sz="3200" u="sng" dirty="0"/>
              <a:t>tarif</a:t>
            </a:r>
            <a:r>
              <a:rPr lang="fr-CA" sz="3200" b="1" dirty="0">
                <a:solidFill>
                  <a:srgbClr val="FF0000"/>
                </a:solidFill>
              </a:rPr>
              <a:t>*</a:t>
            </a:r>
            <a:r>
              <a:rPr lang="fr-CA" sz="3200" dirty="0"/>
              <a:t> est une taxe sur un produit importé.</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360780"/>
            <a:ext cx="3176018" cy="2200924"/>
          </a:xfrm>
          <a:prstGeom prst="rect">
            <a:avLst/>
          </a:prstGeom>
        </p:spPr>
      </p:pic>
      <p:sp>
        <p:nvSpPr>
          <p:cNvPr id="5" name="TextBox 4">
            <a:extLst>
              <a:ext uri="{FF2B5EF4-FFF2-40B4-BE49-F238E27FC236}">
                <a16:creationId xmlns:a16="http://schemas.microsoft.com/office/drawing/2014/main" id="{857B4397-7B3B-467F-8C1E-E4D0FE5D1492}"/>
              </a:ext>
            </a:extLst>
          </p:cNvPr>
          <p:cNvSpPr txBox="1"/>
          <p:nvPr/>
        </p:nvSpPr>
        <p:spPr>
          <a:xfrm>
            <a:off x="685800" y="5257800"/>
            <a:ext cx="4419600" cy="1015663"/>
          </a:xfrm>
          <a:prstGeom prst="rect">
            <a:avLst/>
          </a:prstGeom>
          <a:noFill/>
        </p:spPr>
        <p:txBody>
          <a:bodyPr wrap="square" rtlCol="0">
            <a:spAutoFit/>
          </a:bodyPr>
          <a:lstStyle/>
          <a:p>
            <a:r>
              <a:rPr lang="fr-CA" b="1" dirty="0">
                <a:solidFill>
                  <a:srgbClr val="FF0000"/>
                </a:solidFill>
              </a:rPr>
              <a:t>*</a:t>
            </a:r>
            <a:r>
              <a:rPr lang="fr-CA" sz="2000" dirty="0">
                <a:solidFill>
                  <a:schemeClr val="tx2">
                    <a:lumMod val="75000"/>
                  </a:schemeClr>
                </a:solidFill>
              </a:rPr>
              <a:t>Il peut être sur un produit importé </a:t>
            </a:r>
            <a:r>
              <a:rPr lang="fr-CA" sz="2000" u="sng" dirty="0">
                <a:solidFill>
                  <a:schemeClr val="tx2">
                    <a:lumMod val="75000"/>
                  </a:schemeClr>
                </a:solidFill>
              </a:rPr>
              <a:t>ou</a:t>
            </a:r>
            <a:r>
              <a:rPr lang="fr-CA" sz="2000" dirty="0">
                <a:solidFill>
                  <a:schemeClr val="tx2">
                    <a:lumMod val="75000"/>
                  </a:schemeClr>
                </a:solidFill>
              </a:rPr>
              <a:t> exporté. Nous parlons ici d’importations.</a:t>
            </a:r>
            <a:endParaRPr lang="fr-CA" dirty="0">
              <a:solidFill>
                <a:schemeClr val="tx2">
                  <a:lumMod val="75000"/>
                </a:schemeClr>
              </a:solidFill>
            </a:endParaRPr>
          </a:p>
        </p:txBody>
      </p:sp>
    </p:spTree>
    <p:extLst>
      <p:ext uri="{BB962C8B-B14F-4D97-AF65-F5344CB8AC3E}">
        <p14:creationId xmlns:p14="http://schemas.microsoft.com/office/powerpoint/2010/main" val="6360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55039" cy="687123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174043"/>
            <a:ext cx="833989" cy="121259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8787" flipH="1">
            <a:off x="1852583" y="2919733"/>
            <a:ext cx="1663560" cy="1118362"/>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060" y="3356627"/>
            <a:ext cx="4047306" cy="2330464"/>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1854" y="4717514"/>
            <a:ext cx="753769" cy="1207623"/>
          </a:xfrm>
          <a:prstGeom prst="rect">
            <a:avLst/>
          </a:prstGeom>
        </p:spPr>
      </p:pic>
      <p:sp>
        <p:nvSpPr>
          <p:cNvPr id="8" name="ZoneTexte 7"/>
          <p:cNvSpPr txBox="1"/>
          <p:nvPr/>
        </p:nvSpPr>
        <p:spPr>
          <a:xfrm>
            <a:off x="3200400" y="2063560"/>
            <a:ext cx="1828800" cy="769441"/>
          </a:xfrm>
          <a:prstGeom prst="rect">
            <a:avLst/>
          </a:prstGeom>
          <a:noFill/>
        </p:spPr>
        <p:txBody>
          <a:bodyPr wrap="square" rtlCol="0">
            <a:spAutoFit/>
          </a:bodyPr>
          <a:lstStyle/>
          <a:p>
            <a:pPr algn="ctr"/>
            <a:r>
              <a:rPr lang="fr-CA" sz="2200" b="1" dirty="0">
                <a:ln>
                  <a:solidFill>
                    <a:schemeClr val="tx1"/>
                  </a:solidFill>
                </a:ln>
                <a:solidFill>
                  <a:srgbClr val="FF0000"/>
                </a:solidFill>
                <a:latin typeface="Berlin Sans FB Demi" pitchFamily="34" charset="0"/>
              </a:rPr>
              <a:t>Tarif (taxe) de 200%</a:t>
            </a:r>
          </a:p>
        </p:txBody>
      </p:sp>
      <p:cxnSp>
        <p:nvCxnSpPr>
          <p:cNvPr id="9" name="Connecteur droit avec flèche 8"/>
          <p:cNvCxnSpPr/>
          <p:nvPr/>
        </p:nvCxnSpPr>
        <p:spPr>
          <a:xfrm>
            <a:off x="4267200" y="2894557"/>
            <a:ext cx="2530823" cy="1662313"/>
          </a:xfrm>
          <a:prstGeom prst="straightConnector1">
            <a:avLst/>
          </a:prstGeom>
          <a:ln w="349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388055"/>
            <a:ext cx="2057400" cy="954107"/>
          </a:xfrm>
          <a:prstGeom prst="rect">
            <a:avLst/>
          </a:prstGeom>
          <a:solidFill>
            <a:schemeClr val="bg1"/>
          </a:solidFill>
          <a:ln w="31750">
            <a:solidFill>
              <a:schemeClr val="tx1"/>
            </a:solidFill>
          </a:ln>
        </p:spPr>
        <p:txBody>
          <a:bodyPr wrap="square" rtlCol="0">
            <a:spAutoFit/>
          </a:bodyPr>
          <a:lstStyle/>
          <a:p>
            <a:pPr algn="ctr"/>
            <a:r>
              <a:rPr lang="fr-CA" sz="2800" dirty="0">
                <a:latin typeface="Adobe Garamond Pro" pitchFamily="18" charset="0"/>
              </a:rPr>
              <a:t>Qu’est-ce qu’un tarif?</a:t>
            </a:r>
            <a:endParaRPr lang="en-CA" sz="2800" dirty="0">
              <a:latin typeface="Adobe Garamond Pro" pitchFamily="18"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9200" y="4712400"/>
            <a:ext cx="750685" cy="1207623"/>
          </a:xfrm>
          <a:prstGeom prst="rect">
            <a:avLst/>
          </a:prstGeom>
        </p:spPr>
      </p:pic>
      <p:pic>
        <p:nvPicPr>
          <p:cNvPr id="13" name="Espace réservé du contenu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83" y="76200"/>
            <a:ext cx="765182" cy="762000"/>
          </a:xfrm>
          <a:prstGeom prst="rect">
            <a:avLst/>
          </a:prstGeom>
        </p:spPr>
      </p:pic>
    </p:spTree>
    <p:extLst>
      <p:ext uri="{BB962C8B-B14F-4D97-AF65-F5344CB8AC3E}">
        <p14:creationId xmlns:p14="http://schemas.microsoft.com/office/powerpoint/2010/main" val="18521847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childTnLst>
                                </p:cTn>
                              </p:par>
                              <p:par>
                                <p:cTn id="7" presetID="8" presetClass="emph" presetSubtype="0" fill="hold" nodeType="withEffect">
                                  <p:stCondLst>
                                    <p:cond delay="500"/>
                                  </p:stCondLst>
                                  <p:childTnLst>
                                    <p:animRot by="21600000">
                                      <p:cBhvr>
                                        <p:cTn id="8" dur="1000" fill="hold"/>
                                        <p:tgtEl>
                                          <p:spTgt spid="1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1500"/>
                                        <p:tgtEl>
                                          <p:spTgt spid="7"/>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500"/>
                                        <p:tgtEl>
                                          <p:spTgt spid="9"/>
                                        </p:tgtEl>
                                      </p:cBhvr>
                                    </p:animEffect>
                                  </p:childTnLst>
                                </p:cTn>
                              </p:par>
                              <p:par>
                                <p:cTn id="39" presetID="10" presetClass="entr" presetSubtype="0" fill="hold" nodeType="withEffect">
                                  <p:stCondLst>
                                    <p:cond delay="150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Les tarifs et le</a:t>
            </a:r>
            <a:br>
              <a:rPr lang="fr-CA" sz="3600" dirty="0"/>
            </a:br>
            <a:r>
              <a:rPr lang="fr-CA" sz="3600" dirty="0"/>
              <a:t>protectionnisme</a:t>
            </a:r>
          </a:p>
        </p:txBody>
      </p:sp>
      <p:sp>
        <p:nvSpPr>
          <p:cNvPr id="3" name="Espace réservé du contenu 2"/>
          <p:cNvSpPr>
            <a:spLocks noGrp="1"/>
          </p:cNvSpPr>
          <p:nvPr>
            <p:ph idx="1"/>
          </p:nvPr>
        </p:nvSpPr>
        <p:spPr>
          <a:xfrm>
            <a:off x="457200" y="1752601"/>
            <a:ext cx="8229600" cy="1219200"/>
          </a:xfrm>
        </p:spPr>
        <p:txBody>
          <a:bodyPr>
            <a:normAutofit/>
          </a:bodyPr>
          <a:lstStyle/>
          <a:p>
            <a:r>
              <a:rPr lang="fr-CA" sz="3200" dirty="0"/>
              <a:t>Un </a:t>
            </a:r>
            <a:r>
              <a:rPr lang="fr-CA" sz="3200" u="sng" dirty="0"/>
              <a:t>tarif</a:t>
            </a:r>
            <a:r>
              <a:rPr lang="fr-CA" sz="3200" b="1" dirty="0">
                <a:solidFill>
                  <a:srgbClr val="FF0000"/>
                </a:solidFill>
              </a:rPr>
              <a:t>*</a:t>
            </a:r>
            <a:r>
              <a:rPr lang="fr-CA" sz="3200" dirty="0"/>
              <a:t> est une taxe sur un produit importé.</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360780"/>
            <a:ext cx="3176018" cy="2200924"/>
          </a:xfrm>
          <a:prstGeom prst="rect">
            <a:avLst/>
          </a:prstGeom>
        </p:spPr>
      </p:pic>
      <p:sp>
        <p:nvSpPr>
          <p:cNvPr id="6" name="Espace réservé du contenu 2"/>
          <p:cNvSpPr txBox="1">
            <a:spLocks/>
          </p:cNvSpPr>
          <p:nvPr/>
        </p:nvSpPr>
        <p:spPr>
          <a:xfrm>
            <a:off x="685800" y="2242801"/>
            <a:ext cx="8229600" cy="1795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Font typeface="Arial" pitchFamily="34" charset="0"/>
              <a:buNone/>
            </a:pPr>
            <a:r>
              <a:rPr lang="fr-CA" sz="3200" dirty="0"/>
              <a:t>		Son but est de </a:t>
            </a:r>
            <a:r>
              <a:rPr lang="fr-CA" sz="3200" i="1" dirty="0"/>
              <a:t>décourager</a:t>
            </a:r>
            <a:r>
              <a:rPr lang="fr-CA" sz="3200" dirty="0"/>
              <a:t> l’importation, et d’</a:t>
            </a:r>
            <a:r>
              <a:rPr lang="fr-CA" sz="3200" i="1" dirty="0"/>
              <a:t>encourager</a:t>
            </a:r>
            <a:r>
              <a:rPr lang="fr-CA" sz="3200" dirty="0"/>
              <a:t> l’économie domestique</a:t>
            </a:r>
          </a:p>
        </p:txBody>
      </p:sp>
      <p:sp>
        <p:nvSpPr>
          <p:cNvPr id="5" name="TextBox 4">
            <a:extLst>
              <a:ext uri="{FF2B5EF4-FFF2-40B4-BE49-F238E27FC236}">
                <a16:creationId xmlns:a16="http://schemas.microsoft.com/office/drawing/2014/main" id="{857B4397-7B3B-467F-8C1E-E4D0FE5D1492}"/>
              </a:ext>
            </a:extLst>
          </p:cNvPr>
          <p:cNvSpPr txBox="1"/>
          <p:nvPr/>
        </p:nvSpPr>
        <p:spPr>
          <a:xfrm>
            <a:off x="685800" y="5257800"/>
            <a:ext cx="4419600" cy="1015663"/>
          </a:xfrm>
          <a:prstGeom prst="rect">
            <a:avLst/>
          </a:prstGeom>
          <a:noFill/>
        </p:spPr>
        <p:txBody>
          <a:bodyPr wrap="square" rtlCol="0">
            <a:spAutoFit/>
          </a:bodyPr>
          <a:lstStyle/>
          <a:p>
            <a:r>
              <a:rPr lang="fr-CA" b="1" dirty="0">
                <a:solidFill>
                  <a:srgbClr val="FF0000"/>
                </a:solidFill>
              </a:rPr>
              <a:t>*</a:t>
            </a:r>
            <a:r>
              <a:rPr lang="fr-CA" sz="2000" dirty="0">
                <a:solidFill>
                  <a:schemeClr val="tx2">
                    <a:lumMod val="75000"/>
                  </a:schemeClr>
                </a:solidFill>
              </a:rPr>
              <a:t>Il peut être sur un produit importé </a:t>
            </a:r>
            <a:r>
              <a:rPr lang="fr-CA" sz="2000" u="sng" dirty="0">
                <a:solidFill>
                  <a:schemeClr val="tx2">
                    <a:lumMod val="75000"/>
                  </a:schemeClr>
                </a:solidFill>
              </a:rPr>
              <a:t>ou</a:t>
            </a:r>
            <a:r>
              <a:rPr lang="fr-CA" sz="2000" dirty="0">
                <a:solidFill>
                  <a:schemeClr val="tx2">
                    <a:lumMod val="75000"/>
                  </a:schemeClr>
                </a:solidFill>
              </a:rPr>
              <a:t> exporté. Nous parlons ici d’importations.</a:t>
            </a:r>
            <a:endParaRPr lang="fr-CA" dirty="0">
              <a:solidFill>
                <a:schemeClr val="tx2">
                  <a:lumMod val="75000"/>
                </a:schemeClr>
              </a:solidFill>
            </a:endParaRPr>
          </a:p>
        </p:txBody>
      </p:sp>
    </p:spTree>
    <p:extLst>
      <p:ext uri="{BB962C8B-B14F-4D97-AF65-F5344CB8AC3E}">
        <p14:creationId xmlns:p14="http://schemas.microsoft.com/office/powerpoint/2010/main" val="400832883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cap="none" dirty="0"/>
              <a:t>Lequel des deux énoncés est vrai?</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152400"/>
            <a:ext cx="765182" cy="762000"/>
          </a:xfrm>
        </p:spPr>
      </p:pic>
      <p:sp>
        <p:nvSpPr>
          <p:cNvPr id="5" name="Espace réservé du contenu 2"/>
          <p:cNvSpPr txBox="1">
            <a:spLocks/>
          </p:cNvSpPr>
          <p:nvPr/>
        </p:nvSpPr>
        <p:spPr>
          <a:xfrm>
            <a:off x="457200" y="1752600"/>
            <a:ext cx="8229600" cy="46482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628650" indent="-514350">
              <a:buAutoNum type="arabicPeriod"/>
            </a:pPr>
            <a:endParaRPr lang="fr-CA" sz="3200" dirty="0"/>
          </a:p>
          <a:p>
            <a:pPr marL="628650" indent="-514350">
              <a:buAutoNum type="arabicPeriod"/>
            </a:pPr>
            <a:r>
              <a:rPr lang="fr-CA" sz="3200" dirty="0"/>
              <a:t>Un tarif </a:t>
            </a:r>
            <a:r>
              <a:rPr lang="fr-CA" sz="3200" dirty="0">
                <a:solidFill>
                  <a:srgbClr val="FF0000"/>
                </a:solidFill>
              </a:rPr>
              <a:t>britannique</a:t>
            </a:r>
            <a:r>
              <a:rPr lang="fr-CA" sz="3200" dirty="0"/>
              <a:t> sur les produits </a:t>
            </a:r>
            <a:r>
              <a:rPr lang="fr-CA" sz="3200" dirty="0">
                <a:solidFill>
                  <a:srgbClr val="0070C0"/>
                </a:solidFill>
              </a:rPr>
              <a:t>turques </a:t>
            </a:r>
            <a:r>
              <a:rPr lang="fr-CA" sz="3200" dirty="0"/>
              <a:t>décourage les compagnies britanniques à </a:t>
            </a:r>
            <a:r>
              <a:rPr lang="fr-CA" sz="3200" b="1" i="1" dirty="0"/>
              <a:t>importer</a:t>
            </a:r>
            <a:r>
              <a:rPr lang="fr-CA" sz="3200" dirty="0"/>
              <a:t> de la Turquie.</a:t>
            </a:r>
          </a:p>
          <a:p>
            <a:pPr marL="628650" indent="-514350">
              <a:buAutoNum type="arabicPeriod"/>
            </a:pPr>
            <a:endParaRPr lang="fr-CA" sz="3200" dirty="0"/>
          </a:p>
          <a:p>
            <a:pPr marL="628650" indent="-514350">
              <a:buAutoNum type="arabicPeriod"/>
            </a:pPr>
            <a:r>
              <a:rPr lang="fr-CA" sz="3200" dirty="0"/>
              <a:t>Un tarif </a:t>
            </a:r>
            <a:r>
              <a:rPr lang="fr-CA" sz="3200" dirty="0">
                <a:solidFill>
                  <a:srgbClr val="FF0000"/>
                </a:solidFill>
              </a:rPr>
              <a:t>britannique</a:t>
            </a:r>
            <a:r>
              <a:rPr lang="fr-CA" sz="3200" dirty="0"/>
              <a:t> sur les produits </a:t>
            </a:r>
            <a:r>
              <a:rPr lang="fr-CA" sz="3200" dirty="0">
                <a:solidFill>
                  <a:srgbClr val="0070C0"/>
                </a:solidFill>
              </a:rPr>
              <a:t>turques </a:t>
            </a:r>
            <a:r>
              <a:rPr lang="fr-CA" sz="3200" dirty="0"/>
              <a:t>décourage les compagnies turques à </a:t>
            </a:r>
            <a:r>
              <a:rPr lang="fr-CA" sz="3200" b="1" i="1" dirty="0"/>
              <a:t>exporter</a:t>
            </a:r>
            <a:r>
              <a:rPr lang="fr-CA" sz="3200" dirty="0"/>
              <a:t> à la Grande-Bretagne.</a:t>
            </a:r>
          </a:p>
        </p:txBody>
      </p:sp>
      <p:pic>
        <p:nvPicPr>
          <p:cNvPr id="6" name="Picture 2" descr="http://www.clker.com/cliparts/1/f/c/1/12379140591570510706dholler_ok.svg.med.png"/>
          <p:cNvPicPr>
            <a:picLocks noChangeAspect="1" noChangeArrowheads="1"/>
          </p:cNvPicPr>
          <p:nvPr/>
        </p:nvPicPr>
        <p:blipFill>
          <a:blip r:embed="rId3" cstate="print"/>
          <a:srcRect/>
          <a:stretch>
            <a:fillRect/>
          </a:stretch>
        </p:blipFill>
        <p:spPr bwMode="auto">
          <a:xfrm>
            <a:off x="182262" y="2362200"/>
            <a:ext cx="381000" cy="381000"/>
          </a:xfrm>
          <a:prstGeom prst="rect">
            <a:avLst/>
          </a:prstGeom>
          <a:noFill/>
        </p:spPr>
      </p:pic>
    </p:spTree>
    <p:extLst>
      <p:ext uri="{BB962C8B-B14F-4D97-AF65-F5344CB8AC3E}">
        <p14:creationId xmlns:p14="http://schemas.microsoft.com/office/powerpoint/2010/main" val="31381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26" presetClass="emph" presetSubtype="0" fill="hold" nodeType="withEffect">
                                  <p:stCondLst>
                                    <p:cond delay="10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55039" cy="687123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174043"/>
            <a:ext cx="833989" cy="121259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8787" flipH="1">
            <a:off x="1852583" y="2919733"/>
            <a:ext cx="1663560" cy="1118362"/>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060" y="3356627"/>
            <a:ext cx="4047306" cy="2330464"/>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1854" y="4717514"/>
            <a:ext cx="753769" cy="1207623"/>
          </a:xfrm>
          <a:prstGeom prst="rect">
            <a:avLst/>
          </a:prstGeom>
        </p:spPr>
      </p:pic>
      <p:sp>
        <p:nvSpPr>
          <p:cNvPr id="8" name="ZoneTexte 7"/>
          <p:cNvSpPr txBox="1"/>
          <p:nvPr/>
        </p:nvSpPr>
        <p:spPr>
          <a:xfrm>
            <a:off x="3200400" y="2063560"/>
            <a:ext cx="1828800" cy="769441"/>
          </a:xfrm>
          <a:prstGeom prst="rect">
            <a:avLst/>
          </a:prstGeom>
          <a:noFill/>
        </p:spPr>
        <p:txBody>
          <a:bodyPr wrap="square" rtlCol="0">
            <a:spAutoFit/>
          </a:bodyPr>
          <a:lstStyle/>
          <a:p>
            <a:pPr algn="ctr"/>
            <a:r>
              <a:rPr lang="fr-CA" sz="2200" b="1" dirty="0">
                <a:ln>
                  <a:solidFill>
                    <a:schemeClr val="tx1"/>
                  </a:solidFill>
                </a:ln>
                <a:solidFill>
                  <a:srgbClr val="FF0000"/>
                </a:solidFill>
                <a:latin typeface="Berlin Sans FB Demi" pitchFamily="34" charset="0"/>
              </a:rPr>
              <a:t>Tarif (taxe) de 200%</a:t>
            </a:r>
          </a:p>
        </p:txBody>
      </p:sp>
      <p:cxnSp>
        <p:nvCxnSpPr>
          <p:cNvPr id="9" name="Connecteur droit avec flèche 8"/>
          <p:cNvCxnSpPr/>
          <p:nvPr/>
        </p:nvCxnSpPr>
        <p:spPr>
          <a:xfrm>
            <a:off x="4267200" y="2894557"/>
            <a:ext cx="2530823" cy="1662313"/>
          </a:xfrm>
          <a:prstGeom prst="straightConnector1">
            <a:avLst/>
          </a:prstGeom>
          <a:ln w="349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304800"/>
            <a:ext cx="2057400" cy="954107"/>
          </a:xfrm>
          <a:prstGeom prst="rect">
            <a:avLst/>
          </a:prstGeom>
          <a:solidFill>
            <a:schemeClr val="bg1"/>
          </a:solidFill>
          <a:ln w="31750">
            <a:solidFill>
              <a:schemeClr val="tx1"/>
            </a:solidFill>
          </a:ln>
        </p:spPr>
        <p:txBody>
          <a:bodyPr wrap="square" rtlCol="0">
            <a:spAutoFit/>
          </a:bodyPr>
          <a:lstStyle/>
          <a:p>
            <a:pPr algn="ctr"/>
            <a:r>
              <a:rPr lang="fr-CA" sz="2800" dirty="0">
                <a:latin typeface="Adobe Garamond Pro" pitchFamily="18" charset="0"/>
              </a:rPr>
              <a:t>Qu’est-ce qu’un tarif?</a:t>
            </a:r>
            <a:endParaRPr lang="en-CA" sz="2800" dirty="0">
              <a:latin typeface="Adobe Garamond Pro" pitchFamily="18"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9200" y="4712400"/>
            <a:ext cx="750685" cy="1207623"/>
          </a:xfrm>
          <a:prstGeom prst="rect">
            <a:avLst/>
          </a:prstGeom>
        </p:spPr>
      </p:pic>
      <p:pic>
        <p:nvPicPr>
          <p:cNvPr id="11" name="Espace réservé du contenu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83" y="76200"/>
            <a:ext cx="765182" cy="762000"/>
          </a:xfrm>
          <a:prstGeom prst="rect">
            <a:avLst/>
          </a:prstGeom>
        </p:spPr>
      </p:pic>
    </p:spTree>
    <p:extLst>
      <p:ext uri="{BB962C8B-B14F-4D97-AF65-F5344CB8AC3E}">
        <p14:creationId xmlns:p14="http://schemas.microsoft.com/office/powerpoint/2010/main" val="347259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tyee.cachefly.net/Opinion/2012/06/25/tpp-talks-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Les tarifs et le</a:t>
            </a:r>
            <a:br>
              <a:rPr lang="fr-CA" sz="3600" dirty="0"/>
            </a:br>
            <a:r>
              <a:rPr lang="fr-CA" sz="3600" dirty="0"/>
              <a:t>protectionnisme</a:t>
            </a:r>
          </a:p>
        </p:txBody>
      </p:sp>
      <p:sp>
        <p:nvSpPr>
          <p:cNvPr id="3" name="Espace réservé du contenu 2"/>
          <p:cNvSpPr>
            <a:spLocks noGrp="1"/>
          </p:cNvSpPr>
          <p:nvPr>
            <p:ph idx="1"/>
          </p:nvPr>
        </p:nvSpPr>
        <p:spPr>
          <a:xfrm>
            <a:off x="360145" y="1752600"/>
            <a:ext cx="8534400" cy="1143000"/>
          </a:xfrm>
        </p:spPr>
        <p:txBody>
          <a:bodyPr>
            <a:normAutofit/>
          </a:bodyPr>
          <a:lstStyle/>
          <a:p>
            <a:r>
              <a:rPr lang="fr-CA" sz="3200" dirty="0"/>
              <a:t>G-B protège l’économie de ses colonies, (ex : Can-Uni)</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819400"/>
            <a:ext cx="5898036" cy="373927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81000"/>
            <a:ext cx="1774973" cy="1263454"/>
          </a:xfrm>
          <a:prstGeom prst="rect">
            <a:avLst/>
          </a:prstGeom>
        </p:spPr>
      </p:pic>
      <p:sp>
        <p:nvSpPr>
          <p:cNvPr id="7" name="Espace réservé du contenu 2">
            <a:extLst>
              <a:ext uri="{FF2B5EF4-FFF2-40B4-BE49-F238E27FC236}">
                <a16:creationId xmlns:a16="http://schemas.microsoft.com/office/drawing/2014/main" id="{5A1F9758-0D64-4F07-97B0-6F87D854911C}"/>
              </a:ext>
            </a:extLst>
          </p:cNvPr>
          <p:cNvSpPr txBox="1">
            <a:spLocks/>
          </p:cNvSpPr>
          <p:nvPr/>
        </p:nvSpPr>
        <p:spPr>
          <a:xfrm>
            <a:off x="3276601" y="2241746"/>
            <a:ext cx="5918890" cy="762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fr-CA" sz="3200" dirty="0"/>
              <a:t>avec des tarifs préférentiels.</a:t>
            </a:r>
          </a:p>
        </p:txBody>
      </p:sp>
    </p:spTree>
    <p:extLst>
      <p:ext uri="{BB962C8B-B14F-4D97-AF65-F5344CB8AC3E}">
        <p14:creationId xmlns:p14="http://schemas.microsoft.com/office/powerpoint/2010/main" val="28666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Les tarifs et le</a:t>
            </a:r>
            <a:br>
              <a:rPr lang="fr-CA" sz="3600" dirty="0"/>
            </a:br>
            <a:r>
              <a:rPr lang="fr-CA" sz="3600" dirty="0"/>
              <a:t>protectionnisme</a:t>
            </a:r>
          </a:p>
        </p:txBody>
      </p:sp>
      <p:sp>
        <p:nvSpPr>
          <p:cNvPr id="3" name="Espace réservé du contenu 2"/>
          <p:cNvSpPr>
            <a:spLocks noGrp="1"/>
          </p:cNvSpPr>
          <p:nvPr>
            <p:ph idx="1"/>
          </p:nvPr>
        </p:nvSpPr>
        <p:spPr>
          <a:xfrm>
            <a:off x="457200" y="1752601"/>
            <a:ext cx="7620864" cy="761999"/>
          </a:xfrm>
        </p:spPr>
        <p:txBody>
          <a:bodyPr>
            <a:normAutofit/>
          </a:bodyPr>
          <a:lstStyle/>
          <a:p>
            <a:r>
              <a:rPr lang="fr-CA" sz="3200" dirty="0"/>
              <a:t>Ceci s’appelle le </a:t>
            </a:r>
            <a:r>
              <a:rPr lang="fr-CA" sz="3200" u="sng" dirty="0"/>
              <a:t>protectionnisme</a:t>
            </a:r>
            <a:r>
              <a:rPr lang="fr-CA" sz="3200" dirty="0"/>
              <a:t>;</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3216"/>
            <a:ext cx="888063" cy="1416984"/>
          </a:xfrm>
          <a:prstGeom prst="rect">
            <a:avLst/>
          </a:prstGeom>
        </p:spPr>
      </p:pic>
      <p:pic>
        <p:nvPicPr>
          <p:cNvPr id="3074" name="Picture 2" descr="http://pixabay.com/static/uploads/photo/2012/04/18/12/17/icon-36866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528" y="333594"/>
            <a:ext cx="1827072" cy="111622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723900" y="3426978"/>
            <a:ext cx="7924800" cy="1477963"/>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fr-CA" sz="3200" dirty="0"/>
              <a:t>Cela avantage le Canada-Uni, qui exporte beaucoup de blé et de bois à sa métropole.</a:t>
            </a:r>
          </a:p>
        </p:txBody>
      </p:sp>
      <p:sp>
        <p:nvSpPr>
          <p:cNvPr id="7" name="Espace réservé du contenu 2"/>
          <p:cNvSpPr txBox="1">
            <a:spLocks/>
          </p:cNvSpPr>
          <p:nvPr/>
        </p:nvSpPr>
        <p:spPr>
          <a:xfrm>
            <a:off x="723900" y="2362200"/>
            <a:ext cx="8420100" cy="1219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fr-CA" sz="3200" dirty="0"/>
              <a:t>G-B met des hauts tarifs sur les produits provenant de l’extérieur de son empire.</a:t>
            </a:r>
          </a:p>
        </p:txBody>
      </p:sp>
    </p:spTree>
    <p:extLst>
      <p:ext uri="{BB962C8B-B14F-4D97-AF65-F5344CB8AC3E}">
        <p14:creationId xmlns:p14="http://schemas.microsoft.com/office/powerpoint/2010/main" val="237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192</TotalTime>
  <Words>229</Words>
  <Application>Microsoft Office PowerPoint</Application>
  <PresentationFormat>On-screen Show (4:3)</PresentationFormat>
  <Paragraphs>32</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Adobe Garamond Pro</vt:lpstr>
      <vt:lpstr>Arial</vt:lpstr>
      <vt:lpstr>Berlin Sans FB Demi</vt:lpstr>
      <vt:lpstr>Book Antiqua</vt:lpstr>
      <vt:lpstr>Calibri</vt:lpstr>
      <vt:lpstr>Century Gothic</vt:lpstr>
      <vt:lpstr>Apothicaire</vt:lpstr>
      <vt:lpstr>Les tarifs et le protectionnisme</vt:lpstr>
      <vt:lpstr>Les tarifs et le protectionnisme</vt:lpstr>
      <vt:lpstr>PowerPoint Presentation</vt:lpstr>
      <vt:lpstr>Les tarifs et le protectionnisme</vt:lpstr>
      <vt:lpstr>Lequel des deux énoncés est vrai?</vt:lpstr>
      <vt:lpstr>PowerPoint Presentation</vt:lpstr>
      <vt:lpstr>PowerPoint Presentation</vt:lpstr>
      <vt:lpstr>Les tarifs et le protectionnisme</vt:lpstr>
      <vt:lpstr>Les tarifs et le protectionnisme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dc:creator>
  <cp:lastModifiedBy>Martin Brisebois</cp:lastModifiedBy>
  <cp:revision>31</cp:revision>
  <dcterms:created xsi:type="dcterms:W3CDTF">2014-04-06T15:21:06Z</dcterms:created>
  <dcterms:modified xsi:type="dcterms:W3CDTF">2018-05-02T12:16:01Z</dcterms:modified>
</cp:coreProperties>
</file>