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7" r:id="rId4"/>
    <p:sldId id="259" r:id="rId5"/>
    <p:sldId id="260" r:id="rId6"/>
    <p:sldId id="258" r:id="rId7"/>
    <p:sldId id="262" r:id="rId8"/>
    <p:sldId id="263" r:id="rId9"/>
    <p:sldId id="264" r:id="rId10"/>
    <p:sldId id="28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 Brisebois" initials="MB" lastIdx="1" clrIdx="0">
    <p:extLst>
      <p:ext uri="{19B8F6BF-5375-455C-9EA6-DF929625EA0E}">
        <p15:presenceInfo xmlns:p15="http://schemas.microsoft.com/office/powerpoint/2012/main" userId="d95486bb1f607de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0" y="4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4-16T15:25:16.769" idx="1">
    <p:pos x="3656" y="324"/>
    <p:text>Le canal Rideau a été constuit peu après la Guerre de 1812. Les Britanniques craignaient une autre tentative d'invasion américaine, et ils voulaient permettre le déplacement de troupes alentour d'Ottawa.</p:text>
    <p:extLst>
      <p:ext uri="{C676402C-5697-4E1C-873F-D02D1690AC5C}">
        <p15:threadingInfo xmlns:p15="http://schemas.microsoft.com/office/powerpoint/2012/main" timeZoneBias="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71D7D-4614-44B9-8A0E-18F9C88B8B54}" type="datetimeFigureOut">
              <a:rPr lang="en-CA" smtClean="0"/>
              <a:pPr/>
              <a:t>2018-05-07</a:t>
            </a:fld>
            <a:endParaRPr lang="en-CA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EBBE94A-FFCC-442D-9323-77F78BC50EE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71D7D-4614-44B9-8A0E-18F9C88B8B54}" type="datetimeFigureOut">
              <a:rPr lang="en-CA" smtClean="0"/>
              <a:pPr/>
              <a:t>2018-05-07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E94A-FFCC-442D-9323-77F78BC50EE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71D7D-4614-44B9-8A0E-18F9C88B8B54}" type="datetimeFigureOut">
              <a:rPr lang="en-CA" smtClean="0"/>
              <a:pPr/>
              <a:t>2018-05-07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E94A-FFCC-442D-9323-77F78BC50EE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71D7D-4614-44B9-8A0E-18F9C88B8B54}" type="datetimeFigureOut">
              <a:rPr lang="en-CA" smtClean="0"/>
              <a:pPr/>
              <a:t>2018-05-07</a:t>
            </a:fld>
            <a:endParaRPr lang="en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E94A-FFCC-442D-9323-77F78BC50EE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8982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71D7D-4614-44B9-8A0E-18F9C88B8B54}" type="datetimeFigureOut">
              <a:rPr lang="en-CA" smtClean="0"/>
              <a:pPr/>
              <a:t>2018-05-07</a:t>
            </a:fld>
            <a:endParaRPr lang="en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E94A-FFCC-442D-9323-77F78BC50EE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0630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71D7D-4614-44B9-8A0E-18F9C88B8B54}" type="datetimeFigureOut">
              <a:rPr lang="en-CA" smtClean="0"/>
              <a:pPr/>
              <a:t>2018-05-07</a:t>
            </a:fld>
            <a:endParaRPr lang="en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E94A-FFCC-442D-9323-77F78BC50EE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6302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71D7D-4614-44B9-8A0E-18F9C88B8B54}" type="datetimeFigureOut">
              <a:rPr lang="en-CA" smtClean="0"/>
              <a:pPr/>
              <a:t>2018-05-07</a:t>
            </a:fld>
            <a:endParaRPr lang="en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E94A-FFCC-442D-9323-77F78BC50EE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9709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71D7D-4614-44B9-8A0E-18F9C88B8B54}" type="datetimeFigureOut">
              <a:rPr lang="en-CA" smtClean="0"/>
              <a:pPr/>
              <a:t>2018-05-07</a:t>
            </a:fld>
            <a:endParaRPr lang="en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E94A-FFCC-442D-9323-77F78BC50EE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30995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71D7D-4614-44B9-8A0E-18F9C88B8B54}" type="datetimeFigureOut">
              <a:rPr lang="en-CA" smtClean="0"/>
              <a:pPr/>
              <a:t>2018-05-07</a:t>
            </a:fld>
            <a:endParaRPr lang="en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E94A-FFCC-442D-9323-77F78BC50EE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6409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71D7D-4614-44B9-8A0E-18F9C88B8B54}" type="datetimeFigureOut">
              <a:rPr lang="en-CA" smtClean="0"/>
              <a:pPr/>
              <a:t>2018-05-07</a:t>
            </a:fld>
            <a:endParaRPr lang="en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E94A-FFCC-442D-9323-77F78BC50EE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5758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71D7D-4614-44B9-8A0E-18F9C88B8B54}" type="datetimeFigureOut">
              <a:rPr lang="en-CA" smtClean="0"/>
              <a:pPr/>
              <a:t>2018-05-07</a:t>
            </a:fld>
            <a:endParaRPr lang="en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E94A-FFCC-442D-9323-77F78BC50EE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7454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71D7D-4614-44B9-8A0E-18F9C88B8B54}" type="datetimeFigureOut">
              <a:rPr lang="en-CA" smtClean="0"/>
              <a:pPr/>
              <a:t>2018-05-07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C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EBBE94A-FFCC-442D-9323-77F78BC50EE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71D7D-4614-44B9-8A0E-18F9C88B8B54}" type="datetimeFigureOut">
              <a:rPr lang="en-CA" smtClean="0"/>
              <a:pPr/>
              <a:t>2018-05-07</a:t>
            </a:fld>
            <a:endParaRPr lang="en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E94A-FFCC-442D-9323-77F78BC50EE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5505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71D7D-4614-44B9-8A0E-18F9C88B8B54}" type="datetimeFigureOut">
              <a:rPr lang="en-CA" smtClean="0"/>
              <a:pPr/>
              <a:t>2018-05-07</a:t>
            </a:fld>
            <a:endParaRPr lang="en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E94A-FFCC-442D-9323-77F78BC50EE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91069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71D7D-4614-44B9-8A0E-18F9C88B8B54}" type="datetimeFigureOut">
              <a:rPr lang="en-CA" smtClean="0"/>
              <a:pPr/>
              <a:t>2018-05-07</a:t>
            </a:fld>
            <a:endParaRPr lang="en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E94A-FFCC-442D-9323-77F78BC50EE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99697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71D7D-4614-44B9-8A0E-18F9C88B8B54}" type="datetimeFigureOut">
              <a:rPr lang="en-CA" smtClean="0"/>
              <a:pPr/>
              <a:t>2018-05-07</a:t>
            </a:fld>
            <a:endParaRPr lang="en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E94A-FFCC-442D-9323-77F78BC50EE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04675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71D7D-4614-44B9-8A0E-18F9C88B8B54}" type="datetimeFigureOut">
              <a:rPr lang="en-CA" smtClean="0"/>
              <a:pPr/>
              <a:t>2018-05-07</a:t>
            </a:fld>
            <a:endParaRPr lang="en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E94A-FFCC-442D-9323-77F78BC50EE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0090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71D7D-4614-44B9-8A0E-18F9C88B8B54}" type="datetimeFigureOut">
              <a:rPr lang="en-CA" smtClean="0"/>
              <a:pPr/>
              <a:t>2018-05-07</a:t>
            </a:fld>
            <a:endParaRPr lang="en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E94A-FFCC-442D-9323-77F78BC50EE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90306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71D7D-4614-44B9-8A0E-18F9C88B8B54}" type="datetimeFigureOut">
              <a:rPr lang="en-CA" smtClean="0"/>
              <a:pPr/>
              <a:t>2018-05-07</a:t>
            </a:fld>
            <a:endParaRPr lang="en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E94A-FFCC-442D-9323-77F78BC50EE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35090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71D7D-4614-44B9-8A0E-18F9C88B8B54}" type="datetimeFigureOut">
              <a:rPr lang="en-CA" smtClean="0"/>
              <a:pPr/>
              <a:t>2018-05-07</a:t>
            </a:fld>
            <a:endParaRPr lang="en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E94A-FFCC-442D-9323-77F78BC50EE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10838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71D7D-4614-44B9-8A0E-18F9C88B8B54}" type="datetimeFigureOut">
              <a:rPr lang="en-CA" smtClean="0"/>
              <a:pPr/>
              <a:t>2018-05-07</a:t>
            </a:fld>
            <a:endParaRPr lang="en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E94A-FFCC-442D-9323-77F78BC50EE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48751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71D7D-4614-44B9-8A0E-18F9C88B8B54}" type="datetimeFigureOut">
              <a:rPr lang="en-CA" smtClean="0"/>
              <a:pPr/>
              <a:t>2018-05-07</a:t>
            </a:fld>
            <a:endParaRPr lang="en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E94A-FFCC-442D-9323-77F78BC50EE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5687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71D7D-4614-44B9-8A0E-18F9C88B8B54}" type="datetimeFigureOut">
              <a:rPr lang="en-CA" smtClean="0"/>
              <a:pPr/>
              <a:t>2018-05-07</a:t>
            </a:fld>
            <a:endParaRPr lang="en-C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E94A-FFCC-442D-9323-77F78BC50EE5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71D7D-4614-44B9-8A0E-18F9C88B8B54}" type="datetimeFigureOut">
              <a:rPr lang="en-CA" smtClean="0"/>
              <a:pPr/>
              <a:t>2018-05-07</a:t>
            </a:fld>
            <a:endParaRPr lang="en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E94A-FFCC-442D-9323-77F78BC50EE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21463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71D7D-4614-44B9-8A0E-18F9C88B8B54}" type="datetimeFigureOut">
              <a:rPr lang="en-CA" smtClean="0"/>
              <a:pPr/>
              <a:t>2018-05-07</a:t>
            </a:fld>
            <a:endParaRPr lang="en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E94A-FFCC-442D-9323-77F78BC50EE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58391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71D7D-4614-44B9-8A0E-18F9C88B8B54}" type="datetimeFigureOut">
              <a:rPr lang="en-CA" smtClean="0"/>
              <a:pPr/>
              <a:t>2018-05-07</a:t>
            </a:fld>
            <a:endParaRPr lang="en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E94A-FFCC-442D-9323-77F78BC50EE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02710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71D7D-4614-44B9-8A0E-18F9C88B8B54}" type="datetimeFigureOut">
              <a:rPr lang="en-CA" smtClean="0"/>
              <a:pPr/>
              <a:t>2018-05-07</a:t>
            </a:fld>
            <a:endParaRPr lang="en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E94A-FFCC-442D-9323-77F78BC50EE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0292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71D7D-4614-44B9-8A0E-18F9C88B8B54}" type="datetimeFigureOut">
              <a:rPr lang="en-CA" smtClean="0"/>
              <a:pPr/>
              <a:t>2018-05-07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E94A-FFCC-442D-9323-77F78BC50EE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71D7D-4614-44B9-8A0E-18F9C88B8B54}" type="datetimeFigureOut">
              <a:rPr lang="en-CA" smtClean="0"/>
              <a:pPr/>
              <a:t>2018-05-07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EBBE94A-FFCC-442D-9323-77F78BC50EE5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71D7D-4614-44B9-8A0E-18F9C88B8B54}" type="datetimeFigureOut">
              <a:rPr lang="en-CA" smtClean="0"/>
              <a:pPr/>
              <a:t>2018-05-07</a:t>
            </a:fld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E94A-FFCC-442D-9323-77F78BC50EE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71D7D-4614-44B9-8A0E-18F9C88B8B54}" type="datetimeFigureOut">
              <a:rPr lang="en-CA" smtClean="0"/>
              <a:pPr/>
              <a:t>2018-05-07</a:t>
            </a:fld>
            <a:endParaRPr lang="en-CA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E94A-FFCC-442D-9323-77F78BC50EE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71D7D-4614-44B9-8A0E-18F9C88B8B54}" type="datetimeFigureOut">
              <a:rPr lang="en-CA" smtClean="0"/>
              <a:pPr/>
              <a:t>2018-05-07</a:t>
            </a:fld>
            <a:endParaRPr lang="en-CA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E94A-FFCC-442D-9323-77F78BC50EE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71D7D-4614-44B9-8A0E-18F9C88B8B54}" type="datetimeFigureOut">
              <a:rPr lang="en-CA" smtClean="0"/>
              <a:pPr/>
              <a:t>2018-05-07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E94A-FFCC-442D-9323-77F78BC50EE5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D971D7D-4614-44B9-8A0E-18F9C88B8B54}" type="datetimeFigureOut">
              <a:rPr lang="en-CA" smtClean="0"/>
              <a:pPr/>
              <a:t>2018-05-07</a:t>
            </a:fld>
            <a:endParaRPr lang="en-CA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EBBE94A-FFCC-442D-9323-77F78BC50EE5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71D7D-4614-44B9-8A0E-18F9C88B8B54}" type="datetimeFigureOut">
              <a:rPr lang="en-CA" smtClean="0"/>
              <a:pPr/>
              <a:t>2018-05-07</a:t>
            </a:fld>
            <a:endParaRPr lang="en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BE94A-FFCC-442D-9323-77F78BC50EE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313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71D7D-4614-44B9-8A0E-18F9C88B8B54}" type="datetimeFigureOut">
              <a:rPr lang="en-CA" smtClean="0"/>
              <a:pPr/>
              <a:t>2018-05-07</a:t>
            </a:fld>
            <a:endParaRPr lang="en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BE94A-FFCC-442D-9323-77F78BC50EE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061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a/url?sa=i&amp;rct=j&amp;q=&amp;esrc=s&amp;frm=1&amp;source=images&amp;cd=&amp;cad=rja&amp;docid=qso-1euqr-jRXM&amp;tbnid=e-oTp_BDcOTp6M:&amp;ved=0CAUQjRw&amp;url=http://locationjrl.com/00pro.htm&amp;ei=fmeOUsycKMW2kQf32oDIAw&amp;bvm=bv.56988011,d.aWc&amp;psig=AFQjCNGv6yYb3EqO80H8xX3AedntMHRtKg&amp;ust=1385150700024842" TargetMode="External"/><Relationship Id="rId13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0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11" Type="http://schemas.openxmlformats.org/officeDocument/2006/relationships/hyperlink" Target="http://www.google.ca/url?sa=i&amp;rct=j&amp;q=&amp;esrc=s&amp;frm=1&amp;source=images&amp;cd=&amp;cad=rja&amp;docid=mA-LAaz7isw0OM&amp;tbnid=rg9UHeYKealksM:&amp;ved=0CAUQjRw&amp;url=http://www.kcnn.org/legal_risk/rule_2_animation/&amp;ei=TWmOUojiB4O_kQfUhYHYCQ&amp;bvm=bv.56988011,d.aWc&amp;psig=AFQjCNF7tfRwHDrOJ2MBF05GKuCqS4AShQ&amp;ust=1385151173141668" TargetMode="External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KmBYXb_9-Y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frm=1&amp;source=images&amp;cd=&amp;cad=rja&amp;docid=0XaEVwbm-cSrAM&amp;tbnid=bweKvduMmc2m-M:&amp;ved=0CAUQjRw&amp;url=http://thisdayindisneyhistory.homestead.com/jun19.html&amp;ei=D42bUt2hJ4j2oASV3IGQCg&amp;psig=AFQjCNHD1vNJc__79ay_ycwd57lHhfjvIQ&amp;ust=1386012291705019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355"/>
            <a:ext cx="9144000" cy="6313289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533" y="318025"/>
            <a:ext cx="1504762" cy="146666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2987">
            <a:off x="-363039" y="3954937"/>
            <a:ext cx="1342857" cy="137142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5096">
            <a:off x="-33187" y="3615564"/>
            <a:ext cx="1123810" cy="115238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851" y="458432"/>
            <a:ext cx="1095238" cy="108571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42" y="4953000"/>
            <a:ext cx="980952" cy="98095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09" y="5490907"/>
            <a:ext cx="952381" cy="106666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90291">
            <a:off x="4263712" y="5719624"/>
            <a:ext cx="1438095" cy="1466667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18" y="-462927"/>
            <a:ext cx="1438095" cy="1466667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352" y="-482340"/>
            <a:ext cx="1438095" cy="1466667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87636">
            <a:off x="7517404" y="2968063"/>
            <a:ext cx="1438095" cy="1466667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041" y="2073009"/>
            <a:ext cx="1504762" cy="1466667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613">
            <a:off x="5722001" y="-223408"/>
            <a:ext cx="1504762" cy="1466667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6571">
            <a:off x="-469601" y="5657818"/>
            <a:ext cx="1504762" cy="1466667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96302">
            <a:off x="3283938" y="-241899"/>
            <a:ext cx="1342857" cy="1371429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031" y="-211554"/>
            <a:ext cx="1342857" cy="1371429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31720">
            <a:off x="-166520" y="2095986"/>
            <a:ext cx="1342857" cy="1371429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781" y="6124342"/>
            <a:ext cx="1095238" cy="1085714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86723">
            <a:off x="4150604" y="-272450"/>
            <a:ext cx="1095238" cy="1085714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1043">
            <a:off x="-437670" y="3073176"/>
            <a:ext cx="1095238" cy="1085714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641" y="-462927"/>
            <a:ext cx="952381" cy="1066667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30" y="1419133"/>
            <a:ext cx="952381" cy="1066667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851" y="1544146"/>
            <a:ext cx="952381" cy="1066667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8160">
            <a:off x="1776578" y="-282339"/>
            <a:ext cx="952381" cy="1066667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851" y="5652913"/>
            <a:ext cx="952381" cy="1066667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414" y="6053076"/>
            <a:ext cx="952381" cy="1066667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652" y="6143533"/>
            <a:ext cx="980952" cy="980952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885" y="6256087"/>
            <a:ext cx="980952" cy="980952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47104">
            <a:off x="1614408" y="6162599"/>
            <a:ext cx="980952" cy="980952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56756">
            <a:off x="8324693" y="3125558"/>
            <a:ext cx="980952" cy="980952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557" y="6229104"/>
            <a:ext cx="980952" cy="980952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696" y="4981077"/>
            <a:ext cx="980952" cy="980952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3720">
            <a:off x="5846021" y="5962029"/>
            <a:ext cx="1123810" cy="1152381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15508" y="-462927"/>
            <a:ext cx="1123810" cy="1152381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43517">
            <a:off x="-328412" y="-314181"/>
            <a:ext cx="1123810" cy="1152381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82922">
            <a:off x="661173" y="6155325"/>
            <a:ext cx="1123810" cy="1152381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01156">
            <a:off x="6752070" y="328675"/>
            <a:ext cx="1123810" cy="1152381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50973">
            <a:off x="798412" y="210813"/>
            <a:ext cx="1333333" cy="1333333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330" y="5291076"/>
            <a:ext cx="1333333" cy="1333333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4869">
            <a:off x="2341081" y="5810218"/>
            <a:ext cx="1333333" cy="1333333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57902">
            <a:off x="8305800" y="3851135"/>
            <a:ext cx="1333333" cy="1333333"/>
          </a:xfrm>
          <a:prstGeom prst="rect">
            <a:avLst/>
          </a:prstGeom>
        </p:spPr>
      </p:pic>
      <p:pic>
        <p:nvPicPr>
          <p:cNvPr id="49" name="Imag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7409">
            <a:off x="-380228" y="355757"/>
            <a:ext cx="1504762" cy="1466667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5102">
            <a:off x="7967666" y="474160"/>
            <a:ext cx="1504762" cy="1466667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6890">
            <a:off x="8204991" y="-367689"/>
            <a:ext cx="1342857" cy="1371429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19981">
            <a:off x="8106834" y="4872164"/>
            <a:ext cx="1342857" cy="1371429"/>
          </a:xfrm>
          <a:prstGeom prst="rect">
            <a:avLst/>
          </a:prstGeom>
        </p:spPr>
      </p:pic>
      <p:pic>
        <p:nvPicPr>
          <p:cNvPr id="53" name="Image 5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810218"/>
            <a:ext cx="1438095" cy="1466667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624" y="250993"/>
            <a:ext cx="1333333" cy="1333333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3276">
            <a:off x="4063127" y="450993"/>
            <a:ext cx="952381" cy="1066667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4228175"/>
            <a:ext cx="952381" cy="1066667"/>
          </a:xfrm>
          <a:prstGeom prst="rect">
            <a:avLst/>
          </a:prstGeom>
        </p:spPr>
      </p:pic>
      <p:sp>
        <p:nvSpPr>
          <p:cNvPr id="57" name="ZoneTexte 56"/>
          <p:cNvSpPr txBox="1"/>
          <p:nvPr/>
        </p:nvSpPr>
        <p:spPr>
          <a:xfrm>
            <a:off x="1082799" y="2146812"/>
            <a:ext cx="66627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0" b="1" dirty="0">
                <a:ln w="19050">
                  <a:solidFill>
                    <a:schemeClr val="tx1"/>
                  </a:solidFill>
                </a:ln>
                <a:solidFill>
                  <a:srgbClr val="FF9F3F"/>
                </a:solidFill>
                <a:latin typeface="Californian FB" pitchFamily="18" charset="0"/>
              </a:rPr>
              <a:t>Banques et</a:t>
            </a:r>
          </a:p>
          <a:p>
            <a:pPr algn="ctr"/>
            <a:r>
              <a:rPr lang="fr-CA" sz="6000" b="1" dirty="0">
                <a:ln w="19050">
                  <a:solidFill>
                    <a:schemeClr val="tx1"/>
                  </a:solidFill>
                </a:ln>
                <a:solidFill>
                  <a:srgbClr val="FF9F3F"/>
                </a:solidFill>
                <a:latin typeface="Californian FB" pitchFamily="18" charset="0"/>
              </a:rPr>
              <a:t>infrastructure</a:t>
            </a:r>
          </a:p>
        </p:txBody>
      </p:sp>
      <p:pic>
        <p:nvPicPr>
          <p:cNvPr id="58" name="Image 5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16977">
            <a:off x="5314170" y="5531219"/>
            <a:ext cx="952381" cy="1066667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2426">
            <a:off x="6913003" y="4228360"/>
            <a:ext cx="1123810" cy="1152381"/>
          </a:xfrm>
          <a:prstGeom prst="rect">
            <a:avLst/>
          </a:prstGeom>
        </p:spPr>
      </p:pic>
      <p:pic>
        <p:nvPicPr>
          <p:cNvPr id="61" name="Image 6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7504">
            <a:off x="2969708" y="967955"/>
            <a:ext cx="1123810" cy="1152381"/>
          </a:xfrm>
          <a:prstGeom prst="rect">
            <a:avLst/>
          </a:prstGeom>
        </p:spPr>
      </p:pic>
      <p:pic>
        <p:nvPicPr>
          <p:cNvPr id="63" name="Image 6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34810">
            <a:off x="7504615" y="4945912"/>
            <a:ext cx="952381" cy="1066667"/>
          </a:xfrm>
          <a:prstGeom prst="rect">
            <a:avLst/>
          </a:prstGeom>
        </p:spPr>
      </p:pic>
      <p:pic>
        <p:nvPicPr>
          <p:cNvPr id="64" name="Image 6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15268">
            <a:off x="5795521" y="1089723"/>
            <a:ext cx="952381" cy="1066667"/>
          </a:xfrm>
          <a:prstGeom prst="rect">
            <a:avLst/>
          </a:prstGeom>
        </p:spPr>
      </p:pic>
      <p:pic>
        <p:nvPicPr>
          <p:cNvPr id="60" name="Image 5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397" y="5000431"/>
            <a:ext cx="980952" cy="980952"/>
          </a:xfrm>
          <a:prstGeom prst="rect">
            <a:avLst/>
          </a:prstGeom>
        </p:spPr>
      </p:pic>
      <p:pic>
        <p:nvPicPr>
          <p:cNvPr id="67" name="Image 6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34940">
            <a:off x="2182881" y="4985306"/>
            <a:ext cx="980952" cy="980952"/>
          </a:xfrm>
          <a:prstGeom prst="rect">
            <a:avLst/>
          </a:prstGeom>
        </p:spPr>
      </p:pic>
      <p:pic>
        <p:nvPicPr>
          <p:cNvPr id="68" name="Image 6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313" y="5432666"/>
            <a:ext cx="1123810" cy="1152381"/>
          </a:xfrm>
          <a:prstGeom prst="rect">
            <a:avLst/>
          </a:prstGeom>
        </p:spPr>
      </p:pic>
      <p:pic>
        <p:nvPicPr>
          <p:cNvPr id="69" name="Image 6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40082">
            <a:off x="6560096" y="5443476"/>
            <a:ext cx="1333333" cy="1333333"/>
          </a:xfrm>
          <a:prstGeom prst="rect">
            <a:avLst/>
          </a:prstGeom>
        </p:spPr>
      </p:pic>
      <p:pic>
        <p:nvPicPr>
          <p:cNvPr id="71" name="Image 7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9195">
            <a:off x="783935" y="4301438"/>
            <a:ext cx="1504762" cy="1466667"/>
          </a:xfrm>
          <a:prstGeom prst="rect">
            <a:avLst/>
          </a:prstGeom>
        </p:spPr>
      </p:pic>
      <p:pic>
        <p:nvPicPr>
          <p:cNvPr id="72" name="Image 7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38561">
            <a:off x="7676402" y="1565105"/>
            <a:ext cx="980952" cy="9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709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5621" y="-435286"/>
            <a:ext cx="2653968" cy="144761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7084" y="-470876"/>
            <a:ext cx="2653968" cy="144761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162272" y="4437112"/>
            <a:ext cx="9306272" cy="242088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43" name="Imag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48" y="2832722"/>
            <a:ext cx="1345747" cy="193085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527" y="3742952"/>
            <a:ext cx="1923107" cy="165982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29442" y="1741420"/>
            <a:ext cx="2568222" cy="368484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7784" y="921033"/>
            <a:ext cx="5299722" cy="4714876"/>
          </a:xfrm>
          <a:prstGeom prst="rect">
            <a:avLst/>
          </a:prstGeom>
          <a:noFill/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873" y="3674300"/>
            <a:ext cx="760645" cy="1797127"/>
          </a:xfrm>
          <a:prstGeom prst="rect">
            <a:avLst/>
          </a:prstGeom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39097" y="4437112"/>
            <a:ext cx="4667249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locationjrl.com/pbec.gif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8818" y="3379805"/>
            <a:ext cx="7620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1069" y="3798149"/>
            <a:ext cx="771069" cy="327519"/>
          </a:xfrm>
          <a:prstGeom prst="rect">
            <a:avLst/>
          </a:prstGeom>
        </p:spPr>
      </p:pic>
      <p:pic>
        <p:nvPicPr>
          <p:cNvPr id="38" name="Picture 2" descr="http://locationjrl.com/pbec.gif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8818" y="3382239"/>
            <a:ext cx="7620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722" y="3813791"/>
            <a:ext cx="771069" cy="327519"/>
          </a:xfrm>
          <a:prstGeom prst="rect">
            <a:avLst/>
          </a:prstGeom>
        </p:spPr>
      </p:pic>
      <p:pic>
        <p:nvPicPr>
          <p:cNvPr id="41" name="Picture 2" descr="http://locationjrl.com/pbec.gif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8818" y="3384425"/>
            <a:ext cx="7620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1311" y="3811357"/>
            <a:ext cx="771069" cy="327519"/>
          </a:xfrm>
          <a:prstGeom prst="rect">
            <a:avLst/>
          </a:prstGeom>
        </p:spPr>
      </p:pic>
      <p:pic>
        <p:nvPicPr>
          <p:cNvPr id="1038" name="Picture 14" descr="http://www.kcnn.org/images/uploads/legal_risk/6woman.gif">
            <a:hlinkClick r:id="rId11"/>
          </p:cNvPr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4284" y="2603256"/>
            <a:ext cx="565466" cy="105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4" descr="http://www.kcnn.org/images/uploads/legal_risk/6woman.gif">
            <a:hlinkClick r:id="rId11"/>
          </p:cNvPr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4284" y="2603256"/>
            <a:ext cx="565466" cy="105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4793" y="-435286"/>
            <a:ext cx="2653968" cy="1447619"/>
          </a:xfrm>
          <a:prstGeom prst="rect">
            <a:avLst/>
          </a:prstGeom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0232" y="4941168"/>
            <a:ext cx="2250879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http://locationjrl.com/pbec.gif">
            <a:hlinkClick r:id="rId8"/>
            <a:extLst>
              <a:ext uri="{FF2B5EF4-FFF2-40B4-BE49-F238E27FC236}">
                <a16:creationId xmlns:a16="http://schemas.microsoft.com/office/drawing/2014/main" id="{E3CF0611-A42E-4B71-9CF5-A33FC6B317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7983" y="3111575"/>
            <a:ext cx="7620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B7B4A786-CCED-4703-B77B-B5928113AE8F}"/>
              </a:ext>
            </a:extLst>
          </p:cNvPr>
          <p:cNvSpPr/>
          <p:nvPr/>
        </p:nvSpPr>
        <p:spPr>
          <a:xfrm>
            <a:off x="1525209" y="4138876"/>
            <a:ext cx="1195917" cy="624700"/>
          </a:xfrm>
          <a:prstGeom prst="wedgeRoundRectCallout">
            <a:avLst>
              <a:gd name="adj1" fmla="val -43935"/>
              <a:gd name="adj2" fmla="val 9516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b="1" dirty="0">
                <a:solidFill>
                  <a:schemeClr val="tx1"/>
                </a:solidFill>
              </a:rPr>
              <a:t>WTF?!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77457E-6 L 0.03489 -0.01896 L 0.06354 -0.02104 L 0.0809 -0.00833 L 0.09844 0.00439 L 0.12378 0.00439 L 0.13976 2.77457E-6 L 0.16337 -0.0148 L 0.18576 -0.02312 L 0.21267 -0.01896 L 0.23646 2.77457E-6 L 0.26198 0.00832 L 0.28403 0.00832 L 0.30469 0.00231 L 0.32222 -0.00833 L 0.33802 -0.01688 L 0.36042 -0.01688 L 0.38264 -0.00833 L 0.40312 0.00832 L 0.42222 0.0148 L 0.44427 0.01271 L 0.46354 0.00231 L 0.47934 -0.00624 L 0.49514 -0.01249 L 0.50955 -0.01688 L 0.52691 -0.01688 L 0.55087 -0.01041 L 0.56823 0.00231 L 0.5842 0.01271 L 0.60312 0.01711 L 0.6191 0.01711 L 0.64444 0.01271 L 0.66823 -0.00208 L 0.68889 -0.01041 L 0.70486 -0.01249 L 0.7191 -0.00416 L 0.73333 0.00832 L 0.74757 0.01711 L 0.76198 0.01711 L 0.77465 0.01271 L 0.79687 0.00231 L 0.81267 -0.00833 L 0.82865 -0.01249 L 0.85087 -0.01249 L 0.86979 2.77457E-6 L 0.89201 0.01063 L 0.90781 0.01271 L 0.92847 0.01271 L 0.94913 0.00231 L 0.96823 -0.00416 L 0.99844 -0.00833 L 1.02222 -0.00208 L 1.0493 0.00832 L 1.06667 0.01711 L 1.09531 0.02127 L 1.11753 0.01271 L 1.13333 0.00231 L 1.15087 -0.00416 L 1.16667 -0.00833 L 1.19687 -0.00416 L 1.2191 0.00832 L 1.2316 0.01919 L 1.25087 0.02751 L 1.27621 0.01919 L 1.28559 0.01271 L 1.30312 -0.00208 " pathEditMode="relative" ptsTypes="AAAAAAAAAAAAAAAAAAAAAAAAAAAAAAAAAAAAAAAAAAAAAAAAAAAAAAAAAAAAAAAAAA">
                                      <p:cBhvr>
                                        <p:cTn id="6" dur="1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1.94444E-6 2.77457E-6 L 0.03489 -0.01896 L 0.06354 -0.02104 L 0.0809 -0.00833 L 0.09844 0.00439 L 0.12378 0.00439 L 0.13976 2.77457E-6 L 0.16337 -0.0148 L 0.18576 -0.02312 L 0.21267 -0.01896 L 0.23646 2.77457E-6 L 0.26198 0.00832 L 0.28403 0.00832 L 0.30469 0.00231 L 0.32222 -0.00833 L 0.33802 -0.01688 L 0.36042 -0.01688 L 0.38264 -0.00833 L 0.40312 0.00832 L 0.42222 0.0148 L 0.44427 0.01271 L 0.46354 0.00231 L 0.47934 -0.00624 L 0.49514 -0.01249 L 0.50955 -0.01688 L 0.52691 -0.01688 L 0.55087 -0.01041 L 0.56823 0.00231 L 0.5842 0.01271 L 0.60312 0.01711 L 0.6191 0.01711 L 0.64444 0.01271 L 0.66823 -0.00208 L 0.68889 -0.01041 L 0.70486 -0.01249 L 0.7191 -0.00416 L 0.73333 0.00832 L 0.74757 0.01711 L 0.76198 0.01711 L 0.77465 0.01271 L 0.79687 0.00231 L 0.81267 -0.00833 L 0.82865 -0.01249 L 0.85087 -0.01249 L 0.86979 2.77457E-6 L 0.89201 0.01063 L 0.90781 0.01271 L 0.92847 0.01271 L 0.94913 0.00231 L 0.96823 -0.00416 L 0.99844 -0.00833 L 1.02222 -0.00208 L 1.0493 0.00832 L 1.06667 0.01711 L 1.09531 0.02127 L 1.11753 0.01271 L 1.13333 0.00231 L 1.15087 -0.00416 L 1.16667 -0.00833 L 1.19687 -0.00416 L 1.2191 0.00832 L 1.2316 0.01919 L 1.25087 0.02751 L 1.27621 0.01919 L 1.28559 0.01271 L 1.30312 -0.00208 " pathEditMode="relative" ptsTypes="AAAAAAAAAAAAAAAAAAAAAAAAAAAAAAAAAAAAAAAAAAAAAAAAAAAAAAAAAAAAAAAAAA">
                                      <p:cBhvr>
                                        <p:cTn id="8" dur="1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1.94444E-6 2.77457E-6 L 0.03489 -0.01896 L 0.06354 -0.02104 L 0.0809 -0.00833 L 0.09844 0.00439 L 0.12378 0.00439 L 0.13976 2.77457E-6 L 0.16337 -0.0148 L 0.18576 -0.02312 L 0.21267 -0.01896 L 0.23646 2.77457E-6 L 0.26198 0.00832 L 0.28403 0.00832 L 0.30469 0.00231 L 0.32222 -0.00833 L 0.33802 -0.01688 L 0.36042 -0.01688 L 0.38264 -0.00833 L 0.40312 0.00832 L 0.42222 0.0148 L 0.44427 0.01271 L 0.46354 0.00231 L 0.47934 -0.00624 L 0.49514 -0.01249 L 0.50955 -0.01688 L 0.52691 -0.01688 L 0.55087 -0.01041 L 0.56823 0.00231 L 0.5842 0.01271 L 0.60312 0.01711 L 0.6191 0.01711 L 0.64444 0.01271 L 0.66823 -0.00208 L 0.68889 -0.01041 L 0.70486 -0.01249 L 0.7191 -0.00416 L 0.73333 0.00832 L 0.74757 0.01711 L 0.76198 0.01711 L 0.77465 0.01271 L 0.79687 0.00231 L 0.81267 -0.00833 L 0.82865 -0.01249 L 0.85087 -0.01249 L 0.86979 2.77457E-6 L 0.89201 0.01063 L 0.90781 0.01271 L 0.92847 0.01271 L 0.94913 0.00231 L 0.96823 -0.00416 L 0.99844 -0.00833 L 1.02222 -0.00208 L 1.0493 0.00832 L 1.06667 0.01711 L 1.09531 0.02127 L 1.11753 0.01271 L 1.13333 0.00231 L 1.15087 -0.00416 L 1.16667 -0.00833 L 1.19687 -0.00416 L 1.2191 0.00832 L 1.2316 0.01919 L 1.25087 0.02751 L 1.27621 0.01919 L 1.28559 0.01271 L 1.30312 -0.00208 " pathEditMode="relative" ptsTypes="AAAAAAAAAAAAAAAAAAAAAAAAAAAAAAAAAAAAAAAAAAAAAAAAAAAAAAAAAAAAAAAAAA">
                                      <p:cBhvr>
                                        <p:cTn id="10" dur="1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62428E-7 L 0.42674 0.60208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37" y="3010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5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5.78035E-7 L 0.20156 0.2622 " pathEditMode="relative" ptsTypes="AA">
                                      <p:cBhvr>
                                        <p:cTn id="23" dur="21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Motion origin="layout" path="M 0.20157 0.26219 L 0.22066 0.17549 L 0.27292 0.1015 L 0.354 0.0615 L 0.42691 0.05086 L 0.51268 0.06982 L 0.54914 0.12277 L 0.59358 0.1926 L 0.60625 0.26659 " pathEditMode="relative" ptsTypes="AAAAAAAAA">
                                      <p:cBhvr>
                                        <p:cTn id="2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62428E-7 L 0.42674 0.60208 " pathEditMode="relative" rAng="0" ptsTypes="AA">
                                      <p:cBhvr>
                                        <p:cTn id="29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37" y="30104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5000" fill="hold"/>
                                        <p:tgtEl>
                                          <p:spTgt spid="3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5.78035E-7 L 0.20156 0.2622 " pathEditMode="relative" ptsTypes="AA">
                                      <p:cBhvr>
                                        <p:cTn id="33" dur="21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Motion origin="layout" path="M 0.20052 0.26012 L 0.221 0.17665 L 0.27812 0.10474 L 0.36701 0.06636 L 0.44687 0.05688 L 0.54062 0.07399 L 0.58055 0.12532 L 0.62916 0.19329 L 0.64357 0.2659 " pathEditMode="relative" rAng="0" ptsTypes="AAAAAAAAA">
                                      <p:cBhvr>
                                        <p:cTn id="3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53" y="-98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62428E-7 L 0.42674 0.60208 " pathEditMode="relative" rAng="0" ptsTypes="AA">
                                      <p:cBhvr>
                                        <p:cTn id="39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37" y="30104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5000" fill="hold"/>
                                        <p:tgtEl>
                                          <p:spTgt spid="4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5.78035E-7 L 0.20156 0.2622 " pathEditMode="relative" ptsTypes="AA">
                                      <p:cBhvr>
                                        <p:cTn id="43" dur="21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Motion origin="layout" path="M 0.19827 0.26035 L 0.22084 0.17688 L 0.28421 0.10497 L 0.38282 0.06659 L 0.47136 0.05711 L 0.57535 0.07422 L 0.61962 0.12555 L 0.67344 0.19352 L 0.68959 0.26613 " pathEditMode="relative" rAng="0" ptsTypes="AAAAAAAAA">
                                      <p:cBhvr>
                                        <p:cTn id="4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66" y="-98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12139E-6 L 0.46615 0.7126 " pathEditMode="relative" rAng="0" ptsTypes="AA">
                                      <p:cBhvr>
                                        <p:cTn id="49" dur="6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99" y="3563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6000" fill="hold"/>
                                        <p:tgtEl>
                                          <p:spTgt spid="103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69288 0.26544 L 0.67257 0.18174 L 0.60764 0.07584 L 0.51667 0.02498 L 0.42378 0.01503 L 0.32969 0.05133 L 0.23854 0.12255 L 0.2125 0.25711 " pathEditMode="relative" rAng="0" ptsTypes="AAAAAAAA">
                                      <p:cBhvr>
                                        <p:cTn id="5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28" y="-12532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12139E-6 L 0.46615 0.7126 " pathEditMode="relative" rAng="0" ptsTypes="AA">
                                      <p:cBhvr>
                                        <p:cTn id="59" dur="6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99" y="3563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6000" fill="hold"/>
                                        <p:tgtEl>
                                          <p:spTgt spid="4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64358 0.2659 L 0.61389 0.16694 L 0.55417 0.0948 L 0.47396 0.05226 L 0.37535 0.04555 L 0.25903 0.10174 L 0.18577 0.21642 L 0.16441 0.30451 " pathEditMode="relative" rAng="0" ptsTypes="AAAAAAAA">
                                      <p:cBhvr>
                                        <p:cTn id="6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58" y="-9087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11111E-6 L 0.21702 0.29954 " pathEditMode="relative" rAng="0" ptsTypes="AA">
                                      <p:cBhvr>
                                        <p:cTn id="6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46" y="1537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35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691680" y="260648"/>
            <a:ext cx="5529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dirty="0">
                <a:latin typeface="Elephant" pitchFamily="18" charset="0"/>
                <a:ea typeface="Adobe Gothic Std B" pitchFamily="34" charset="-128"/>
              </a:rPr>
              <a:t>Comment fonctionne une banque?</a:t>
            </a:r>
            <a:endParaRPr lang="fr-CA" dirty="0">
              <a:latin typeface="Elephant" pitchFamily="18" charset="0"/>
              <a:ea typeface="Adobe Gothic Std B" pitchFamily="34" charset="-128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09600" y="1600200"/>
            <a:ext cx="7315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3200" dirty="0"/>
              <a:t>Ex: Tu empruntes </a:t>
            </a:r>
            <a:r>
              <a:rPr lang="fr-CA" sz="3200" dirty="0">
                <a:solidFill>
                  <a:srgbClr val="FF0000"/>
                </a:solidFill>
              </a:rPr>
              <a:t>$100 </a:t>
            </a:r>
            <a:r>
              <a:rPr lang="fr-CA" sz="3200" dirty="0"/>
              <a:t>de la banque, à </a:t>
            </a:r>
            <a:r>
              <a:rPr lang="fr-CA" sz="3200" dirty="0">
                <a:solidFill>
                  <a:srgbClr val="FF0000"/>
                </a:solidFill>
              </a:rPr>
              <a:t>20%</a:t>
            </a:r>
            <a:r>
              <a:rPr lang="fr-CA" sz="3200" dirty="0"/>
              <a:t> d’intérêt.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3200" dirty="0"/>
              <a:t>En bout de ligne, tu devras repayer à la banque deux montants:</a:t>
            </a:r>
          </a:p>
          <a:p>
            <a:pPr marL="514350" indent="-514350">
              <a:buFont typeface="+mj-lt"/>
              <a:buAutoNum type="arabicPeriod"/>
            </a:pPr>
            <a:r>
              <a:rPr lang="fr-CA" sz="3200" dirty="0"/>
              <a:t>Le principal: ______$</a:t>
            </a:r>
          </a:p>
          <a:p>
            <a:pPr marL="514350" indent="-514350">
              <a:buFont typeface="+mj-lt"/>
              <a:buAutoNum type="arabicPeriod"/>
            </a:pPr>
            <a:r>
              <a:rPr lang="fr-CA" sz="3200" dirty="0"/>
              <a:t>L’intérêt: _________$</a:t>
            </a:r>
          </a:p>
          <a:p>
            <a:r>
              <a:rPr lang="fr-CA" sz="3200" dirty="0"/>
              <a:t>	Total: __________$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sz="3200" dirty="0"/>
          </a:p>
          <a:p>
            <a:endParaRPr lang="fr-CA" sz="32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6346">
            <a:off x="273677" y="187892"/>
            <a:ext cx="852990" cy="84944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563888" y="4005064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799148" y="4526280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627868" y="4993516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>
                <a:solidFill>
                  <a:srgbClr val="FF0000"/>
                </a:solidFill>
              </a:rPr>
              <a:t>120</a:t>
            </a:r>
          </a:p>
        </p:txBody>
      </p:sp>
    </p:spTree>
    <p:extLst>
      <p:ext uri="{BB962C8B-B14F-4D97-AF65-F5344CB8AC3E}">
        <p14:creationId xmlns:p14="http://schemas.microsoft.com/office/powerpoint/2010/main" val="255858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263" y="5362993"/>
            <a:ext cx="686601" cy="892581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834" y="4712641"/>
            <a:ext cx="686601" cy="892581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315" y="5307048"/>
            <a:ext cx="686601" cy="892581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018" y="4666468"/>
            <a:ext cx="686601" cy="89258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09600" y="1600200"/>
            <a:ext cx="69147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3200" dirty="0"/>
              <a:t>Dans le XIX</a:t>
            </a:r>
            <a:r>
              <a:rPr lang="fr-CA" sz="3200" baseline="30000" dirty="0"/>
              <a:t>e </a:t>
            </a:r>
            <a:r>
              <a:rPr lang="fr-CA" sz="3200" dirty="0"/>
              <a:t>siècle, les marchands </a:t>
            </a:r>
            <a:r>
              <a:rPr lang="fr-CA" sz="3200" dirty="0" err="1"/>
              <a:t>brits</a:t>
            </a:r>
            <a:r>
              <a:rPr lang="fr-CA" sz="3200" dirty="0"/>
              <a:t> (la bourgeoisie) jouent de plus en plus un rôle de créancier.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sz="1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3200" dirty="0"/>
              <a:t>Les banques se multiplient.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sz="1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3200" dirty="0"/>
              <a:t>Grâce aux banques, les entrepreneurs peuvent faire fructifier leur argent.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sz="3200" dirty="0"/>
          </a:p>
          <a:p>
            <a:endParaRPr lang="fr-CA" sz="3200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6468979" y="2695538"/>
            <a:ext cx="2440995" cy="1008112"/>
          </a:xfrm>
          <a:prstGeom prst="wedgeRoundRectCallout">
            <a:avLst>
              <a:gd name="adj1" fmla="val -64980"/>
              <a:gd name="adj2" fmla="val -31830"/>
              <a:gd name="adj3" fmla="val 16667"/>
            </a:avLst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>
                <a:solidFill>
                  <a:schemeClr val="tx1"/>
                </a:solidFill>
              </a:rPr>
              <a:t>Personne à qui l’argent est dû.</a:t>
            </a:r>
            <a:endParaRPr lang="en-CA" sz="2400" dirty="0">
              <a:solidFill>
                <a:schemeClr val="tx1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202332"/>
            <a:ext cx="1008112" cy="896863"/>
          </a:xfrm>
          <a:prstGeom prst="rect">
            <a:avLst/>
          </a:prstGeom>
          <a:noFill/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631" y="5765582"/>
            <a:ext cx="1690052" cy="71786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631" y="5669280"/>
            <a:ext cx="1690052" cy="71786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361" y="5577840"/>
            <a:ext cx="1690052" cy="71786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361" y="5486400"/>
            <a:ext cx="1690052" cy="71786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506" y="5394960"/>
            <a:ext cx="1690052" cy="71786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361" y="5303520"/>
            <a:ext cx="1690052" cy="71786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631" y="5212080"/>
            <a:ext cx="1690052" cy="71786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721" y="5932642"/>
            <a:ext cx="1690052" cy="717866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564" y="5852160"/>
            <a:ext cx="1690052" cy="71786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564" y="5760720"/>
            <a:ext cx="1690052" cy="717866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721" y="5669280"/>
            <a:ext cx="1690052" cy="717866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721" y="5577840"/>
            <a:ext cx="1690052" cy="717866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451" y="5486400"/>
            <a:ext cx="1690052" cy="717866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421" y="5394960"/>
            <a:ext cx="1690052" cy="71786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621" y="5845284"/>
            <a:ext cx="686601" cy="892581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887" y="5234025"/>
            <a:ext cx="686601" cy="892581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977" y="5798359"/>
            <a:ext cx="686601" cy="892581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904" y="5160175"/>
            <a:ext cx="686601" cy="892581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332" y="5284881"/>
            <a:ext cx="1690052" cy="717866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332" y="5134294"/>
            <a:ext cx="1690052" cy="717866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421" y="4974969"/>
            <a:ext cx="1690052" cy="717866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265" y="4868487"/>
            <a:ext cx="1690052" cy="717866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265" y="4753825"/>
            <a:ext cx="1690052" cy="717866"/>
          </a:xfrm>
          <a:prstGeom prst="rect">
            <a:avLst/>
          </a:prstGeom>
        </p:spPr>
      </p:pic>
      <p:sp>
        <p:nvSpPr>
          <p:cNvPr id="35" name="ZoneTexte 34"/>
          <p:cNvSpPr txBox="1"/>
          <p:nvPr/>
        </p:nvSpPr>
        <p:spPr>
          <a:xfrm>
            <a:off x="1205441" y="439975"/>
            <a:ext cx="6645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dirty="0">
                <a:latin typeface="Elephant" pitchFamily="18" charset="0"/>
                <a:ea typeface="Adobe Gothic Std B" pitchFamily="34" charset="-128"/>
              </a:rPr>
              <a:t>Banques &amp; Infrastructure</a:t>
            </a:r>
            <a:endParaRPr lang="fr-CA" dirty="0">
              <a:latin typeface="Elephant" pitchFamily="18" charset="0"/>
              <a:ea typeface="Adobe Gothic Std B" pitchFamily="34" charset="-128"/>
            </a:endParaRPr>
          </a:p>
        </p:txBody>
      </p:sp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0804" y="202332"/>
            <a:ext cx="1008112" cy="8968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019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092036" y="1482435"/>
            <a:ext cx="5257800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b="1" dirty="0"/>
              <a:t>Vidéo</a:t>
            </a:r>
          </a:p>
          <a:p>
            <a:pPr algn="ctr"/>
            <a:endParaRPr lang="fr-CA" sz="900" b="1" dirty="0"/>
          </a:p>
          <a:p>
            <a:pPr algn="ctr"/>
            <a:r>
              <a:rPr lang="fr-CA" sz="3200" dirty="0"/>
              <a:t>How Banks </a:t>
            </a:r>
            <a:r>
              <a:rPr lang="fr-CA" sz="3200" dirty="0" err="1"/>
              <a:t>Literally</a:t>
            </a:r>
            <a:r>
              <a:rPr lang="fr-CA" sz="3200" dirty="0"/>
              <a:t> </a:t>
            </a:r>
            <a:r>
              <a:rPr lang="fr-CA" sz="3200" dirty="0" err="1"/>
              <a:t>Make</a:t>
            </a:r>
            <a:r>
              <a:rPr lang="fr-CA" sz="3200" dirty="0"/>
              <a:t> Money</a:t>
            </a:r>
            <a:endParaRPr lang="fr-CA" sz="3200" i="1" dirty="0"/>
          </a:p>
          <a:p>
            <a:pPr algn="ctr"/>
            <a:r>
              <a:rPr lang="fr-CA" sz="3200" dirty="0"/>
              <a:t>(3 minutes)</a:t>
            </a:r>
          </a:p>
          <a:p>
            <a:pPr algn="ctr"/>
            <a:endParaRPr lang="fr-CA" sz="3200" dirty="0"/>
          </a:p>
          <a:p>
            <a:pPr algn="ctr"/>
            <a:endParaRPr lang="fr-CA" sz="2000" dirty="0"/>
          </a:p>
          <a:p>
            <a:pPr algn="ctr"/>
            <a:r>
              <a:rPr lang="fr-CA" sz="2400" dirty="0">
                <a:hlinkClick r:id="rId3"/>
              </a:rPr>
              <a:t>http://www.youtube.com/watch?v=cKmBYXb_9-Y</a:t>
            </a:r>
            <a:endParaRPr lang="fr-CA" sz="2400" dirty="0"/>
          </a:p>
          <a:p>
            <a:pPr algn="ctr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63452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ZoneTexte 34"/>
          <p:cNvSpPr txBox="1"/>
          <p:nvPr/>
        </p:nvSpPr>
        <p:spPr>
          <a:xfrm>
            <a:off x="1205441" y="439975"/>
            <a:ext cx="6645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dirty="0">
                <a:latin typeface="Elephant" pitchFamily="18" charset="0"/>
                <a:ea typeface="Adobe Gothic Std B" pitchFamily="34" charset="-128"/>
              </a:rPr>
              <a:t>Banques &amp; Infrastructure</a:t>
            </a:r>
            <a:endParaRPr lang="fr-CA" dirty="0">
              <a:latin typeface="Elephant" pitchFamily="18" charset="0"/>
              <a:ea typeface="Adobe Gothic Std B" pitchFamily="34" charset="-128"/>
            </a:endParaRPr>
          </a:p>
        </p:txBody>
      </p:sp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202332"/>
            <a:ext cx="1008112" cy="896863"/>
          </a:xfrm>
          <a:prstGeom prst="rect">
            <a:avLst/>
          </a:prstGeom>
          <a:noFill/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0804" y="202332"/>
            <a:ext cx="1008112" cy="896863"/>
          </a:xfrm>
          <a:prstGeom prst="rect">
            <a:avLst/>
          </a:prstGeom>
          <a:noFill/>
        </p:spPr>
      </p:pic>
      <p:sp>
        <p:nvSpPr>
          <p:cNvPr id="40" name="ZoneTexte 4"/>
          <p:cNvSpPr txBox="1"/>
          <p:nvPr/>
        </p:nvSpPr>
        <p:spPr>
          <a:xfrm>
            <a:off x="609600" y="1600200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3200" dirty="0"/>
              <a:t>Les banques financent les grands projets d’</a:t>
            </a:r>
            <a:r>
              <a:rPr lang="fr-CA" sz="3200" u="sng" dirty="0"/>
              <a:t>infrastructure</a:t>
            </a:r>
            <a:r>
              <a:rPr lang="fr-CA" sz="3200" dirty="0"/>
              <a:t>,</a:t>
            </a:r>
          </a:p>
        </p:txBody>
      </p:sp>
      <p:sp>
        <p:nvSpPr>
          <p:cNvPr id="41" name="ZoneTexte 4"/>
          <p:cNvSpPr txBox="1"/>
          <p:nvPr/>
        </p:nvSpPr>
        <p:spPr>
          <a:xfrm>
            <a:off x="1054415" y="2078724"/>
            <a:ext cx="6809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/>
              <a:t>				    par exemple les routes, ponts, canaux, et chemins de fer.</a:t>
            </a:r>
          </a:p>
        </p:txBody>
      </p:sp>
      <p:pic>
        <p:nvPicPr>
          <p:cNvPr id="9" name="Picture 2" descr="http://thisdayindisneyhistory.homestead.com/files/Train_animated_02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439" y="5638800"/>
            <a:ext cx="2436649" cy="126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ile:LachineCanal19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19096"/>
            <a:ext cx="3303330" cy="2457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157" y="4019098"/>
            <a:ext cx="3548492" cy="2480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7"/>
          <p:cNvSpPr/>
          <p:nvPr/>
        </p:nvSpPr>
        <p:spPr>
          <a:xfrm>
            <a:off x="3886200" y="5334000"/>
            <a:ext cx="1143000" cy="1181100"/>
          </a:xfrm>
          <a:prstGeom prst="wedgeRectCallout">
            <a:avLst>
              <a:gd name="adj1" fmla="val -70403"/>
              <a:gd name="adj2" fmla="val 18605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Le canal Lachine (photo, 1920)</a:t>
            </a:r>
          </a:p>
        </p:txBody>
      </p:sp>
      <p:cxnSp>
        <p:nvCxnSpPr>
          <p:cNvPr id="13" name="Connecteur droit 10"/>
          <p:cNvCxnSpPr/>
          <p:nvPr/>
        </p:nvCxnSpPr>
        <p:spPr>
          <a:xfrm flipH="1">
            <a:off x="7162799" y="5562600"/>
            <a:ext cx="747136" cy="34657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1"/>
          <p:cNvSpPr/>
          <p:nvPr/>
        </p:nvSpPr>
        <p:spPr>
          <a:xfrm>
            <a:off x="7460167" y="5924550"/>
            <a:ext cx="312233" cy="24765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7172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pat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8.33333E-7 2.67407E-6 L -1.29323 0.00786 " pathEditMode="relative" rAng="0" ptsTypes="AA">
                                      <p:cBhvr>
                                        <p:cTn id="16" dur="6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670" y="3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9144000" cy="60121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27884" y="548680"/>
            <a:ext cx="2088232" cy="40011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2000" dirty="0"/>
              <a:t>Le canal Rideau</a:t>
            </a:r>
          </a:p>
        </p:txBody>
      </p:sp>
    </p:spTree>
    <p:extLst>
      <p:ext uri="{BB962C8B-B14F-4D97-AF65-F5344CB8AC3E}">
        <p14:creationId xmlns:p14="http://schemas.microsoft.com/office/powerpoint/2010/main" val="417257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7785216-7520-42FA-8FD5-9AC755A2F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728662"/>
            <a:ext cx="2102883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A15AAC-96D1-4093-B507-FF5927742D6C}"/>
              </a:ext>
            </a:extLst>
          </p:cNvPr>
          <p:cNvSpPr txBox="1"/>
          <p:nvPr/>
        </p:nvSpPr>
        <p:spPr>
          <a:xfrm>
            <a:off x="3733800" y="1981200"/>
            <a:ext cx="3067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>
                <a:latin typeface="Berlin Sans FB Demi" panose="020E0802020502020306" pitchFamily="34" charset="0"/>
              </a:rPr>
              <a:t>---</a:t>
            </a:r>
            <a:endParaRPr lang="fr-CA" sz="2700" dirty="0">
              <a:latin typeface="Berlin Sans FB Demi" panose="020E0802020502020306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514590-2152-4749-995D-07E9957705FF}"/>
              </a:ext>
            </a:extLst>
          </p:cNvPr>
          <p:cNvSpPr txBox="1"/>
          <p:nvPr/>
        </p:nvSpPr>
        <p:spPr>
          <a:xfrm>
            <a:off x="1219200" y="5143501"/>
            <a:ext cx="7086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u="sng" dirty="0">
                <a:latin typeface="Berlin Sans FB Demi" panose="020E0802020502020306" pitchFamily="34" charset="0"/>
              </a:rPr>
              <a:t>Devoirs</a:t>
            </a:r>
            <a:r>
              <a:rPr lang="fr-CA" sz="2800" dirty="0">
                <a:latin typeface="Berlin Sans FB Demi" panose="020E0802020502020306" pitchFamily="34" charset="0"/>
              </a:rPr>
              <a:t>: p. 239-240 </a:t>
            </a:r>
            <a:r>
              <a:rPr lang="fr-CA" sz="2800" u="sng" dirty="0">
                <a:latin typeface="Berlin Sans FB Demi" panose="020E0802020502020306" pitchFamily="34" charset="0"/>
              </a:rPr>
              <a:t>sauf</a:t>
            </a:r>
            <a:r>
              <a:rPr lang="fr-CA" sz="2800" dirty="0">
                <a:latin typeface="Berlin Sans FB Demi" panose="020E0802020502020306" pitchFamily="34" charset="0"/>
              </a:rPr>
              <a:t> Résumé du dossier</a:t>
            </a:r>
          </a:p>
          <a:p>
            <a:r>
              <a:rPr lang="fr-CA" sz="2800" dirty="0">
                <a:latin typeface="Berlin Sans FB Demi" panose="020E0802020502020306" pitchFamily="34" charset="0"/>
              </a:rPr>
              <a:t>		(même que dernière fois)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139914-9D58-41FF-994F-76B2EF39503D}"/>
              </a:ext>
            </a:extLst>
          </p:cNvPr>
          <p:cNvSpPr txBox="1"/>
          <p:nvPr/>
        </p:nvSpPr>
        <p:spPr>
          <a:xfrm>
            <a:off x="3276600" y="1314451"/>
            <a:ext cx="4324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u="sng" dirty="0">
                <a:latin typeface="Berlin Sans FB Demi" panose="020E0802020502020306" pitchFamily="34" charset="0"/>
              </a:rPr>
              <a:t>Questions importantes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2C1CA7-9982-4E69-B162-EEC311E4AF70}"/>
              </a:ext>
            </a:extLst>
          </p:cNvPr>
          <p:cNvSpPr txBox="1"/>
          <p:nvPr/>
        </p:nvSpPr>
        <p:spPr>
          <a:xfrm>
            <a:off x="1219200" y="4222613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  <a:latin typeface="Berlin Sans FB Demi" panose="020E0802020502020306" pitchFamily="34" charset="0"/>
              </a:rPr>
              <a:t>subventionner (v), ferroviaire (adj)</a:t>
            </a:r>
            <a:endParaRPr lang="fr-CA" sz="28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01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332</TotalTime>
  <Words>165</Words>
  <Application>Microsoft Office PowerPoint</Application>
  <PresentationFormat>On-screen Show (4:3)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Adobe Gothic Std B</vt:lpstr>
      <vt:lpstr>Arial</vt:lpstr>
      <vt:lpstr>Berlin Sans FB Demi</vt:lpstr>
      <vt:lpstr>Calibri</vt:lpstr>
      <vt:lpstr>Californian FB</vt:lpstr>
      <vt:lpstr>Elephant</vt:lpstr>
      <vt:lpstr>Franklin Gothic Book</vt:lpstr>
      <vt:lpstr>Franklin Gothic Medium</vt:lpstr>
      <vt:lpstr>Wingdings 2</vt:lpstr>
      <vt:lpstr>Trek</vt:lpstr>
      <vt:lpstr>Thème Office</vt:lpstr>
      <vt:lpstr>1_Thème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1925 Brookdale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Lester B. Pearson School Board</dc:creator>
  <cp:lastModifiedBy>Martin Brisebois</cp:lastModifiedBy>
  <cp:revision>49</cp:revision>
  <dcterms:created xsi:type="dcterms:W3CDTF">2013-11-21T16:43:27Z</dcterms:created>
  <dcterms:modified xsi:type="dcterms:W3CDTF">2018-05-07T13:32:59Z</dcterms:modified>
</cp:coreProperties>
</file>