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0" r:id="rId4"/>
    <p:sldId id="276" r:id="rId5"/>
    <p:sldId id="262" r:id="rId6"/>
    <p:sldId id="282" r:id="rId7"/>
    <p:sldId id="258" r:id="rId8"/>
    <p:sldId id="265" r:id="rId9"/>
    <p:sldId id="267" r:id="rId10"/>
    <p:sldId id="263" r:id="rId11"/>
    <p:sldId id="271" r:id="rId12"/>
    <p:sldId id="268" r:id="rId13"/>
    <p:sldId id="274" r:id="rId14"/>
    <p:sldId id="277" r:id="rId15"/>
    <p:sldId id="273" r:id="rId16"/>
    <p:sldId id="272" r:id="rId17"/>
    <p:sldId id="281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7" clrIdx="0">
    <p:extLst>
      <p:ext uri="{19B8F6BF-5375-455C-9EA6-DF929625EA0E}">
        <p15:presenceInfo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D6C484"/>
    <a:srgbClr val="CEAE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23T17:40:00.508" idx="7">
    <p:pos x="5538" y="66"/>
    <p:text>En 1837, 250 patriotes sont massacrés par un nombre supérieur de milices loyalistes (et de soldats britanniques).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9T16:44:34.046" idx="6">
    <p:pos x="3230" y="1665"/>
    <p:text>Il est de la haute classe (bourgeoisie) francophone et qu'il a une formation en tant qu'avocat.</p:text>
    <p:extLst mod="1"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9T16:14:21.187" idx="1">
    <p:pos x="2193" y="2496"/>
    <p:text>Poser la question: Avons-nous un gouvernement responsable aujourd'hui?</p:text>
    <p:extLst>
      <p:ext uri="{C676402C-5697-4E1C-873F-D02D1690AC5C}">
        <p15:threadingInfo xmlns:p15="http://schemas.microsoft.com/office/powerpoint/2012/main" timeZoneBias="300"/>
      </p:ext>
    </p:extLst>
  </p:cm>
  <p:cm authorId="1" dt="2016-01-09T16:40:19.072" idx="4">
    <p:pos x="5315" y="1180"/>
    <p:text>En fait, l'Assemblée législative veut le droit d'élir les membres du Conseil législatif, et non du Conseil exécutif.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9T16:39:46.972" idx="2">
    <p:pos x="4691" y="1180"/>
    <p:text>Russell est le ministre britannique de l'intérieur.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9T16:39:46.972" idx="2">
    <p:pos x="4691" y="1180"/>
    <p:text>Russell est le ministre britannique de l'intérieur.</p:text>
    <p:extLst>
      <p:ext uri="{C676402C-5697-4E1C-873F-D02D1690AC5C}">
        <p15:threadingInfo xmlns:p15="http://schemas.microsoft.com/office/powerpoint/2012/main" timeZoneBias="300"/>
      </p:ext>
    </p:extLst>
  </p:cm>
  <p:cm authorId="1" dt="2016-01-09T16:41:17.820" idx="5">
    <p:pos x="4866" y="2871"/>
    <p:text>Les 10 Résolutions vont même aussi loin qu'à permettre au Conseil exécutif d'outrepasser la Chambre d'assemblée en matière de budget.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60BD6-14CE-4113-849B-A766481BD80B}" type="datetimeFigureOut">
              <a:rPr lang="fr-CA" smtClean="0"/>
              <a:t>2018-05-16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53782-810B-4E78-B03D-C3FA22DF06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429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53782-810B-4E78-B03D-C3FA22DF0697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235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C82A-5F63-4D4E-AC8A-58B7D184629F}" type="datetimeFigureOut">
              <a:rPr lang="fr-CA" smtClean="0"/>
              <a:pPr/>
              <a:t>2018-05-16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E8C-1A7D-47F7-8F7A-64550CB6C136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711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C82A-5F63-4D4E-AC8A-58B7D184629F}" type="datetimeFigureOut">
              <a:rPr lang="fr-CA" smtClean="0"/>
              <a:pPr/>
              <a:t>2018-05-16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E8C-1A7D-47F7-8F7A-64550CB6C136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720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C82A-5F63-4D4E-AC8A-58B7D184629F}" type="datetimeFigureOut">
              <a:rPr lang="fr-CA" smtClean="0"/>
              <a:pPr/>
              <a:t>2018-05-16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E8C-1A7D-47F7-8F7A-64550CB6C136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190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C82A-5F63-4D4E-AC8A-58B7D184629F}" type="datetimeFigureOut">
              <a:rPr lang="fr-CA" smtClean="0"/>
              <a:pPr/>
              <a:t>2018-05-16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E8C-1A7D-47F7-8F7A-64550CB6C136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121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C82A-5F63-4D4E-AC8A-58B7D184629F}" type="datetimeFigureOut">
              <a:rPr lang="fr-CA" smtClean="0"/>
              <a:pPr/>
              <a:t>2018-05-16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E8C-1A7D-47F7-8F7A-64550CB6C136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741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C82A-5F63-4D4E-AC8A-58B7D184629F}" type="datetimeFigureOut">
              <a:rPr lang="fr-CA" smtClean="0"/>
              <a:pPr/>
              <a:t>2018-05-16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E8C-1A7D-47F7-8F7A-64550CB6C136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746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C82A-5F63-4D4E-AC8A-58B7D184629F}" type="datetimeFigureOut">
              <a:rPr lang="fr-CA" smtClean="0"/>
              <a:pPr/>
              <a:t>2018-05-16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E8C-1A7D-47F7-8F7A-64550CB6C136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129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C82A-5F63-4D4E-AC8A-58B7D184629F}" type="datetimeFigureOut">
              <a:rPr lang="fr-CA" smtClean="0"/>
              <a:pPr/>
              <a:t>2018-05-16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E8C-1A7D-47F7-8F7A-64550CB6C136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19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C82A-5F63-4D4E-AC8A-58B7D184629F}" type="datetimeFigureOut">
              <a:rPr lang="fr-CA" smtClean="0"/>
              <a:pPr/>
              <a:t>2018-05-16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E8C-1A7D-47F7-8F7A-64550CB6C136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166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C82A-5F63-4D4E-AC8A-58B7D184629F}" type="datetimeFigureOut">
              <a:rPr lang="fr-CA" smtClean="0"/>
              <a:pPr/>
              <a:t>2018-05-16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E8C-1A7D-47F7-8F7A-64550CB6C136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046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C82A-5F63-4D4E-AC8A-58B7D184629F}" type="datetimeFigureOut">
              <a:rPr lang="fr-CA" smtClean="0"/>
              <a:pPr/>
              <a:t>2018-05-16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E8C-1A7D-47F7-8F7A-64550CB6C136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36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AC82A-5F63-4D4E-AC8A-58B7D184629F}" type="datetimeFigureOut">
              <a:rPr lang="fr-CA" smtClean="0"/>
              <a:pPr/>
              <a:t>2018-05-16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5E8C-1A7D-47F7-8F7A-64550CB6C136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050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comments" Target="../comments/comment1.xml"/><Relationship Id="rId4" Type="http://schemas.openxmlformats.org/officeDocument/2006/relationships/audio" Target="../media/media2.wav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hyperlink" Target="http://www.google.ca/url?sa=i&amp;rct=j&amp;q=wooden+wall&amp;source=images&amp;cd=&amp;cad=rja&amp;docid=UFgLmjXjqjvFGM&amp;tbnid=PPWjw_ylvzXdpM:&amp;ved=0CAUQjRw&amp;url=http://www.123rf.com/photo_11087641_old-wooden-wall.html&amp;ei=JfdRUcH6DOPx0wH1m4CoCw&amp;bvm=bv.44342787,d.dmg&amp;psig=AFQjCNHZTDTRxopUIgt5LCGrJXPpk2bUxw&amp;ust=1364412571746901" TargetMode="Externa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Pnwl4C1V6I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omments" Target="../comments/comment3.xm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hyperlink" Target="http://www.google.ca/url?sa=i&amp;rct=j&amp;q=veto&amp;source=images&amp;cd=&amp;cad=rja&amp;docid=e7D7BdQHQE0V_M&amp;tbnid=O-hHC0S_7ETVGM:&amp;ved=0CAUQjRw&amp;url=https://theprez.wikispaces.com/pocket+veto&amp;ei=fD8hUY27KObC0QG4iID4Dg&amp;bvm=bv.42553238,d.dmQ&amp;psig=AFQjCNH3XBzN_NDyCLTVHmYIbXIS1l9kzw&amp;ust=1361219810527208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beq.ebooksgratuits.com/pdf/92resolutions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://www.google.ca/url?sa=i&amp;rct=j&amp;q=rebellions+1837&amp;source=images&amp;cd=&amp;cad=rja&amp;docid=gmwFVknXyYAGbM&amp;tbnid=aMaZ7EugTf32dM:&amp;ved=0CAUQjRw&amp;url=http://www.fernandlaberge.qc.ca/museevirtuel/401-4/section3.htm&amp;ei=g-ZRUfT8GbO80AHejIDgCQ&amp;bvm=bv.44342787,d.dmQ&amp;psig=AFQjCNGy5FeoNurmz_VCmzVF3xg2SJPDMg&amp;ust=136440829161542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c/Flag_of_the_Patriote_movement_(Lower_Canada)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a/url?sa=i&amp;rct=j&amp;q=henri+julien&amp;source=images&amp;cd=&amp;cad=rja&amp;docid=b67p4PyqhpX9cM&amp;tbnid=NpQCbfG-0hIWVM:&amp;ved=0CAUQjRw&amp;url=http://commons.wikimedia.org/wiki/File:Henri_Julien_1904.jpg&amp;ei=7OtRUebWN_ON0QHClYAw&amp;bvm=bv.44342787,d.dmQ&amp;psig=AFQjCNHwsRTOOy1_xXEh_Lo7juossrmW9A&amp;ust=1364409705000573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9144000" cy="68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7200" y="374073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>
                <a:solidFill>
                  <a:schemeClr val="tx2"/>
                </a:solidFill>
                <a:latin typeface="Algerian" pitchFamily="82" charset="0"/>
              </a:rPr>
              <a:t>Les rébellions de 1837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477000" y="235573"/>
            <a:ext cx="243840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000" dirty="0"/>
              <a:t>La bataille de Saint-Eustache, déc. 1837 (lithographie, 1840)</a:t>
            </a:r>
          </a:p>
        </p:txBody>
      </p:sp>
      <p:pic>
        <p:nvPicPr>
          <p:cNvPr id="4" name="Burn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514600" y="1319619"/>
            <a:ext cx="609600" cy="609600"/>
          </a:xfrm>
          <a:prstGeom prst="rect">
            <a:avLst/>
          </a:prstGeom>
        </p:spPr>
      </p:pic>
      <p:pic>
        <p:nvPicPr>
          <p:cNvPr id="5" name="Gunfir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439400" y="1334133"/>
            <a:ext cx="609600" cy="609600"/>
          </a:xfrm>
          <a:prstGeom prst="rect">
            <a:avLst/>
          </a:prstGeom>
        </p:spPr>
      </p:pic>
      <p:pic>
        <p:nvPicPr>
          <p:cNvPr id="6" name="Gunfir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464800" y="2667000"/>
            <a:ext cx="609600" cy="609600"/>
          </a:xfrm>
          <a:prstGeom prst="rect">
            <a:avLst/>
          </a:prstGeom>
        </p:spPr>
      </p:pic>
      <p:pic>
        <p:nvPicPr>
          <p:cNvPr id="7" name="Gunfir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403114" y="4114800"/>
            <a:ext cx="609600" cy="609600"/>
          </a:xfrm>
          <a:prstGeom prst="rect">
            <a:avLst/>
          </a:prstGeom>
        </p:spPr>
      </p:pic>
      <p:pic>
        <p:nvPicPr>
          <p:cNvPr id="9" name="Angry crowd sound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362200" y="3657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7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1)">
                                      <p:cBhvr>
                                        <p:cTn id="10" dur="27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)">
                                      <p:cBhvr>
                                        <p:cTn id="12" dur="37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76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283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58491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24528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9144000" cy="68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16280" y="1491972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3200" dirty="0">
                <a:latin typeface="Baskerville Old Face" pitchFamily="18" charset="0"/>
              </a:rPr>
              <a:t>Les troupes </a:t>
            </a:r>
            <a:r>
              <a:rPr lang="fr-CA" sz="3200" dirty="0" err="1">
                <a:latin typeface="Baskerville Old Face" pitchFamily="18" charset="0"/>
              </a:rPr>
              <a:t>brits</a:t>
            </a:r>
            <a:r>
              <a:rPr lang="fr-CA" sz="3200" dirty="0">
                <a:latin typeface="Baskerville Old Face" pitchFamily="18" charset="0"/>
              </a:rPr>
              <a:t> vainquent les rebelles.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5160" y="2569190"/>
            <a:ext cx="5292840" cy="363289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62800" y="4449488"/>
            <a:ext cx="1295400" cy="1752600"/>
          </a:xfrm>
          <a:prstGeom prst="wedgeRectCallout">
            <a:avLst>
              <a:gd name="adj1" fmla="val -77031"/>
              <a:gd name="adj2" fmla="val 167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000" dirty="0">
                <a:solidFill>
                  <a:schemeClr val="tx1"/>
                </a:solidFill>
              </a:rPr>
              <a:t>Les </a:t>
            </a:r>
            <a:r>
              <a:rPr lang="fr-CA" sz="2000" dirty="0" err="1">
                <a:solidFill>
                  <a:schemeClr val="tx1"/>
                </a:solidFill>
              </a:rPr>
              <a:t>Brits</a:t>
            </a:r>
            <a:r>
              <a:rPr lang="fr-CA" sz="2000" dirty="0">
                <a:solidFill>
                  <a:schemeClr val="tx1"/>
                </a:solidFill>
              </a:rPr>
              <a:t> attaquent St-Charles (peinture, 1840).</a:t>
            </a:r>
          </a:p>
        </p:txBody>
      </p:sp>
      <p:pic>
        <p:nvPicPr>
          <p:cNvPr id="9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0" y="1009342"/>
            <a:ext cx="2474000" cy="5883149"/>
          </a:xfrm>
          <a:prstGeom prst="rect">
            <a:avLst/>
          </a:prstGeom>
        </p:spPr>
      </p:pic>
      <p:pic>
        <p:nvPicPr>
          <p:cNvPr id="11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62" y="1697446"/>
            <a:ext cx="4287997" cy="5045790"/>
          </a:xfrm>
          <a:prstGeom prst="rect">
            <a:avLst/>
          </a:prstGeom>
        </p:spPr>
      </p:pic>
      <p:sp>
        <p:nvSpPr>
          <p:cNvPr id="12" name="ZoneTexte 3"/>
          <p:cNvSpPr txBox="1"/>
          <p:nvPr/>
        </p:nvSpPr>
        <p:spPr>
          <a:xfrm>
            <a:off x="1689067" y="839131"/>
            <a:ext cx="5889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tx2"/>
                </a:solidFill>
                <a:latin typeface="Footlight MT Light" pitchFamily="18" charset="0"/>
              </a:rPr>
              <a:t>Les rébellions de 1837</a:t>
            </a:r>
          </a:p>
        </p:txBody>
      </p:sp>
    </p:spTree>
    <p:extLst>
      <p:ext uri="{BB962C8B-B14F-4D97-AF65-F5344CB8AC3E}">
        <p14:creationId xmlns:p14="http://schemas.microsoft.com/office/powerpoint/2010/main" val="10716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s.123rf.com/400wm/400/400/avlntn/avlntn1110/avlntn111000323/11087641-old-wooden-w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01" y="1219200"/>
            <a:ext cx="7157838" cy="473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11" y="1066801"/>
            <a:ext cx="3866958" cy="48877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7" y="1066800"/>
            <a:ext cx="4009519" cy="48877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38600" y="112694"/>
            <a:ext cx="4316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b="1" dirty="0">
                <a:solidFill>
                  <a:schemeClr val="bg1"/>
                </a:solidFill>
              </a:rPr>
              <a:t>La bataille de St-Charles, 1837 (peinture, 1840).</a:t>
            </a:r>
          </a:p>
        </p:txBody>
      </p:sp>
      <p:pic>
        <p:nvPicPr>
          <p:cNvPr id="2" name="Gunfir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210800" y="1018310"/>
            <a:ext cx="609600" cy="609600"/>
          </a:xfrm>
          <a:prstGeom prst="rect">
            <a:avLst/>
          </a:prstGeom>
        </p:spPr>
      </p:pic>
      <p:pic>
        <p:nvPicPr>
          <p:cNvPr id="9" name="Gunfir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210800" y="2438400"/>
            <a:ext cx="609600" cy="609600"/>
          </a:xfrm>
          <a:prstGeom prst="rect">
            <a:avLst/>
          </a:prstGeom>
        </p:spPr>
      </p:pic>
      <p:pic>
        <p:nvPicPr>
          <p:cNvPr id="10" name="Gunfir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363200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9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1)">
                                      <p:cBhvr>
                                        <p:cTn id="11" dur="27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7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1509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62264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58491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9144000" cy="68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28777" y="1695673"/>
            <a:ext cx="3532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CA" sz="3200" dirty="0">
                <a:latin typeface="Baskerville Old Face" pitchFamily="18" charset="0"/>
              </a:rPr>
              <a:t>Les autorités </a:t>
            </a:r>
            <a:r>
              <a:rPr lang="fr-CA" sz="3200" dirty="0" err="1">
                <a:latin typeface="Baskerville Old Face" pitchFamily="18" charset="0"/>
              </a:rPr>
              <a:t>brits</a:t>
            </a:r>
            <a:r>
              <a:rPr lang="fr-CA" sz="3200" dirty="0">
                <a:latin typeface="Baskerville Old Face" pitchFamily="18" charset="0"/>
              </a:rPr>
              <a:t> arrêtent certains chefs patriotes,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17" y="-45883"/>
            <a:ext cx="1731303" cy="5338188"/>
          </a:xfrm>
          <a:prstGeom prst="rect">
            <a:avLst/>
          </a:prstGeom>
          <a:effectLst>
            <a:outerShdw blurRad="50800" dist="38100" dir="8100000" sx="109000" sy="109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797442" y="3147714"/>
            <a:ext cx="3599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dirty="0">
                <a:latin typeface="Baskerville Old Face" pitchFamily="18" charset="0"/>
              </a:rPr>
              <a:t>et en pendent douze.</a:t>
            </a:r>
          </a:p>
        </p:txBody>
      </p:sp>
      <p:sp>
        <p:nvSpPr>
          <p:cNvPr id="14" name="ZoneTexte 3"/>
          <p:cNvSpPr txBox="1"/>
          <p:nvPr/>
        </p:nvSpPr>
        <p:spPr>
          <a:xfrm>
            <a:off x="1689067" y="839131"/>
            <a:ext cx="5889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tx2"/>
                </a:solidFill>
                <a:latin typeface="Footlight MT Light" pitchFamily="18" charset="0"/>
              </a:rPr>
              <a:t>Les rébellions de 1837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94" y="138544"/>
            <a:ext cx="929315" cy="67194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45" y="-216333"/>
            <a:ext cx="3619498" cy="5264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-202479"/>
            <a:ext cx="3810000" cy="5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4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2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2.bp.blogspot.com/-c5nYFQF-LdM/Ttzx4tCNKoI/AAAAAAAAAVM/XAzL4dEhT0Y/s1600/gallows-montreal-18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9" y="381000"/>
            <a:ext cx="8880764" cy="6072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715000" y="533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400" dirty="0"/>
              <a:t>Douze patriotes pendus à Montréal, 1838.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3161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9012382" y="0"/>
            <a:ext cx="13161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17643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9144000" cy="68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28777" y="1695673"/>
            <a:ext cx="3532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CA" sz="3200" dirty="0">
                <a:latin typeface="Baskerville Old Face" pitchFamily="18" charset="0"/>
              </a:rPr>
              <a:t>Les autorités </a:t>
            </a:r>
            <a:r>
              <a:rPr lang="fr-CA" sz="3200" dirty="0" err="1">
                <a:latin typeface="Baskerville Old Face" pitchFamily="18" charset="0"/>
              </a:rPr>
              <a:t>brits</a:t>
            </a:r>
            <a:r>
              <a:rPr lang="fr-CA" sz="3200" dirty="0">
                <a:latin typeface="Baskerville Old Face" pitchFamily="18" charset="0"/>
              </a:rPr>
              <a:t> arrêtent certains chefs patriotes,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-202479"/>
            <a:ext cx="3810000" cy="5541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17" y="-45883"/>
            <a:ext cx="1731303" cy="5338188"/>
          </a:xfrm>
          <a:prstGeom prst="rect">
            <a:avLst/>
          </a:prstGeom>
          <a:effectLst>
            <a:outerShdw blurRad="50800" dist="38100" dir="8100000" sx="109000" sy="109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797442" y="3147714"/>
            <a:ext cx="3599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dirty="0">
                <a:latin typeface="Baskerville Old Face" pitchFamily="18" charset="0"/>
              </a:rPr>
              <a:t>et en pendent douze.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7442" y="3628724"/>
            <a:ext cx="4132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Baskerville Old Face" pitchFamily="18" charset="0"/>
              </a:rPr>
              <a:t>(Papineau fuit aux É-U).</a:t>
            </a:r>
          </a:p>
        </p:txBody>
      </p:sp>
      <p:sp>
        <p:nvSpPr>
          <p:cNvPr id="14" name="ZoneTexte 3"/>
          <p:cNvSpPr txBox="1"/>
          <p:nvPr/>
        </p:nvSpPr>
        <p:spPr>
          <a:xfrm>
            <a:off x="1689067" y="839131"/>
            <a:ext cx="5889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tx2"/>
                </a:solidFill>
                <a:latin typeface="Footlight MT Light" pitchFamily="18" charset="0"/>
              </a:rPr>
              <a:t>Les rébellions de 1837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94" y="138544"/>
            <a:ext cx="929315" cy="67194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45" y="-216333"/>
            <a:ext cx="3619498" cy="5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989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9144000" cy="68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19200" y="1853118"/>
            <a:ext cx="6359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3200" dirty="0">
                <a:latin typeface="Baskerville Old Face" pitchFamily="18" charset="0"/>
              </a:rPr>
              <a:t>Il existe une rébellion au Haut-Can, </a:t>
            </a:r>
          </a:p>
        </p:txBody>
      </p:sp>
      <p:sp>
        <p:nvSpPr>
          <p:cNvPr id="7" name="ZoneTexte 3"/>
          <p:cNvSpPr txBox="1"/>
          <p:nvPr/>
        </p:nvSpPr>
        <p:spPr>
          <a:xfrm>
            <a:off x="1689067" y="839131"/>
            <a:ext cx="5889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tx2"/>
                </a:solidFill>
                <a:latin typeface="Footlight MT Light" pitchFamily="18" charset="0"/>
              </a:rPr>
              <a:t>Les rébellions de 1837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1" y="2328495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Baskerville Old Face" pitchFamily="18" charset="0"/>
              </a:rPr>
              <a:t>mais elle est moins sanglante.</a:t>
            </a:r>
          </a:p>
        </p:txBody>
      </p:sp>
      <p:pic>
        <p:nvPicPr>
          <p:cNvPr id="10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75" y="3015593"/>
            <a:ext cx="3899338" cy="2775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673305" y="3121638"/>
            <a:ext cx="1905000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CA" b="1" dirty="0"/>
              <a:t>Le Canada, 1791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26129" y="4911398"/>
            <a:ext cx="99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Haut-Canada</a:t>
            </a:r>
            <a:endParaRPr lang="en-CA" sz="20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4502520"/>
            <a:ext cx="1058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Bas-Canada</a:t>
            </a:r>
            <a:endParaRPr lang="en-CA" sz="20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1595" y="4286007"/>
            <a:ext cx="3525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Baskerville Old Face" pitchFamily="18" charset="0"/>
              </a:rPr>
              <a:t>		 et se répand ensuite chez les paysans.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89" y="2518918"/>
            <a:ext cx="595260" cy="6220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45" y="2200663"/>
            <a:ext cx="546831" cy="4776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662" y="2084487"/>
            <a:ext cx="390925" cy="6282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1595" y="2829925"/>
            <a:ext cx="35253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Baskerville Old Face" pitchFamily="18" charset="0"/>
              </a:rPr>
              <a:t>Comme dans les 13 colonies, elle est instiguée par la </a:t>
            </a:r>
            <a:r>
              <a:rPr lang="fr-CA" sz="3200" u="sng" dirty="0">
                <a:latin typeface="Baskerville Old Face" pitchFamily="18" charset="0"/>
              </a:rPr>
              <a:t>bour</a:t>
            </a:r>
            <a:r>
              <a:rPr lang="fr-CA" sz="3200" dirty="0">
                <a:latin typeface="Baskerville Old Face" pitchFamily="18" charset="0"/>
              </a:rPr>
              <a:t>g</a:t>
            </a:r>
            <a:r>
              <a:rPr lang="fr-CA" sz="3200" u="sng" dirty="0">
                <a:latin typeface="Baskerville Old Face" pitchFamily="18" charset="0"/>
              </a:rPr>
              <a:t>eoisie</a:t>
            </a:r>
            <a:r>
              <a:rPr lang="fr-CA" sz="3200" dirty="0">
                <a:latin typeface="Baskerville Old Face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54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86000" y="1981200"/>
            <a:ext cx="4648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latin typeface="Baskerville Old Face" pitchFamily="18" charset="0"/>
              </a:rPr>
              <a:t>Histoire du Québec:</a:t>
            </a:r>
          </a:p>
          <a:p>
            <a:pPr algn="ctr"/>
            <a:r>
              <a:rPr lang="fr-CA" sz="3200" dirty="0">
                <a:latin typeface="Baskerville Old Face" pitchFamily="18" charset="0"/>
              </a:rPr>
              <a:t>Les rébellions de 1837-38 (9 min)</a:t>
            </a:r>
          </a:p>
          <a:p>
            <a:pPr algn="ctr"/>
            <a:endParaRPr lang="fr-CA" sz="3200" dirty="0">
              <a:latin typeface="Baskerville Old Face" pitchFamily="18" charset="0"/>
            </a:endParaRPr>
          </a:p>
          <a:p>
            <a:pPr algn="ctr"/>
            <a:r>
              <a:rPr lang="fr-CA" sz="2400" dirty="0">
                <a:latin typeface="Baskerville Old Face" pitchFamily="18" charset="0"/>
                <a:hlinkClick r:id="rId3"/>
              </a:rPr>
              <a:t>http://www.youtube.com/watch?v=1Pnwl4C1V6I</a:t>
            </a:r>
            <a:endParaRPr lang="fr-CA" sz="2400" dirty="0">
              <a:latin typeface="Baskerville Old Face" pitchFamily="18" charset="0"/>
            </a:endParaRPr>
          </a:p>
          <a:p>
            <a:pPr algn="ctr"/>
            <a:endParaRPr lang="fr-CA" sz="32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25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728662"/>
            <a:ext cx="210288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3733800" y="1981200"/>
            <a:ext cx="306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Berlin Sans FB Demi" panose="020E0802020502020306" pitchFamily="34" charset="0"/>
              </a:rPr>
              <a:t>p.247</a:t>
            </a:r>
          </a:p>
          <a:p>
            <a:r>
              <a:rPr lang="fr-CA" sz="3200" dirty="0">
                <a:latin typeface="Berlin Sans FB Demi" panose="020E0802020502020306" pitchFamily="34" charset="0"/>
              </a:rPr>
              <a:t>   #3</a:t>
            </a:r>
          </a:p>
          <a:p>
            <a:r>
              <a:rPr lang="fr-CA" sz="3200" dirty="0">
                <a:latin typeface="Berlin Sans FB Demi" panose="020E0802020502020306" pitchFamily="34" charset="0"/>
              </a:rPr>
              <a:t>   #4</a:t>
            </a:r>
            <a:endParaRPr lang="fr-CA" sz="2700" dirty="0">
              <a:latin typeface="Berlin Sans FB Demi" panose="020E080202050202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1219200" y="5143501"/>
            <a:ext cx="7086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u="sng" dirty="0">
                <a:latin typeface="Berlin Sans FB Demi" panose="020E0802020502020306" pitchFamily="34" charset="0"/>
              </a:rPr>
              <a:t>Devoirs</a:t>
            </a:r>
            <a:r>
              <a:rPr lang="fr-CA" sz="2800" dirty="0">
                <a:latin typeface="Berlin Sans FB Demi" panose="020E0802020502020306" pitchFamily="34" charset="0"/>
              </a:rPr>
              <a:t>: p. 247-248 </a:t>
            </a:r>
            <a:r>
              <a:rPr lang="fr-CA" sz="2800" u="sng" dirty="0">
                <a:latin typeface="Berlin Sans FB Demi" panose="020E0802020502020306" pitchFamily="34" charset="0"/>
              </a:rPr>
              <a:t>sauf</a:t>
            </a:r>
            <a:r>
              <a:rPr lang="fr-CA" sz="2800" dirty="0">
                <a:latin typeface="Berlin Sans FB Demi" panose="020E0802020502020306" pitchFamily="34" charset="0"/>
              </a:rPr>
              <a:t> Résumé du dossier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	     p. 253 </a:t>
            </a:r>
            <a:r>
              <a:rPr lang="fr-CA" sz="2800" u="sng" dirty="0">
                <a:latin typeface="Berlin Sans FB Demi" panose="020E0802020502020306" pitchFamily="34" charset="0"/>
              </a:rPr>
              <a:t>sauf</a:t>
            </a:r>
            <a:r>
              <a:rPr lang="fr-CA" sz="2800" dirty="0">
                <a:latin typeface="Berlin Sans FB Demi" panose="020E0802020502020306" pitchFamily="34" charset="0"/>
              </a:rPr>
              <a:t> #4c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3276600" y="1314451"/>
            <a:ext cx="432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1219200" y="4222613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radical (adj), concéder (v)</a:t>
            </a:r>
            <a:endParaRPr lang="fr-CA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1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9144000" cy="68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689067" y="839131"/>
            <a:ext cx="5889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tx2"/>
                </a:solidFill>
                <a:latin typeface="Footlight MT Light" pitchFamily="18" charset="0"/>
              </a:rPr>
              <a:t>Les rébellions de 1837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29552" y="1721289"/>
            <a:ext cx="7047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3200" dirty="0">
                <a:latin typeface="Baskerville Old Face" pitchFamily="18" charset="0"/>
              </a:rPr>
              <a:t>Au Bas-Can, le Parti canadien est mené par un avocat nommé </a:t>
            </a:r>
            <a:endParaRPr lang="fr-CA" dirty="0"/>
          </a:p>
        </p:txBody>
      </p:sp>
      <p:sp>
        <p:nvSpPr>
          <p:cNvPr id="10" name="Rectangle 9"/>
          <p:cNvSpPr/>
          <p:nvPr/>
        </p:nvSpPr>
        <p:spPr>
          <a:xfrm>
            <a:off x="3048000" y="5867400"/>
            <a:ext cx="2473125" cy="778144"/>
          </a:xfrm>
          <a:prstGeom prst="wedgeRectCallout">
            <a:avLst>
              <a:gd name="adj1" fmla="val 67366"/>
              <a:gd name="adj2" fmla="val -2351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Louis-Joseph Papineau (peinture, 1878)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75" y="2323433"/>
            <a:ext cx="3434011" cy="43164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82565" y="3246331"/>
            <a:ext cx="4121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Baskerville Old Face" pitchFamily="18" charset="0"/>
              </a:rPr>
              <a:t>(aussi président de l’Assemblée législative).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82859" y="4199951"/>
            <a:ext cx="4121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Baskerville Old Face" pitchFamily="18" charset="0"/>
              </a:rPr>
              <a:t>Il renomme le parti : </a:t>
            </a:r>
            <a:r>
              <a:rPr lang="fr-CA" sz="3200" u="sng" dirty="0">
                <a:latin typeface="Baskerville Old Face" pitchFamily="18" charset="0"/>
              </a:rPr>
              <a:t>Parti patriote</a:t>
            </a:r>
            <a:r>
              <a:rPr lang="fr-CA" sz="3200" dirty="0">
                <a:latin typeface="Baskerville Old Face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09005" y="2680378"/>
            <a:ext cx="4030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u="sng" dirty="0">
                <a:latin typeface="Baskerville Old Face" pitchFamily="18" charset="0"/>
              </a:rPr>
              <a:t>Louis-Joseph Papineau</a:t>
            </a:r>
            <a:r>
              <a:rPr lang="fr-CA" sz="3200" dirty="0">
                <a:latin typeface="Baskerville Old Face" pitchFamily="18" charset="0"/>
              </a:rPr>
              <a:t> 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31550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Rot by="120000">
                                      <p:cBhvr>
                                        <p:cTn id="1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9144000" cy="68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19199" y="1831111"/>
            <a:ext cx="5128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3200" dirty="0">
                <a:latin typeface="Baskerville Old Face" pitchFamily="18" charset="0"/>
              </a:rPr>
              <a:t>Les « patriotes » veulent un g</a:t>
            </a:r>
            <a:r>
              <a:rPr lang="fr-CA" sz="3200" u="sng" dirty="0">
                <a:latin typeface="Baskerville Old Face" pitchFamily="18" charset="0"/>
              </a:rPr>
              <a:t>ouvernement responsable</a:t>
            </a:r>
            <a:r>
              <a:rPr lang="fr-CA" sz="3200" dirty="0">
                <a:latin typeface="Baskerville Old Face" pitchFamily="18" charset="0"/>
              </a:rPr>
              <a:t> 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436" y="1704703"/>
            <a:ext cx="2390775" cy="30171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8600" y="4350833"/>
            <a:ext cx="1428517" cy="261314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2" y="4875787"/>
            <a:ext cx="838373" cy="211589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800600"/>
            <a:ext cx="800000" cy="238730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24" y="4648200"/>
            <a:ext cx="1371195" cy="239197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60" y="4191000"/>
            <a:ext cx="1653440" cy="33068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74869"/>
            <a:ext cx="1873260" cy="2783131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7138345" y="2801448"/>
            <a:ext cx="152919" cy="248412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Down Arrow 16"/>
          <p:cNvSpPr/>
          <p:nvPr/>
        </p:nvSpPr>
        <p:spPr>
          <a:xfrm>
            <a:off x="8014778" y="2801448"/>
            <a:ext cx="152919" cy="248412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Down Arrow 17"/>
          <p:cNvSpPr/>
          <p:nvPr/>
        </p:nvSpPr>
        <p:spPr>
          <a:xfrm rot="10800000">
            <a:off x="7610376" y="3867438"/>
            <a:ext cx="152919" cy="32305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Down Arrow 18"/>
          <p:cNvSpPr/>
          <p:nvPr/>
        </p:nvSpPr>
        <p:spPr>
          <a:xfrm rot="10800000">
            <a:off x="7132918" y="3415791"/>
            <a:ext cx="152919" cy="248412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" name="Picture 4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07191">
            <a:off x="6408661" y="2566287"/>
            <a:ext cx="543853" cy="6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3999" y="2854227"/>
            <a:ext cx="46400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Baskerville Old Face" pitchFamily="18" charset="0"/>
              </a:rPr>
              <a:t>un Conseil exécutif formé par le parti qui a le plus de sièges dans l’assemblée,</a:t>
            </a:r>
          </a:p>
        </p:txBody>
      </p:sp>
      <p:sp>
        <p:nvSpPr>
          <p:cNvPr id="21" name="ZoneTexte 3"/>
          <p:cNvSpPr txBox="1"/>
          <p:nvPr/>
        </p:nvSpPr>
        <p:spPr>
          <a:xfrm>
            <a:off x="1689067" y="839131"/>
            <a:ext cx="5889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tx2"/>
                </a:solidFill>
                <a:latin typeface="Footlight MT Light" pitchFamily="18" charset="0"/>
              </a:rPr>
              <a:t>Les rébellions de 1837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54991E-31F9-41DF-9646-B92910C144F3}"/>
              </a:ext>
            </a:extLst>
          </p:cNvPr>
          <p:cNvSpPr/>
          <p:nvPr/>
        </p:nvSpPr>
        <p:spPr>
          <a:xfrm>
            <a:off x="1536329" y="4296451"/>
            <a:ext cx="4640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Baskerville Old Face" pitchFamily="18" charset="0"/>
              </a:rPr>
              <a:t>non par le gouverneur.</a:t>
            </a:r>
          </a:p>
        </p:txBody>
      </p:sp>
    </p:spTree>
    <p:extLst>
      <p:ext uri="{BB962C8B-B14F-4D97-AF65-F5344CB8AC3E}">
        <p14:creationId xmlns:p14="http://schemas.microsoft.com/office/powerpoint/2010/main" val="333436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 animBg="1"/>
      <p:bldP spid="18" grpId="0" animBg="1"/>
      <p:bldP spid="19" grpId="0" animBg="1"/>
      <p:bldP spid="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9144000" cy="68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85720" y="1828800"/>
            <a:ext cx="44818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3200" dirty="0">
                <a:latin typeface="Baskerville Old Face" pitchFamily="18" charset="0"/>
              </a:rPr>
              <a:t>En 1834, ils pétitionnent le parlement </a:t>
            </a:r>
            <a:r>
              <a:rPr lang="fr-CA" sz="3200" dirty="0" err="1">
                <a:latin typeface="Baskerville Old Face" pitchFamily="18" charset="0"/>
              </a:rPr>
              <a:t>brit</a:t>
            </a:r>
            <a:endParaRPr lang="fr-CA" sz="3200" dirty="0">
              <a:latin typeface="Baskerville Old Face" pitchFamily="18" charset="0"/>
            </a:endParaRPr>
          </a:p>
        </p:txBody>
      </p:sp>
      <p:sp>
        <p:nvSpPr>
          <p:cNvPr id="22" name="ZoneTexte 3"/>
          <p:cNvSpPr txBox="1"/>
          <p:nvPr/>
        </p:nvSpPr>
        <p:spPr>
          <a:xfrm>
            <a:off x="1689067" y="839131"/>
            <a:ext cx="5889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tx2"/>
                </a:solidFill>
                <a:latin typeface="Footlight MT Light" pitchFamily="18" charset="0"/>
              </a:rPr>
              <a:t>Les rébellions de 1837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2799" y="2315164"/>
            <a:ext cx="42255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Baskerville Old Face" pitchFamily="18" charset="0"/>
              </a:rPr>
              <a:t>			avec les « </a:t>
            </a:r>
            <a:r>
              <a:rPr lang="fr-CA" sz="3200" u="sng" dirty="0">
                <a:latin typeface="Baskerville Old Face" pitchFamily="18" charset="0"/>
              </a:rPr>
              <a:t>92 Résolutions</a:t>
            </a:r>
            <a:r>
              <a:rPr lang="fr-CA" sz="3200" dirty="0">
                <a:latin typeface="Baskerville Old Face" pitchFamily="18" charset="0"/>
              </a:rPr>
              <a:t> ».</a:t>
            </a:r>
            <a:endParaRPr lang="fr-CA" sz="3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28" y="1828800"/>
            <a:ext cx="2328020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5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57300" y="1635637"/>
            <a:ext cx="6629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i="1" dirty="0">
                <a:latin typeface="Baskerville Old Face" pitchFamily="18" charset="0"/>
              </a:rPr>
              <a:t>Les 92 Résolutions rédigées par la Chambre d’Assemblée du Bas-Canada</a:t>
            </a:r>
            <a:r>
              <a:rPr lang="fr-CA" sz="3200" dirty="0">
                <a:latin typeface="Baskerville Old Face" pitchFamily="18" charset="0"/>
              </a:rPr>
              <a:t>:</a:t>
            </a:r>
          </a:p>
          <a:p>
            <a:pPr algn="ctr"/>
            <a:endParaRPr lang="fr-CA" sz="1200" dirty="0">
              <a:latin typeface="Baskerville Old Face" pitchFamily="18" charset="0"/>
            </a:endParaRPr>
          </a:p>
          <a:p>
            <a:pPr algn="ctr"/>
            <a:r>
              <a:rPr lang="fr-CA" sz="2400" dirty="0">
                <a:latin typeface="Baskerville Old Face" pitchFamily="18" charset="0"/>
                <a:hlinkClick r:id="rId2"/>
              </a:rPr>
              <a:t>http://beq.ebooksgratuits.com/pdf/92resolutions.pdf</a:t>
            </a:r>
            <a:endParaRPr lang="fr-CA" sz="2400" dirty="0">
              <a:latin typeface="Baskerville Old Face" pitchFamily="18" charset="0"/>
            </a:endParaRPr>
          </a:p>
          <a:p>
            <a:pPr algn="ctr"/>
            <a:endParaRPr lang="fr-CA" sz="1200" dirty="0">
              <a:latin typeface="Baskerville Old Face" pitchFamily="18" charset="0"/>
            </a:endParaRPr>
          </a:p>
          <a:p>
            <a:pPr algn="ctr"/>
            <a:r>
              <a:rPr lang="fr-CA" sz="3200" dirty="0">
                <a:latin typeface="Baskerville Old Face" pitchFamily="18" charset="0"/>
              </a:rPr>
              <a:t>Voir les résolutions:</a:t>
            </a:r>
          </a:p>
          <a:p>
            <a:pPr algn="ctr"/>
            <a:r>
              <a:rPr lang="fr-CA" sz="3200" dirty="0">
                <a:solidFill>
                  <a:schemeClr val="tx2"/>
                </a:solidFill>
                <a:latin typeface="Baskerville Old Face" pitchFamily="18" charset="0"/>
              </a:rPr>
              <a:t>#1 </a:t>
            </a:r>
            <a:r>
              <a:rPr lang="fr-CA" sz="3200" dirty="0">
                <a:latin typeface="Baskerville Old Face" pitchFamily="18" charset="0"/>
              </a:rPr>
              <a:t>: Déclaration de loyauté</a:t>
            </a:r>
          </a:p>
          <a:p>
            <a:pPr algn="ctr"/>
            <a:r>
              <a:rPr lang="fr-CA" sz="3200" dirty="0">
                <a:solidFill>
                  <a:schemeClr val="tx2"/>
                </a:solidFill>
                <a:latin typeface="Baskerville Old Face" pitchFamily="18" charset="0"/>
              </a:rPr>
              <a:t>#52 </a:t>
            </a:r>
            <a:r>
              <a:rPr lang="fr-CA" sz="3200" dirty="0">
                <a:latin typeface="Baskerville Old Face" pitchFamily="18" charset="0"/>
              </a:rPr>
              <a:t>: La langue française</a:t>
            </a:r>
          </a:p>
          <a:p>
            <a:pPr algn="ctr"/>
            <a:r>
              <a:rPr lang="fr-CA" sz="3200" dirty="0">
                <a:solidFill>
                  <a:schemeClr val="tx2"/>
                </a:solidFill>
                <a:latin typeface="Baskerville Old Face" pitchFamily="18" charset="0"/>
              </a:rPr>
              <a:t>#70 </a:t>
            </a:r>
            <a:r>
              <a:rPr lang="fr-CA" sz="3200" dirty="0">
                <a:latin typeface="Baskerville Old Face" pitchFamily="18" charset="0"/>
              </a:rPr>
              <a:t>: Contrôle des dépenses provinciales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8" y="179387"/>
            <a:ext cx="902224" cy="898473"/>
          </a:xfrm>
          <a:prstGeom prst="rect">
            <a:avLst/>
          </a:prstGeom>
        </p:spPr>
      </p:pic>
      <p:sp>
        <p:nvSpPr>
          <p:cNvPr id="7" name="ZoneTexte 3"/>
          <p:cNvSpPr txBox="1"/>
          <p:nvPr/>
        </p:nvSpPr>
        <p:spPr>
          <a:xfrm>
            <a:off x="1689067" y="839131"/>
            <a:ext cx="5889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tx2"/>
                </a:solidFill>
                <a:latin typeface="Footlight MT Light" pitchFamily="18" charset="0"/>
              </a:rPr>
              <a:t>Les 92 Résolutions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2ED1AF-7075-48B4-86FF-3DD3742450C9}"/>
              </a:ext>
            </a:extLst>
          </p:cNvPr>
          <p:cNvSpPr/>
          <p:nvPr/>
        </p:nvSpPr>
        <p:spPr>
          <a:xfrm>
            <a:off x="0" y="-27710"/>
            <a:ext cx="206360" cy="68857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B892C1-D96A-41EA-A2E9-F6CB7DADF116}"/>
              </a:ext>
            </a:extLst>
          </p:cNvPr>
          <p:cNvSpPr/>
          <p:nvPr/>
        </p:nvSpPr>
        <p:spPr>
          <a:xfrm>
            <a:off x="8917917" y="-33130"/>
            <a:ext cx="206360" cy="68857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32543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9144000" cy="68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85720" y="1828800"/>
            <a:ext cx="44818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3200" dirty="0">
                <a:latin typeface="Baskerville Old Face" pitchFamily="18" charset="0"/>
              </a:rPr>
              <a:t>En 1834, ils pétitionnent le parlement </a:t>
            </a:r>
            <a:r>
              <a:rPr lang="fr-CA" sz="3200" dirty="0" err="1">
                <a:latin typeface="Baskerville Old Face" pitchFamily="18" charset="0"/>
              </a:rPr>
              <a:t>brit</a:t>
            </a:r>
            <a:endParaRPr lang="fr-CA" sz="3200" dirty="0">
              <a:latin typeface="Baskerville Old Face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7912" y="2807607"/>
            <a:ext cx="4763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Baskerville Old Face" pitchFamily="18" charset="0"/>
              </a:rPr>
              <a:t>			     Ce dernier les rejette en 1837</a:t>
            </a:r>
          </a:p>
        </p:txBody>
      </p:sp>
      <p:sp>
        <p:nvSpPr>
          <p:cNvPr id="22" name="ZoneTexte 3"/>
          <p:cNvSpPr txBox="1"/>
          <p:nvPr/>
        </p:nvSpPr>
        <p:spPr>
          <a:xfrm>
            <a:off x="1689067" y="839131"/>
            <a:ext cx="5889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tx2"/>
                </a:solidFill>
                <a:latin typeface="Footlight MT Light" pitchFamily="18" charset="0"/>
              </a:rPr>
              <a:t>Les rébellions de 1837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2799" y="2315164"/>
            <a:ext cx="42255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Baskerville Old Face" pitchFamily="18" charset="0"/>
              </a:rPr>
              <a:t>			avec les « </a:t>
            </a:r>
            <a:r>
              <a:rPr lang="fr-CA" sz="3200" u="sng" dirty="0">
                <a:latin typeface="Baskerville Old Face" pitchFamily="18" charset="0"/>
              </a:rPr>
              <a:t>92 Résolutions</a:t>
            </a:r>
            <a:r>
              <a:rPr lang="fr-CA" sz="3200" dirty="0">
                <a:latin typeface="Baskerville Old Face" pitchFamily="18" charset="0"/>
              </a:rPr>
              <a:t> ».</a:t>
            </a:r>
            <a:endParaRPr lang="fr-CA" sz="3200" dirty="0"/>
          </a:p>
        </p:txBody>
      </p:sp>
      <p:sp>
        <p:nvSpPr>
          <p:cNvPr id="11" name="Rectangle 10"/>
          <p:cNvSpPr/>
          <p:nvPr/>
        </p:nvSpPr>
        <p:spPr>
          <a:xfrm>
            <a:off x="3237913" y="3718136"/>
            <a:ext cx="4763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Baskerville Old Face" pitchFamily="18" charset="0"/>
              </a:rPr>
              <a:t>avec les « </a:t>
            </a:r>
            <a:r>
              <a:rPr lang="fr-CA" sz="3200" u="sng" dirty="0">
                <a:latin typeface="Baskerville Old Face" pitchFamily="18" charset="0"/>
              </a:rPr>
              <a:t>10 Résolutions</a:t>
            </a:r>
            <a:r>
              <a:rPr lang="fr-CA" sz="3200" dirty="0">
                <a:latin typeface="Baskerville Old Face" pitchFamily="18" charset="0"/>
              </a:rPr>
              <a:t> » de Lord Russell.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28" y="1828800"/>
            <a:ext cx="2328020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554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9144000" cy="68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676401" y="1670128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3200" dirty="0">
                <a:latin typeface="Baskerville Old Face" pitchFamily="18" charset="0"/>
              </a:rPr>
              <a:t>Le Parti patriote incite les paysans à se rebeller.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583" y="3468614"/>
            <a:ext cx="813464" cy="2940600"/>
          </a:xfrm>
          <a:prstGeom prst="rect">
            <a:avLst/>
          </a:prstGeom>
          <a:solidFill>
            <a:srgbClr val="D6C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Picture 2" descr="http://www.fernandlaberge.qc.ca/museevirtuel/401-4/section3_fichiers/image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0" y="3482469"/>
            <a:ext cx="8153400" cy="3116812"/>
          </a:xfrm>
          <a:prstGeom prst="rect">
            <a:avLst/>
          </a:prstGeom>
          <a:noFill/>
          <a:ln w="12700">
            <a:solidFill>
              <a:srgbClr val="663300"/>
            </a:solidFill>
          </a:ln>
          <a:effectLst>
            <a:outerShdw blurRad="50800" dist="38100" sx="103000" sy="1030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" y="2031220"/>
            <a:ext cx="1249276" cy="5733397"/>
          </a:xfrm>
          <a:prstGeom prst="rect">
            <a:avLst/>
          </a:prstGeom>
          <a:effectLst>
            <a:outerShdw blurRad="50800" dist="38100" sx="103000" sy="1030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800600" y="2659635"/>
            <a:ext cx="3667991" cy="710050"/>
          </a:xfrm>
          <a:prstGeom prst="wedgeRectCallout">
            <a:avLst>
              <a:gd name="adj1" fmla="val -20833"/>
              <a:gd name="adj2" fmla="val 7615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tx1"/>
                </a:solidFill>
              </a:rPr>
              <a:t>Papineau adresse une foule à</a:t>
            </a:r>
          </a:p>
          <a:p>
            <a:pPr algn="ctr"/>
            <a:r>
              <a:rPr lang="fr-CA" sz="2000" dirty="0">
                <a:solidFill>
                  <a:schemeClr val="tx1"/>
                </a:solidFill>
              </a:rPr>
              <a:t>St-Charles, 1837 (peinture, 1890).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72" y="2031221"/>
            <a:ext cx="1250549" cy="5739240"/>
          </a:xfrm>
          <a:prstGeom prst="rect">
            <a:avLst/>
          </a:prstGeom>
          <a:effectLst>
            <a:outerShdw blurRad="50800" dist="38100" sx="103000" sy="103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1" name="ZoneTexte 3"/>
          <p:cNvSpPr txBox="1"/>
          <p:nvPr/>
        </p:nvSpPr>
        <p:spPr>
          <a:xfrm>
            <a:off x="1689067" y="839131"/>
            <a:ext cx="5889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tx2"/>
                </a:solidFill>
                <a:latin typeface="Footlight MT Light" pitchFamily="18" charset="0"/>
              </a:rPr>
              <a:t>Les rébellions de 1837</a:t>
            </a:r>
          </a:p>
        </p:txBody>
      </p:sp>
    </p:spTree>
    <p:extLst>
      <p:ext uri="{BB962C8B-B14F-4D97-AF65-F5344CB8AC3E}">
        <p14:creationId xmlns:p14="http://schemas.microsoft.com/office/powerpoint/2010/main" val="277408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8 -0.00301 " pathEditMode="relative" rAng="0" ptsTypes="AA">
                                      <p:cBhvr>
                                        <p:cTn id="14" dur="1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0" y="-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9144000" cy="68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ile:Flag of the Patriote movement (Lower Canada)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7" y="457201"/>
            <a:ext cx="8458548" cy="5943600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96402" y="756398"/>
            <a:ext cx="2375398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400" dirty="0"/>
              <a:t>Drapeau des patriotes, </a:t>
            </a:r>
            <a:r>
              <a:rPr lang="fr-CA" sz="2000" dirty="0"/>
              <a:t>1832-38</a:t>
            </a:r>
            <a:endParaRPr lang="fr-CA" sz="2400" dirty="0"/>
          </a:p>
        </p:txBody>
      </p:sp>
      <p:pic>
        <p:nvPicPr>
          <p:cNvPr id="2050" name="Picture 2" descr="http://upload.wikimedia.org/wikipedia/commons/4/43/Henri_Julien_190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0"/>
            <a:ext cx="3057525" cy="3819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438400" y="2819400"/>
            <a:ext cx="2618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400" dirty="0"/>
              <a:t>« Le vieux de ‘37 » (peinture par Henri Julien, ~1880)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890654" y="3604230"/>
            <a:ext cx="42949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1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9144000" cy="68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cdn.ipernity.com/200/38/20/38203820.99887d12.640.jpg?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16864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38200" y="281497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Drapeau nationaliste adopté.</a:t>
            </a:r>
          </a:p>
        </p:txBody>
      </p:sp>
    </p:spTree>
    <p:extLst>
      <p:ext uri="{BB962C8B-B14F-4D97-AF65-F5344CB8AC3E}">
        <p14:creationId xmlns:p14="http://schemas.microsoft.com/office/powerpoint/2010/main" val="96491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366</Words>
  <Application>Microsoft Office PowerPoint</Application>
  <PresentationFormat>On-screen Show (4:3)</PresentationFormat>
  <Paragraphs>68</Paragraphs>
  <Slides>17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Algerian</vt:lpstr>
      <vt:lpstr>Arial</vt:lpstr>
      <vt:lpstr>Baskerville Old Face</vt:lpstr>
      <vt:lpstr>Berlin Sans FB Demi</vt:lpstr>
      <vt:lpstr>Calibri</vt:lpstr>
      <vt:lpstr>Footlight MT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</dc:creator>
  <cp:lastModifiedBy>Martin Brisebois</cp:lastModifiedBy>
  <cp:revision>102</cp:revision>
  <dcterms:created xsi:type="dcterms:W3CDTF">2013-03-26T16:54:40Z</dcterms:created>
  <dcterms:modified xsi:type="dcterms:W3CDTF">2018-05-16T12:00:05Z</dcterms:modified>
</cp:coreProperties>
</file>