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2" r:id="rId5"/>
    <p:sldId id="261" r:id="rId6"/>
    <p:sldId id="263" r:id="rId7"/>
    <p:sldId id="257" r:id="rId8"/>
    <p:sldId id="258" r:id="rId9"/>
    <p:sldId id="260" r:id="rId10"/>
    <p:sldId id="266" r:id="rId11"/>
    <p:sldId id="259" r:id="rId12"/>
    <p:sldId id="265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72BB501-476E-4A5C-9D69-FF0CF6BAFC54}" type="datetimeFigureOut">
              <a:rPr lang="fr-CA" smtClean="0"/>
              <a:t>2017-10-19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DAD199D-D3E3-40F5-B431-9E3D0958567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925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B501-476E-4A5C-9D69-FF0CF6BAFC54}" type="datetimeFigureOut">
              <a:rPr lang="fr-CA" smtClean="0"/>
              <a:t>2017-10-19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199D-D3E3-40F5-B431-9E3D0958567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533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72BB501-476E-4A5C-9D69-FF0CF6BAFC54}" type="datetimeFigureOut">
              <a:rPr lang="fr-CA" smtClean="0"/>
              <a:t>2017-10-19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DAD199D-D3E3-40F5-B431-9E3D0958567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9728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B501-476E-4A5C-9D69-FF0CF6BAFC54}" type="datetimeFigureOut">
              <a:rPr lang="fr-CA" smtClean="0"/>
              <a:t>2017-10-19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199D-D3E3-40F5-B431-9E3D0958567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4165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B501-476E-4A5C-9D69-FF0CF6BAFC54}" type="datetimeFigureOut">
              <a:rPr lang="fr-CA" smtClean="0"/>
              <a:t>2017-10-19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199D-D3E3-40F5-B431-9E3D0958567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4726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B501-476E-4A5C-9D69-FF0CF6BAFC54}" type="datetimeFigureOut">
              <a:rPr lang="fr-CA" smtClean="0"/>
              <a:t>2017-10-19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199D-D3E3-40F5-B431-9E3D0958567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7782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B501-476E-4A5C-9D69-FF0CF6BAFC54}" type="datetimeFigureOut">
              <a:rPr lang="fr-CA" smtClean="0"/>
              <a:t>2017-10-19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199D-D3E3-40F5-B431-9E3D0958567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0768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B501-476E-4A5C-9D69-FF0CF6BAFC54}" type="datetimeFigureOut">
              <a:rPr lang="fr-CA" smtClean="0"/>
              <a:t>2017-10-19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199D-D3E3-40F5-B431-9E3D0958567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2427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B501-476E-4A5C-9D69-FF0CF6BAFC54}" type="datetimeFigureOut">
              <a:rPr lang="fr-CA" smtClean="0"/>
              <a:t>2017-10-19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199D-D3E3-40F5-B431-9E3D0958567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9796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B501-476E-4A5C-9D69-FF0CF6BAFC54}" type="datetimeFigureOut">
              <a:rPr lang="fr-CA" smtClean="0"/>
              <a:t>2017-10-19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199D-D3E3-40F5-B431-9E3D0958567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3111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B501-476E-4A5C-9D69-FF0CF6BAFC54}" type="datetimeFigureOut">
              <a:rPr lang="fr-CA" smtClean="0"/>
              <a:t>2017-10-19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199D-D3E3-40F5-B431-9E3D0958567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298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B501-476E-4A5C-9D69-FF0CF6BAFC54}" type="datetimeFigureOut">
              <a:rPr lang="fr-CA" smtClean="0"/>
              <a:t>2017-10-19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ADAD199D-D3E3-40F5-B431-9E3D0958567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2993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B501-476E-4A5C-9D69-FF0CF6BAFC54}" type="datetimeFigureOut">
              <a:rPr lang="fr-CA" smtClean="0"/>
              <a:t>2017-10-19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199D-D3E3-40F5-B431-9E3D0958567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3509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B501-476E-4A5C-9D69-FF0CF6BAFC54}" type="datetimeFigureOut">
              <a:rPr lang="fr-CA" smtClean="0"/>
              <a:t>2017-10-19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199D-D3E3-40F5-B431-9E3D0958567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050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B501-476E-4A5C-9D69-FF0CF6BAFC54}" type="datetimeFigureOut">
              <a:rPr lang="fr-CA" smtClean="0"/>
              <a:t>2017-10-19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199D-D3E3-40F5-B431-9E3D0958567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9237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B501-476E-4A5C-9D69-FF0CF6BAFC54}" type="datetimeFigureOut">
              <a:rPr lang="fr-CA" smtClean="0"/>
              <a:t>2017-10-19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199D-D3E3-40F5-B431-9E3D0958567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5516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B501-476E-4A5C-9D69-FF0CF6BAFC54}" type="datetimeFigureOut">
              <a:rPr lang="fr-CA" smtClean="0"/>
              <a:t>2017-10-19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199D-D3E3-40F5-B431-9E3D0958567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2073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B501-476E-4A5C-9D69-FF0CF6BAFC54}" type="datetimeFigureOut">
              <a:rPr lang="fr-CA" smtClean="0"/>
              <a:t>2017-10-19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199D-D3E3-40F5-B431-9E3D0958567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91534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B501-476E-4A5C-9D69-FF0CF6BAFC54}" type="datetimeFigureOut">
              <a:rPr lang="fr-CA" smtClean="0"/>
              <a:t>2017-10-19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199D-D3E3-40F5-B431-9E3D0958567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1325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B501-476E-4A5C-9D69-FF0CF6BAFC54}" type="datetimeFigureOut">
              <a:rPr lang="fr-CA" smtClean="0"/>
              <a:t>2017-10-19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199D-D3E3-40F5-B431-9E3D0958567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65964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B501-476E-4A5C-9D69-FF0CF6BAFC54}" type="datetimeFigureOut">
              <a:rPr lang="fr-CA" smtClean="0"/>
              <a:t>2017-10-19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199D-D3E3-40F5-B431-9E3D0958567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25453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B501-476E-4A5C-9D69-FF0CF6BAFC54}" type="datetimeFigureOut">
              <a:rPr lang="fr-CA" smtClean="0"/>
              <a:t>2017-10-19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199D-D3E3-40F5-B431-9E3D0958567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342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72BB501-476E-4A5C-9D69-FF0CF6BAFC54}" type="datetimeFigureOut">
              <a:rPr lang="fr-CA" smtClean="0"/>
              <a:t>2017-10-19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DAD199D-D3E3-40F5-B431-9E3D0958567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03182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B501-476E-4A5C-9D69-FF0CF6BAFC54}" type="datetimeFigureOut">
              <a:rPr lang="fr-CA" smtClean="0"/>
              <a:t>2017-10-19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199D-D3E3-40F5-B431-9E3D0958567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0080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B501-476E-4A5C-9D69-FF0CF6BAFC54}" type="datetimeFigureOut">
              <a:rPr lang="fr-CA" smtClean="0"/>
              <a:t>2017-10-19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199D-D3E3-40F5-B431-9E3D0958567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6143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B501-476E-4A5C-9D69-FF0CF6BAFC54}" type="datetimeFigureOut">
              <a:rPr lang="fr-CA" smtClean="0"/>
              <a:t>2017-10-19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199D-D3E3-40F5-B431-9E3D0958567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0900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B501-476E-4A5C-9D69-FF0CF6BAFC54}" type="datetimeFigureOut">
              <a:rPr lang="fr-CA" smtClean="0"/>
              <a:t>2017-10-19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199D-D3E3-40F5-B431-9E3D0958567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271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B501-476E-4A5C-9D69-FF0CF6BAFC54}" type="datetimeFigureOut">
              <a:rPr lang="fr-CA" smtClean="0"/>
              <a:t>2017-10-19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199D-D3E3-40F5-B431-9E3D0958567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5021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B501-476E-4A5C-9D69-FF0CF6BAFC54}" type="datetimeFigureOut">
              <a:rPr lang="fr-CA" smtClean="0"/>
              <a:t>2017-10-19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199D-D3E3-40F5-B431-9E3D0958567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353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B501-476E-4A5C-9D69-FF0CF6BAFC54}" type="datetimeFigureOut">
              <a:rPr lang="fr-CA" smtClean="0"/>
              <a:t>2017-10-19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199D-D3E3-40F5-B431-9E3D0958567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098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B501-476E-4A5C-9D69-FF0CF6BAFC54}" type="datetimeFigureOut">
              <a:rPr lang="fr-CA" smtClean="0"/>
              <a:t>2017-10-19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199D-D3E3-40F5-B431-9E3D0958567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506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72BB501-476E-4A5C-9D69-FF0CF6BAFC54}" type="datetimeFigureOut">
              <a:rPr lang="fr-CA" smtClean="0"/>
              <a:t>2017-10-19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DAD199D-D3E3-40F5-B431-9E3D0958567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656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BB501-476E-4A5C-9D69-FF0CF6BAFC54}" type="datetimeFigureOut">
              <a:rPr lang="fr-CA" smtClean="0"/>
              <a:t>2017-10-19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199D-D3E3-40F5-B431-9E3D0958567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863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72BB501-476E-4A5C-9D69-FF0CF6BAFC54}" type="datetimeFigureOut">
              <a:rPr lang="fr-CA" smtClean="0"/>
              <a:t>2017-10-19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DAD199D-D3E3-40F5-B431-9E3D09585670}" type="slidenum">
              <a:rPr lang="fr-CA" smtClean="0"/>
              <a:t>‹#›</a:t>
            </a:fld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899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BB501-476E-4A5C-9D69-FF0CF6BAFC54}" type="datetimeFigureOut">
              <a:rPr lang="fr-CA" smtClean="0"/>
              <a:t>2017-10-19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D199D-D3E3-40F5-B431-9E3D0958567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709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BB501-476E-4A5C-9D69-FF0CF6BAFC54}" type="datetimeFigureOut">
              <a:rPr lang="fr-CA" smtClean="0"/>
              <a:t>2017-10-19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D199D-D3E3-40F5-B431-9E3D0958567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744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effectmaster.com/2011/12/smoke-effects.html" TargetMode="External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debtclock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sz="4800" dirty="0"/>
              <a:t>Le</a:t>
            </a:r>
            <a:r>
              <a:rPr lang="fr-CA" sz="6000" dirty="0"/>
              <a:t> mercantilisme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984" y="4072299"/>
            <a:ext cx="2880320" cy="2785701"/>
          </a:xfrm>
          <a:prstGeom prst="rect">
            <a:avLst/>
          </a:prstGeom>
          <a:effectLst>
            <a:outerShdw blurRad="76200" dist="4699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4" descr="http://images.akamai.steamusercontent.com/ugc/527258415824023786/9BB148CB48F441C6015AE513040C27333DC9A866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067" y="5629741"/>
            <a:ext cx="5225077" cy="110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97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19" y="1888614"/>
            <a:ext cx="5119071" cy="2919830"/>
          </a:xfrm>
          <a:prstGeom prst="rect">
            <a:avLst/>
          </a:prstGeom>
        </p:spPr>
      </p:pic>
      <p:pic>
        <p:nvPicPr>
          <p:cNvPr id="5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415" y="1923862"/>
            <a:ext cx="5250848" cy="3098760"/>
          </a:xfrm>
          <a:prstGeom prst="rect">
            <a:avLst/>
          </a:prstGeom>
        </p:spPr>
      </p:pic>
      <p:pic>
        <p:nvPicPr>
          <p:cNvPr id="2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477" y="2889512"/>
            <a:ext cx="4650676" cy="2790406"/>
          </a:xfrm>
          <a:prstGeom prst="rect">
            <a:avLst/>
          </a:prstGeom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094">
            <a:off x="7531783" y="1287433"/>
            <a:ext cx="2075266" cy="3204157"/>
          </a:xfrm>
          <a:prstGeom prst="rect">
            <a:avLst/>
          </a:prstGeom>
        </p:spPr>
      </p:pic>
      <p:pic>
        <p:nvPicPr>
          <p:cNvPr id="4" name="Picture 14" descr="http://4.bp.blogspot.com/-17Cs9Vm5eCM/Tt0lPO2nH6I/AAAAAAAAC20/Ou8yR1wHD70/s320/r4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6956">
            <a:off x="6854687" y="871141"/>
            <a:ext cx="1147374" cy="156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56" y="3087616"/>
            <a:ext cx="4330212" cy="2592302"/>
          </a:xfrm>
          <a:prstGeom prst="rect">
            <a:avLst/>
          </a:prstGeom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121" y="1923862"/>
            <a:ext cx="1823162" cy="3875087"/>
          </a:xfrm>
          <a:prstGeom prst="rect">
            <a:avLst/>
          </a:prstGeom>
          <a:effectLst>
            <a:outerShdw blurRad="152400" dir="5400000" sx="90000" sy="-19000" rotWithShape="0">
              <a:prstClr val="black">
                <a:alpha val="21000"/>
              </a:prstClr>
            </a:outerShdw>
          </a:effectLst>
        </p:spPr>
      </p:pic>
      <p:pic>
        <p:nvPicPr>
          <p:cNvPr id="8" name="Imag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47" y="5022622"/>
            <a:ext cx="1018030" cy="829648"/>
          </a:xfrm>
          <a:prstGeom prst="rect">
            <a:avLst/>
          </a:prstGeom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229">
            <a:off x="4588748" y="5057863"/>
            <a:ext cx="1018030" cy="829648"/>
          </a:xfrm>
          <a:prstGeom prst="rect">
            <a:avLst/>
          </a:prstGeom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889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785216-7520-42FA-8FD5-9AC755A2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5398" y="1257301"/>
            <a:ext cx="210288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A15AAC-96D1-4093-B507-FF5927742D6C}"/>
              </a:ext>
            </a:extLst>
          </p:cNvPr>
          <p:cNvSpPr txBox="1"/>
          <p:nvPr/>
        </p:nvSpPr>
        <p:spPr>
          <a:xfrm>
            <a:off x="5695950" y="2000251"/>
            <a:ext cx="26289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Berlin Sans FB Demi" panose="020E0802020502020306" pitchFamily="34" charset="0"/>
              </a:rPr>
              <a:t>p.71</a:t>
            </a:r>
          </a:p>
          <a:p>
            <a:r>
              <a:rPr lang="fr-CA" sz="2800" dirty="0">
                <a:latin typeface="Berlin Sans FB Demi" panose="020E0802020502020306" pitchFamily="34" charset="0"/>
              </a:rPr>
              <a:t>   #1</a:t>
            </a:r>
          </a:p>
          <a:p>
            <a:r>
              <a:rPr lang="fr-CA" sz="2800" dirty="0">
                <a:latin typeface="Berlin Sans FB Demi" panose="020E0802020502020306" pitchFamily="34" charset="0"/>
              </a:rPr>
              <a:t>   #4</a:t>
            </a:r>
          </a:p>
          <a:p>
            <a:r>
              <a:rPr lang="fr-CA" sz="2700" dirty="0">
                <a:latin typeface="Berlin Sans FB Demi" panose="020E0802020502020306" pitchFamily="34" charset="0"/>
              </a:rPr>
              <a:t>   </a:t>
            </a:r>
          </a:p>
          <a:p>
            <a:r>
              <a:rPr lang="fr-CA" sz="2700" dirty="0">
                <a:latin typeface="Berlin Sans FB Demi" panose="020E0802020502020306" pitchFamily="34" charset="0"/>
              </a:rPr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14590-2152-4749-995D-07E9957705FF}"/>
              </a:ext>
            </a:extLst>
          </p:cNvPr>
          <p:cNvSpPr txBox="1"/>
          <p:nvPr/>
        </p:nvSpPr>
        <p:spPr>
          <a:xfrm>
            <a:off x="3438526" y="5143502"/>
            <a:ext cx="5025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u="sng" dirty="0">
                <a:latin typeface="Berlin Sans FB Demi" panose="020E0802020502020306" pitchFamily="34" charset="0"/>
              </a:rPr>
              <a:t>Devoirs</a:t>
            </a:r>
            <a:r>
              <a:rPr lang="fr-CA" sz="2800" dirty="0">
                <a:latin typeface="Berlin Sans FB Demi" panose="020E0802020502020306" pitchFamily="34" charset="0"/>
              </a:rPr>
              <a:t>: p.71-72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39914-9D58-41FF-994F-76B2EF39503D}"/>
              </a:ext>
            </a:extLst>
          </p:cNvPr>
          <p:cNvSpPr txBox="1"/>
          <p:nvPr/>
        </p:nvSpPr>
        <p:spPr>
          <a:xfrm>
            <a:off x="5638799" y="1314452"/>
            <a:ext cx="4598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u="sng" dirty="0">
                <a:latin typeface="Berlin Sans FB Demi" panose="020E0802020502020306" pitchFamily="34" charset="0"/>
              </a:rPr>
              <a:t>Questions importantes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C1CA7-9982-4E69-B162-EEC311E4AF70}"/>
              </a:ext>
            </a:extLst>
          </p:cNvPr>
          <p:cNvSpPr txBox="1"/>
          <p:nvPr/>
        </p:nvSpPr>
        <p:spPr>
          <a:xfrm>
            <a:off x="3438525" y="4222614"/>
            <a:ext cx="814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État (nm), à l’étranger (nm), s’approprier (v)</a:t>
            </a:r>
            <a:endParaRPr lang="fr-CA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1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79895" y="1492303"/>
            <a:ext cx="11029615" cy="1778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Quel pays est la plus grande puissance économique aujourd’hui ?</a:t>
            </a:r>
            <a:endParaRPr lang="fr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786">
            <a:off x="323597" y="240961"/>
            <a:ext cx="901699" cy="89795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879894" y="3271158"/>
            <a:ext cx="11029615" cy="1778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Quel pays a la plus grande dette aujourd’hui 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5876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886200" y="2057400"/>
            <a:ext cx="457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latin typeface="Garamond" pitchFamily="18" charset="0"/>
              </a:rPr>
              <a:t>American </a:t>
            </a:r>
            <a:r>
              <a:rPr lang="fr-CA" sz="3200" b="1" dirty="0" err="1">
                <a:latin typeface="Garamond" pitchFamily="18" charset="0"/>
              </a:rPr>
              <a:t>Debt</a:t>
            </a:r>
            <a:r>
              <a:rPr lang="fr-CA" sz="3200" b="1" dirty="0">
                <a:latin typeface="Garamond" pitchFamily="18" charset="0"/>
              </a:rPr>
              <a:t> </a:t>
            </a:r>
            <a:r>
              <a:rPr lang="fr-CA" sz="3200" b="1" dirty="0" err="1">
                <a:latin typeface="Garamond" pitchFamily="18" charset="0"/>
              </a:rPr>
              <a:t>Calculator</a:t>
            </a:r>
            <a:endParaRPr lang="fr-CA" sz="3200" b="1" dirty="0">
              <a:latin typeface="Garamond" pitchFamily="18" charset="0"/>
            </a:endParaRPr>
          </a:p>
          <a:p>
            <a:pPr algn="ctr"/>
            <a:endParaRPr lang="fr-CA" sz="1200" dirty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40202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CA" sz="2400" dirty="0">
                <a:latin typeface="Garamond" pitchFamily="18" charset="0"/>
                <a:hlinkClick r:id="rId3"/>
              </a:rPr>
              <a:t>http://www.usdebtclock.org/</a:t>
            </a:r>
            <a:r>
              <a:rPr lang="fr-CA" sz="2400" dirty="0">
                <a:latin typeface="Garamond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/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7592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218" y="1653944"/>
            <a:ext cx="4458099" cy="2542823"/>
          </a:xfrm>
          <a:prstGeom prst="rect">
            <a:avLst/>
          </a:prstGeom>
        </p:spPr>
      </p:pic>
      <p:pic>
        <p:nvPicPr>
          <p:cNvPr id="2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624" y="2496900"/>
            <a:ext cx="4142307" cy="2479812"/>
          </a:xfrm>
          <a:prstGeom prst="rect">
            <a:avLst/>
          </a:prstGeom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866" y="2038125"/>
            <a:ext cx="9388561" cy="339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2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90" y="3659947"/>
            <a:ext cx="3953414" cy="1940983"/>
          </a:xfrm>
          <a:prstGeom prst="rect">
            <a:avLst/>
          </a:prstGeom>
          <a:effectLst>
            <a:outerShdw blurRad="76200" dist="1270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5400" dirty="0"/>
              <a:t>Le mercantilisme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001600"/>
            <a:ext cx="8517088" cy="1778855"/>
          </a:xfrm>
        </p:spPr>
        <p:txBody>
          <a:bodyPr>
            <a:normAutofit/>
          </a:bodyPr>
          <a:lstStyle/>
          <a:p>
            <a:r>
              <a:rPr lang="fr-CA" sz="4000" dirty="0"/>
              <a:t>Le </a:t>
            </a:r>
            <a:r>
              <a:rPr lang="fr-CA" sz="4000" u="sng" dirty="0"/>
              <a:t>mercantilisme</a:t>
            </a:r>
            <a:r>
              <a:rPr lang="fr-CA" sz="4000" dirty="0"/>
              <a:t> est une idéologie économique des 15</a:t>
            </a:r>
            <a:r>
              <a:rPr lang="fr-CA" sz="4000" baseline="30000" dirty="0"/>
              <a:t>e</a:t>
            </a:r>
            <a:r>
              <a:rPr lang="fr-CA" sz="4000" dirty="0"/>
              <a:t> – 19</a:t>
            </a:r>
            <a:r>
              <a:rPr lang="fr-CA" sz="4000" baseline="30000" dirty="0"/>
              <a:t>e</a:t>
            </a:r>
            <a:r>
              <a:rPr lang="fr-CA" sz="4000" dirty="0"/>
              <a:t> siècles</a:t>
            </a:r>
            <a:endParaRPr lang="fr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92087" y="3132000"/>
            <a:ext cx="7666697" cy="188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qui mesure la puissance d’un </a:t>
            </a:r>
            <a:r>
              <a:rPr lang="fr-CA" sz="4000" u="sng" dirty="0"/>
              <a:t>État</a:t>
            </a:r>
            <a:r>
              <a:rPr lang="fr-CA" sz="4000" dirty="0"/>
              <a:t> par sa quantité de richesse</a:t>
            </a:r>
            <a:endParaRPr lang="fr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92087" y="4630439"/>
            <a:ext cx="4704041" cy="768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(pierres précieuses).</a:t>
            </a:r>
            <a:endParaRPr lang="fr-CA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90" y="3618000"/>
            <a:ext cx="3889976" cy="2414017"/>
          </a:xfrm>
          <a:prstGeom prst="rect">
            <a:avLst/>
          </a:prstGeom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597" y="2604412"/>
            <a:ext cx="2001353" cy="3427605"/>
          </a:xfrm>
          <a:prstGeom prst="rect">
            <a:avLst/>
          </a:prstGeom>
          <a:effectLst>
            <a:outerShdw blurRad="76200" dir="72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2" descr="http://www.ars.usda.gov/is/kids/transportation/story4/piggybank_coins_falling_lg_cl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2361" y="1880894"/>
            <a:ext cx="1518774" cy="2200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335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5400" dirty="0"/>
              <a:t>Le mercantilisme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8497493" cy="2226912"/>
          </a:xfrm>
        </p:spPr>
        <p:txBody>
          <a:bodyPr>
            <a:normAutofit/>
          </a:bodyPr>
          <a:lstStyle/>
          <a:p>
            <a:r>
              <a:rPr lang="fr-CA" sz="4000" dirty="0"/>
              <a:t>Dans ce système, les </a:t>
            </a:r>
            <a:r>
              <a:rPr lang="fr-CA" sz="4000" u="sng" dirty="0"/>
              <a:t>colonies</a:t>
            </a:r>
            <a:r>
              <a:rPr lang="fr-CA" sz="4000" dirty="0"/>
              <a:t> servent surtout à l’extraction de ressources naturelles</a:t>
            </a:r>
            <a:endParaRPr lang="fr-CA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31185" y="3348000"/>
            <a:ext cx="4813768" cy="1085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pour la </a:t>
            </a:r>
            <a:r>
              <a:rPr lang="fr-CA" sz="4000" u="sng" dirty="0"/>
              <a:t>métropole</a:t>
            </a:r>
            <a:endParaRPr lang="fr-CA" u="sng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977323" y="3348000"/>
            <a:ext cx="4020312" cy="1085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(ex: France, G-B).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7842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"/>
            <a:ext cx="9144000" cy="696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753" y="1308088"/>
            <a:ext cx="1145165" cy="108567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081" y="1638645"/>
            <a:ext cx="1145165" cy="10856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565" y="1219201"/>
            <a:ext cx="944127" cy="1307399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0047" y="1600201"/>
            <a:ext cx="936104" cy="793563"/>
          </a:xfrm>
          <a:prstGeom prst="rect">
            <a:avLst/>
          </a:prstGeom>
        </p:spPr>
      </p:pic>
      <p:pic>
        <p:nvPicPr>
          <p:cNvPr id="18" name="Image 1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513" y="1658713"/>
            <a:ext cx="936104" cy="793563"/>
          </a:xfrm>
          <a:prstGeom prst="rect">
            <a:avLst/>
          </a:prstGeom>
        </p:spPr>
      </p:pic>
      <p:pic>
        <p:nvPicPr>
          <p:cNvPr id="17" name="Image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7513" y="1952099"/>
            <a:ext cx="936104" cy="79356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802" y="1455196"/>
            <a:ext cx="1281574" cy="120059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40" y="1500185"/>
            <a:ext cx="1281574" cy="122413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350" y="1284815"/>
            <a:ext cx="1201541" cy="113222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642" y="1863725"/>
            <a:ext cx="1145165" cy="108567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820" y="1793466"/>
            <a:ext cx="1281574" cy="120059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54" y="1592100"/>
            <a:ext cx="1201541" cy="113222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642" y="1817180"/>
            <a:ext cx="1201541" cy="113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636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16667E-7 2.59259E-6 L -0.11615 0.01481 L -0.19622 0.01412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18" y="7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505 L -0.13151 0.04213 L -0.25429 -0.00857 " pathEditMode="relative" rAng="0" ptsTypes="A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21" y="28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-1.11111E-6 L -0.13894 0.00533 L -0.27995 -0.00139 " pathEditMode="relative" rAng="0" ptsTypes="AAA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9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287 -0.01574 L 0.09804 0.00717 L 0.20664 -0.03426 " pathEditMode="relative" rAng="0" ptsTypes="AAA">
                                      <p:cBhvr>
                                        <p:cTn id="3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20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0.14505 0.0662 L 0.27031 0.04097 " pathEditMode="relative" rAng="0" ptsTypes="AAA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16" y="331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54167E-6 2.22222E-6 L 0.12187 0.06134 L 0.23385 0.0169 " pathEditMode="relative" rAng="0" ptsTypes="AAA">
                                      <p:cBhvr>
                                        <p:cTn id="3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93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7 -0.0044 L -0.10976 0.04097 L -0.22109 0.03865 " pathEditMode="relative" rAng="0" ptsTypes="AAA">
                                      <p:cBhvr>
                                        <p:cTn id="5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8" y="22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432 -0.04907 L -0.08516 -0.05602 L -0.09792 -0.12037 L -0.05534 -0.18449 L 0.01497 -0.21481 " pathEditMode="relative" rAng="0" ptsTypes="AAAAA">
                                      <p:cBhvr>
                                        <p:cTn id="5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" y="-828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3.7037E-6 L -0.05769 0.02292 L -0.06472 0.07709 L -0.03229 0.12269 L 0.03789 0.12153 L 0.04778 0.11181 " pathEditMode="relative" rAng="0" ptsTypes="AAAAAA">
                                      <p:cBhvr>
                                        <p:cTn id="6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5400" dirty="0"/>
              <a:t>Le mercantilisme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2226912"/>
          </a:xfrm>
        </p:spPr>
        <p:txBody>
          <a:bodyPr>
            <a:normAutofit/>
          </a:bodyPr>
          <a:lstStyle/>
          <a:p>
            <a:r>
              <a:rPr lang="fr-CA" sz="4000" dirty="0"/>
              <a:t>Dans ce système, les </a:t>
            </a:r>
            <a:r>
              <a:rPr lang="fr-CA" sz="4000" u="sng" dirty="0"/>
              <a:t>colonies</a:t>
            </a:r>
            <a:r>
              <a:rPr lang="fr-CA" sz="4000" dirty="0"/>
              <a:t> servent principalement à l’extraction de ressources naturelles</a:t>
            </a:r>
            <a:endParaRPr lang="fr-CA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31185" y="3348000"/>
            <a:ext cx="4813768" cy="1085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pour la </a:t>
            </a:r>
            <a:r>
              <a:rPr lang="fr-CA" sz="4000" u="sng" dirty="0"/>
              <a:t>métropole</a:t>
            </a:r>
            <a:endParaRPr lang="fr-CA" u="sng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977323" y="3348000"/>
            <a:ext cx="4020312" cy="1085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(ex: France, G-B).</a:t>
            </a:r>
            <a:endParaRPr lang="fr-CA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69627" y="4176686"/>
            <a:ext cx="10983718" cy="1234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4000" dirty="0"/>
              <a:t>Une colonie de ce type est une </a:t>
            </a:r>
            <a:r>
              <a:rPr lang="fr-CA" sz="4000" u="sng" dirty="0"/>
              <a:t>colonie-comptoir</a:t>
            </a:r>
            <a:r>
              <a:rPr lang="fr-CA" sz="4000" dirty="0"/>
              <a:t>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7605250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5400" dirty="0"/>
              <a:t>Le mercantilisme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1968460"/>
            <a:ext cx="3435382" cy="846996"/>
          </a:xfrm>
        </p:spPr>
        <p:txBody>
          <a:bodyPr>
            <a:normAutofit/>
          </a:bodyPr>
          <a:lstStyle/>
          <a:p>
            <a:r>
              <a:rPr lang="fr-CA" sz="4000" dirty="0"/>
              <a:t>Par exemple :</a:t>
            </a:r>
            <a:endParaRPr lang="fr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43137" y="1946164"/>
            <a:ext cx="4981407" cy="891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La métropole (France) </a:t>
            </a:r>
            <a:endParaRPr lang="fr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95625" y="2623890"/>
            <a:ext cx="8111216" cy="1501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fr-CA" sz="4000" dirty="0"/>
              <a:t>Importe les ressources (fourrures) de sa colonie </a:t>
            </a:r>
            <a:endParaRPr lang="fr-CA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89676" y="3217556"/>
            <a:ext cx="4114828" cy="95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(Nouvelle-France) ; </a:t>
            </a:r>
            <a:endParaRPr lang="fr-CA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95624" y="3750647"/>
            <a:ext cx="7885038" cy="1790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 startAt="2"/>
            </a:pPr>
            <a:r>
              <a:rPr lang="fr-CA" sz="4000" dirty="0"/>
              <a:t>La métropole manufacture des produits </a:t>
            </a:r>
            <a:endParaRPr lang="fr-CA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28000" y="4467600"/>
            <a:ext cx="2780751" cy="95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(chapeaux) ; </a:t>
            </a:r>
            <a:endParaRPr lang="fr-CA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95624" y="5251787"/>
            <a:ext cx="7708880" cy="1426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 startAt="3"/>
            </a:pPr>
            <a:r>
              <a:rPr lang="fr-CA" sz="4000" dirty="0"/>
              <a:t>La métropole vend ses produits à l’étranger</a:t>
            </a:r>
            <a:endParaRPr lang="fr-CA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154162" y="5808480"/>
            <a:ext cx="2494919" cy="95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4000" dirty="0"/>
              <a:t>(Espagne).</a:t>
            </a:r>
            <a:endParaRPr lang="fr-CA" dirty="0"/>
          </a:p>
        </p:txBody>
      </p:sp>
      <p:pic>
        <p:nvPicPr>
          <p:cNvPr id="1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259" y="1639426"/>
            <a:ext cx="2149125" cy="4971208"/>
          </a:xfrm>
          <a:prstGeom prst="rect">
            <a:avLst/>
          </a:prstGeom>
          <a:effectLst>
            <a:outerShdw blurRad="76200" dist="101600" dir="15600000" sy="23000" kx="1200000" algn="br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827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103</TotalTime>
  <Words>192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Berlin Sans FB Demi</vt:lpstr>
      <vt:lpstr>Calibri</vt:lpstr>
      <vt:lpstr>Calibri Light</vt:lpstr>
      <vt:lpstr>Garamond</vt:lpstr>
      <vt:lpstr>Gill Sans MT</vt:lpstr>
      <vt:lpstr>Wingdings 2</vt:lpstr>
      <vt:lpstr>Dividend</vt:lpstr>
      <vt:lpstr>Office Theme</vt:lpstr>
      <vt:lpstr>1_Office Theme</vt:lpstr>
      <vt:lpstr>Le mercantilisme</vt:lpstr>
      <vt:lpstr>PowerPoint Presentation</vt:lpstr>
      <vt:lpstr>PowerPoint Presentation</vt:lpstr>
      <vt:lpstr>PowerPoint Presentation</vt:lpstr>
      <vt:lpstr>Le mercantilisme</vt:lpstr>
      <vt:lpstr>Le mercantilisme</vt:lpstr>
      <vt:lpstr>PowerPoint Presentation</vt:lpstr>
      <vt:lpstr>Le mercantilisme</vt:lpstr>
      <vt:lpstr>Le mercantilisme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mercantilisme</dc:title>
  <dc:creator>Martin Brisebois</dc:creator>
  <cp:lastModifiedBy>Martin Brisebois</cp:lastModifiedBy>
  <cp:revision>18</cp:revision>
  <dcterms:created xsi:type="dcterms:W3CDTF">2016-10-15T12:37:48Z</dcterms:created>
  <dcterms:modified xsi:type="dcterms:W3CDTF">2017-10-19T12:20:40Z</dcterms:modified>
</cp:coreProperties>
</file>