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  <p:sldMasterId id="2147483726" r:id="rId3"/>
  </p:sldMasterIdLst>
  <p:sldIdLst>
    <p:sldId id="258" r:id="rId4"/>
    <p:sldId id="256" r:id="rId5"/>
    <p:sldId id="257" r:id="rId6"/>
    <p:sldId id="259" r:id="rId7"/>
    <p:sldId id="260" r:id="rId8"/>
    <p:sldId id="263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3T13:52:40.494" idx="1">
    <p:pos x="7397" y="129"/>
    <p:text>La gauche et la droite ont leurs origines dans l'Assemblée nationale française de 1789.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398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25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612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44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005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928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195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38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003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407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50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417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04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714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08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42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70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6864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9070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4026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4088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82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52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113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176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323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4213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912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4731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018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434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7454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52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651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890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5738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4447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4529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740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585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6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120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435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41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17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9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667E-6022-48CB-8195-6B48BC2A155E}" type="datetimeFigureOut">
              <a:rPr lang="fr-CA" smtClean="0"/>
              <a:t>2016-10-23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A1BF-EB28-4086-A486-6B8FE263EEA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10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k_k-bHig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2304288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2.1</a:t>
            </a:r>
          </a:p>
          <a:p>
            <a:pPr algn="ctr"/>
            <a:r>
              <a:rPr lang="fr-FR" sz="4800" b="1" dirty="0"/>
              <a:t>Les idéologies politiques</a:t>
            </a:r>
          </a:p>
        </p:txBody>
      </p:sp>
    </p:spTree>
    <p:extLst>
      <p:ext uri="{BB962C8B-B14F-4D97-AF65-F5344CB8AC3E}">
        <p14:creationId xmlns:p14="http://schemas.microsoft.com/office/powerpoint/2010/main" val="307379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1" y="-1"/>
            <a:ext cx="9144000" cy="6858000"/>
          </a:xfrm>
          <a:prstGeom prst="rect">
            <a:avLst/>
          </a:prstGeom>
        </p:spPr>
      </p:pic>
      <p:sp>
        <p:nvSpPr>
          <p:cNvPr id="3" name="ZoneTexte 4"/>
          <p:cNvSpPr txBox="1"/>
          <p:nvPr/>
        </p:nvSpPr>
        <p:spPr>
          <a:xfrm>
            <a:off x="3396960" y="1743923"/>
            <a:ext cx="54524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en-CA" sz="3200" dirty="0"/>
              <a:t>Crash Course in Government and Politics: Lib vs Con</a:t>
            </a:r>
            <a:endParaRPr lang="fr-CA" sz="3200" dirty="0"/>
          </a:p>
          <a:p>
            <a:pPr algn="ctr"/>
            <a:r>
              <a:rPr lang="fr-CA" sz="3200" dirty="0"/>
              <a:t>(8 min)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https://www.youtube.com/watch?v=j_k_k-bHigM</a:t>
            </a:r>
            <a:r>
              <a:rPr lang="fr-CA" sz="2400" dirty="0"/>
              <a:t> 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0597861" y="0"/>
            <a:ext cx="159413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-2"/>
            <a:ext cx="14538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28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16844" y="1945266"/>
            <a:ext cx="9260947" cy="1602308"/>
          </a:xfrm>
        </p:spPr>
        <p:txBody>
          <a:bodyPr>
            <a:normAutofit/>
          </a:bodyPr>
          <a:lstStyle/>
          <a:p>
            <a:pPr algn="l"/>
            <a:r>
              <a:rPr lang="fr-CA" sz="6600" dirty="0"/>
              <a:t>Les idéologies politiques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062">
            <a:off x="1195416" y="531461"/>
            <a:ext cx="1866667" cy="16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33">
            <a:off x="5161977" y="367247"/>
            <a:ext cx="1704762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68831" y="2635200"/>
            <a:ext cx="9482332" cy="161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cap="none" dirty="0"/>
              <a:t>					   Pour chacune, on peut parler de l’aile social ou économique. </a:t>
            </a:r>
            <a:endParaRPr lang="fr-CA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529"/>
            <a:ext cx="10396882" cy="832757"/>
          </a:xfrm>
        </p:spPr>
        <p:txBody>
          <a:bodyPr/>
          <a:lstStyle/>
          <a:p>
            <a:r>
              <a:rPr lang="fr-CA" dirty="0"/>
              <a:t>Les idéologies politiques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6824"/>
            <a:ext cx="10394707" cy="1153333"/>
          </a:xfrm>
        </p:spPr>
        <p:txBody>
          <a:bodyPr/>
          <a:lstStyle/>
          <a:p>
            <a:r>
              <a:rPr lang="fr-CA" sz="4000" cap="none" dirty="0"/>
              <a:t>On divise les idéologies sur deux plans—</a:t>
            </a:r>
            <a:endParaRPr lang="fr-CA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8830" y="2498400"/>
            <a:ext cx="4893127" cy="11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cap="none" dirty="0"/>
              <a:t>l’aile g</a:t>
            </a:r>
            <a:r>
              <a:rPr lang="fr-CA" sz="4000" u="sng" cap="none" dirty="0"/>
              <a:t>auche</a:t>
            </a:r>
            <a:r>
              <a:rPr lang="fr-CA" sz="4000" cap="none" dirty="0"/>
              <a:t> et </a:t>
            </a:r>
            <a:r>
              <a:rPr lang="fr-CA" sz="4000" u="sng" cap="none" dirty="0"/>
              <a:t>droite</a:t>
            </a:r>
            <a:r>
              <a:rPr lang="fr-CA" sz="4000" cap="none" dirty="0"/>
              <a:t>.</a:t>
            </a:r>
            <a:endParaRPr lang="fr-CA" cap="none" dirty="0"/>
          </a:p>
        </p:txBody>
      </p:sp>
    </p:spTree>
    <p:extLst>
      <p:ext uri="{BB962C8B-B14F-4D97-AF65-F5344CB8AC3E}">
        <p14:creationId xmlns:p14="http://schemas.microsoft.com/office/powerpoint/2010/main" val="12512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12011025" y="0"/>
            <a:ext cx="180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Picture 3" descr="http://images.clipartpanda.com/wings-vector-gma-set-22-skulls-and-wings-prvs-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917394"/>
            <a:ext cx="9029700" cy="543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05" y="3350142"/>
            <a:ext cx="9676190" cy="1028571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 rot="16200000">
            <a:off x="51523" y="5061794"/>
            <a:ext cx="176627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000" kern="1200" dirty="0">
                <a:solidFill>
                  <a:srgbClr val="FFFFFF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ÉCONOMIE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 rot="16200000">
            <a:off x="133166" y="2348595"/>
            <a:ext cx="160298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000" dirty="0">
                <a:solidFill>
                  <a:srgbClr val="FFFFFF"/>
                </a:solidFill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40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529"/>
            <a:ext cx="10396882" cy="832757"/>
          </a:xfrm>
        </p:spPr>
        <p:txBody>
          <a:bodyPr/>
          <a:lstStyle/>
          <a:p>
            <a:r>
              <a:rPr lang="fr-CA" dirty="0"/>
              <a:t>Les idéologies politiques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6824"/>
            <a:ext cx="10394707" cy="1474462"/>
          </a:xfrm>
        </p:spPr>
        <p:txBody>
          <a:bodyPr>
            <a:normAutofit lnSpcReduction="10000"/>
          </a:bodyPr>
          <a:lstStyle/>
          <a:p>
            <a:r>
              <a:rPr lang="fr-CA" sz="4000" cap="none" dirty="0"/>
              <a:t>L’aile sociale « mesure » le degré de liberté civile ;</a:t>
            </a:r>
            <a:endParaRPr lang="fr-CA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43843" y="2210400"/>
            <a:ext cx="7804801" cy="11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cap="none" dirty="0"/>
              <a:t>la gauche prône l’absence de l’</a:t>
            </a:r>
            <a:r>
              <a:rPr lang="fr-CA" sz="4000" u="sng" cap="none" dirty="0"/>
              <a:t>État</a:t>
            </a:r>
            <a:r>
              <a:rPr lang="fr-CA" sz="4000" cap="none" dirty="0"/>
              <a:t>. </a:t>
            </a:r>
            <a:endParaRPr lang="fr-CA" cap="non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2511" y="3967200"/>
            <a:ext cx="9148163" cy="156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cap="none" dirty="0"/>
              <a:t>					    la gauche prône plus de contrôle étatique.</a:t>
            </a:r>
            <a:endParaRPr lang="fr-CA" cap="non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322800"/>
            <a:ext cx="10394707" cy="147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cap="none" dirty="0"/>
              <a:t>L’aile économique « mesure » le degré d’intervention de l’État ;</a:t>
            </a:r>
            <a:endParaRPr lang="fr-CA" cap="none" dirty="0"/>
          </a:p>
        </p:txBody>
      </p:sp>
    </p:spTree>
    <p:extLst>
      <p:ext uri="{BB962C8B-B14F-4D97-AF65-F5344CB8AC3E}">
        <p14:creationId xmlns:p14="http://schemas.microsoft.com/office/powerpoint/2010/main" val="21533509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12011025" y="0"/>
            <a:ext cx="180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Picture 3" descr="http://images.clipartpanda.com/wings-vector-gma-set-22-skulls-and-wings-prvs-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917394"/>
            <a:ext cx="9029700" cy="543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05" y="3350142"/>
            <a:ext cx="9676190" cy="1028571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 rot="16200000">
            <a:off x="58360" y="5112174"/>
            <a:ext cx="1752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000" kern="1200" dirty="0">
                <a:solidFill>
                  <a:srgbClr val="FFFFFF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ÉCONOMIE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 rot="16200000">
            <a:off x="213481" y="2164868"/>
            <a:ext cx="144235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2000" kern="1200" dirty="0">
                <a:solidFill>
                  <a:srgbClr val="FFFFFF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0" y="2149563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71" y="2149564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53" y="2149562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6950" y="4141196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4571" y="4141196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72190" y="4141196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67473" y="4141196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72" y="2149562"/>
            <a:ext cx="1847619" cy="1438095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934659" y="219189"/>
            <a:ext cx="167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ANARCHISME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37628" y="270555"/>
            <a:ext cx="19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CONSERVATISME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1574" y="222422"/>
            <a:ext cx="19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COMMUNISME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323" y="748524"/>
            <a:ext cx="19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LIBERALISME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666" y="767285"/>
            <a:ext cx="19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FASCISME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534" y="760624"/>
            <a:ext cx="19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MIXTE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33014" y="760624"/>
            <a:ext cx="19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SOCIALISME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9324" y="219189"/>
            <a:ext cx="19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CAPITALISME</a:t>
            </a:r>
          </a:p>
        </p:txBody>
      </p:sp>
    </p:spTree>
    <p:extLst>
      <p:ext uri="{BB962C8B-B14F-4D97-AF65-F5344CB8AC3E}">
        <p14:creationId xmlns:p14="http://schemas.microsoft.com/office/powerpoint/2010/main" val="399006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487 0.2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9375 0.72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3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-0.3931 0.720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15833 0.2821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66718 0.206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9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01198 0.21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8398 0.641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6328 0.641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529"/>
            <a:ext cx="10396882" cy="832757"/>
          </a:xfrm>
        </p:spPr>
        <p:txBody>
          <a:bodyPr/>
          <a:lstStyle/>
          <a:p>
            <a:r>
              <a:rPr lang="fr-CA" dirty="0"/>
              <a:t>Les idéologies politiques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6824"/>
            <a:ext cx="10394707" cy="1153333"/>
          </a:xfrm>
        </p:spPr>
        <p:txBody>
          <a:bodyPr/>
          <a:lstStyle/>
          <a:p>
            <a:r>
              <a:rPr lang="fr-CA" sz="4000" cap="none" dirty="0"/>
              <a:t>En général, la droite représente le </a:t>
            </a:r>
            <a:r>
              <a:rPr lang="fr-CA" sz="4000" i="1" cap="none" dirty="0"/>
              <a:t>statu quo</a:t>
            </a:r>
            <a:r>
              <a:rPr lang="fr-CA" sz="4000" cap="none" dirty="0"/>
              <a:t>,</a:t>
            </a:r>
            <a:endParaRPr lang="fr-CA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8829" y="2465615"/>
            <a:ext cx="8392884" cy="11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cap="none" dirty="0"/>
              <a:t>tandis que la gauche est réactionnaire. </a:t>
            </a:r>
            <a:endParaRPr lang="fr-CA" cap="none" dirty="0"/>
          </a:p>
        </p:txBody>
      </p:sp>
    </p:spTree>
    <p:extLst>
      <p:ext uri="{BB962C8B-B14F-4D97-AF65-F5344CB8AC3E}">
        <p14:creationId xmlns:p14="http://schemas.microsoft.com/office/powerpoint/2010/main" val="21517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451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11446843" y="0"/>
            <a:ext cx="7451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7" y="0"/>
            <a:ext cx="1070168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4686" y="533400"/>
            <a:ext cx="5143499" cy="615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A" sz="500" b="1" dirty="0"/>
          </a:p>
          <a:p>
            <a:pPr algn="ctr"/>
            <a:r>
              <a:rPr lang="fr-CA" sz="2400" b="1" dirty="0"/>
              <a:t>Assemblée nationale française (1789)</a:t>
            </a:r>
          </a:p>
          <a:p>
            <a:pPr algn="ctr"/>
            <a:endParaRPr lang="fr-CA" sz="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21971" y="3826643"/>
            <a:ext cx="2460172" cy="861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A" sz="500" dirty="0"/>
          </a:p>
          <a:p>
            <a:pPr algn="ctr"/>
            <a:r>
              <a:rPr lang="fr-CA" sz="2000" dirty="0"/>
              <a:t>Républicains</a:t>
            </a:r>
          </a:p>
          <a:p>
            <a:pPr algn="ctr"/>
            <a:r>
              <a:rPr lang="fr-CA" sz="2000" dirty="0"/>
              <a:t>pro-révolution</a:t>
            </a:r>
          </a:p>
          <a:p>
            <a:pPr algn="ctr"/>
            <a:endParaRPr lang="fr-CA" sz="5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4799" y="3826643"/>
            <a:ext cx="2645230" cy="861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A" sz="500" dirty="0"/>
          </a:p>
          <a:p>
            <a:pPr algn="ctr"/>
            <a:r>
              <a:rPr lang="fr-CA" sz="2000" dirty="0"/>
              <a:t>Conservateurs</a:t>
            </a:r>
          </a:p>
          <a:p>
            <a:pPr algn="ctr"/>
            <a:r>
              <a:rPr lang="fr-CA" sz="2000" dirty="0"/>
              <a:t>pro-monarchie</a:t>
            </a:r>
          </a:p>
          <a:p>
            <a:pPr algn="ctr"/>
            <a:endParaRPr lang="fr-CA" sz="500" dirty="0"/>
          </a:p>
        </p:txBody>
      </p:sp>
      <p:sp>
        <p:nvSpPr>
          <p:cNvPr id="14" name="Arrow: Right 13"/>
          <p:cNvSpPr/>
          <p:nvPr/>
        </p:nvSpPr>
        <p:spPr>
          <a:xfrm>
            <a:off x="6389914" y="3639189"/>
            <a:ext cx="4355820" cy="12273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val 12"/>
          <p:cNvSpPr/>
          <p:nvPr/>
        </p:nvSpPr>
        <p:spPr>
          <a:xfrm>
            <a:off x="5970811" y="3505200"/>
            <a:ext cx="419103" cy="4245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Arrow: Right 14"/>
          <p:cNvSpPr/>
          <p:nvPr/>
        </p:nvSpPr>
        <p:spPr>
          <a:xfrm flipH="1">
            <a:off x="1490313" y="3639189"/>
            <a:ext cx="4480497" cy="12273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340371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529"/>
            <a:ext cx="10396882" cy="832757"/>
          </a:xfrm>
        </p:spPr>
        <p:txBody>
          <a:bodyPr/>
          <a:lstStyle/>
          <a:p>
            <a:r>
              <a:rPr lang="fr-CA" dirty="0"/>
              <a:t>Les idéologies politiques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6824"/>
            <a:ext cx="10394707" cy="1153333"/>
          </a:xfrm>
        </p:spPr>
        <p:txBody>
          <a:bodyPr/>
          <a:lstStyle/>
          <a:p>
            <a:r>
              <a:rPr lang="fr-CA" sz="4000" cap="none" dirty="0"/>
              <a:t>En général, la droite représente le </a:t>
            </a:r>
            <a:r>
              <a:rPr lang="fr-CA" sz="4000" i="1" cap="none" dirty="0"/>
              <a:t>statu quo</a:t>
            </a:r>
            <a:r>
              <a:rPr lang="fr-CA" sz="4000" cap="none" dirty="0"/>
              <a:t>,</a:t>
            </a:r>
            <a:endParaRPr lang="fr-CA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8829" y="2465615"/>
            <a:ext cx="8392884" cy="11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cap="none" dirty="0"/>
              <a:t>tandis que la gauche est réactionnaire. </a:t>
            </a:r>
            <a:endParaRPr lang="fr-CA" cap="non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8829" y="3116675"/>
            <a:ext cx="9693727" cy="1322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cap="none" dirty="0"/>
              <a:t>Les révolutions sont donc souvent de gauche.</a:t>
            </a:r>
            <a:endParaRPr lang="fr-CA" cap="none" dirty="0"/>
          </a:p>
        </p:txBody>
      </p:sp>
    </p:spTree>
    <p:extLst>
      <p:ext uri="{BB962C8B-B14F-4D97-AF65-F5344CB8AC3E}">
        <p14:creationId xmlns:p14="http://schemas.microsoft.com/office/powerpoint/2010/main" val="24788853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180</TotalTime>
  <Words>128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Bodoni MT Black</vt:lpstr>
      <vt:lpstr>Calibri</vt:lpstr>
      <vt:lpstr>Calibri Light</vt:lpstr>
      <vt:lpstr>Century Gothic</vt:lpstr>
      <vt:lpstr>Impact</vt:lpstr>
      <vt:lpstr>Times New Roman</vt:lpstr>
      <vt:lpstr>Wingdings 3</vt:lpstr>
      <vt:lpstr>Main Event</vt:lpstr>
      <vt:lpstr>Ion Boardroom</vt:lpstr>
      <vt:lpstr>Office Theme</vt:lpstr>
      <vt:lpstr>PowerPoint Presentation</vt:lpstr>
      <vt:lpstr>Les idéologies politiques</vt:lpstr>
      <vt:lpstr>Les idéologies politiques</vt:lpstr>
      <vt:lpstr>PowerPoint Presentation</vt:lpstr>
      <vt:lpstr>Les idéologies politiques</vt:lpstr>
      <vt:lpstr>PowerPoint Presentation</vt:lpstr>
      <vt:lpstr>Les idéologies politiques</vt:lpstr>
      <vt:lpstr>PowerPoint Presentation</vt:lpstr>
      <vt:lpstr>Les idéologies politiques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idéologies politiques</dc:title>
  <dc:creator>Martin Brisebois</dc:creator>
  <cp:lastModifiedBy>Martin Brisebois</cp:lastModifiedBy>
  <cp:revision>16</cp:revision>
  <dcterms:created xsi:type="dcterms:W3CDTF">2016-10-23T16:49:05Z</dcterms:created>
  <dcterms:modified xsi:type="dcterms:W3CDTF">2016-10-23T20:56:59Z</dcterms:modified>
</cp:coreProperties>
</file>