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71" r:id="rId4"/>
    <p:sldId id="272" r:id="rId5"/>
    <p:sldId id="273" r:id="rId6"/>
    <p:sldId id="267" r:id="rId7"/>
    <p:sldId id="274" r:id="rId8"/>
    <p:sldId id="262" r:id="rId9"/>
    <p:sldId id="257" r:id="rId10"/>
    <p:sldId id="265" r:id="rId11"/>
    <p:sldId id="264" r:id="rId12"/>
    <p:sldId id="275" r:id="rId13"/>
    <p:sldId id="266" r:id="rId14"/>
    <p:sldId id="258" r:id="rId15"/>
    <p:sldId id="268" r:id="rId16"/>
    <p:sldId id="270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20202"/>
    <a:srgbClr val="0A0A0A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3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15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76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0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92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43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71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2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92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93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30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22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19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67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88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21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83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4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73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96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81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1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9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83FBE-7233-4BA1-A67B-5AB1064D60A8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72B8D-AB23-48ED-88F9-167F62C0F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1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a/url?sa=i&amp;rct=j&amp;q=first%20occupants%20of%20north%20america&amp;source=images&amp;cd=&amp;cad=rja&amp;docid=w2tXhVgfp-ZqFM&amp;tbnid=NEC3qG6A-0AXKM:&amp;ved=0CAUQjRw&amp;url=http://smithsonianscience.org/2012/03/ice-age-mariners-from-europe-were-the-first-people-to-reach-north-america/&amp;ei=Xk4iUrHcJLiw4AOG44GwAw&amp;psig=AFQjCNHxIMY3dbekCA9jXK9u1SO44FVzWA&amp;ust=1378066388460119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39532" cy="685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2"/>
          <p:cNvSpPr txBox="1">
            <a:spLocks/>
          </p:cNvSpPr>
          <p:nvPr/>
        </p:nvSpPr>
        <p:spPr>
          <a:xfrm>
            <a:off x="4495800" y="152400"/>
            <a:ext cx="4495800" cy="2438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r-CA" dirty="0">
                <a:ln>
                  <a:solidFill>
                    <a:schemeClr val="bg1"/>
                  </a:solidFill>
                </a:ln>
              </a:rPr>
              <a:t>L’être humain en Amérique</a:t>
            </a:r>
            <a:endParaRPr lang="en-CA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6096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3400" y="3121215"/>
            <a:ext cx="4188836" cy="3238053"/>
          </a:xfrm>
        </p:spPr>
        <p:txBody>
          <a:bodyPr>
            <a:normAutofit/>
          </a:bodyPr>
          <a:lstStyle/>
          <a:p>
            <a:r>
              <a:rPr lang="fr-CA" sz="3200" dirty="0"/>
              <a:t>L’ère glaciaire était causée par le changement de l’orbite de Terre (orbite excentrique).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326" y="3111317"/>
            <a:ext cx="3919878" cy="3555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Espace réservé du contenu 1"/>
          <p:cNvSpPr txBox="1">
            <a:spLocks/>
          </p:cNvSpPr>
          <p:nvPr/>
        </p:nvSpPr>
        <p:spPr>
          <a:xfrm>
            <a:off x="578274" y="2209800"/>
            <a:ext cx="7845910" cy="911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À l’époque, la Béringie était de la terre.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fr-CA" sz="4800" dirty="0"/>
              <a:t>L</a:t>
            </a:r>
            <a:r>
              <a:rPr lang="en-CA" sz="4800" dirty="0"/>
              <a:t>’</a:t>
            </a:r>
            <a:r>
              <a:rPr lang="en-CA" sz="4800" dirty="0" err="1"/>
              <a:t>être</a:t>
            </a:r>
            <a:r>
              <a:rPr lang="en-CA" sz="4800" dirty="0"/>
              <a:t> </a:t>
            </a:r>
            <a:r>
              <a:rPr lang="en-CA" sz="4800" dirty="0" err="1"/>
              <a:t>humain</a:t>
            </a:r>
            <a:r>
              <a:rPr lang="en-CA" sz="4800" dirty="0"/>
              <a:t> en </a:t>
            </a:r>
            <a:r>
              <a:rPr lang="en-CA" sz="4800" dirty="0" err="1"/>
              <a:t>Amérique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38866191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40105" y="2209800"/>
            <a:ext cx="6932296" cy="1104453"/>
          </a:xfrm>
        </p:spPr>
        <p:txBody>
          <a:bodyPr>
            <a:normAutofit/>
          </a:bodyPr>
          <a:lstStyle/>
          <a:p>
            <a:r>
              <a:rPr lang="fr-CA" sz="3200" dirty="0"/>
              <a:t> Les migrants chassent le g</a:t>
            </a:r>
            <a:r>
              <a:rPr lang="fr-CA" sz="3200" u="sng" dirty="0"/>
              <a:t>ibier</a:t>
            </a:r>
            <a:r>
              <a:rPr lang="fr-CA" sz="3200" dirty="0"/>
              <a:t> (ex: mammouth).</a:t>
            </a:r>
          </a:p>
        </p:txBody>
      </p:sp>
      <p:pic>
        <p:nvPicPr>
          <p:cNvPr id="5" name="Picture 2" descr="http://www.allaboutwildlife.com/wp-content/uploads/2011/01/WoollyMammoth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375581"/>
            <a:ext cx="4921471" cy="3152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fr-CA" sz="4800" dirty="0"/>
              <a:t>L</a:t>
            </a:r>
            <a:r>
              <a:rPr lang="en-CA" sz="4800" dirty="0"/>
              <a:t>’</a:t>
            </a:r>
            <a:r>
              <a:rPr lang="en-CA" sz="4800" dirty="0" err="1"/>
              <a:t>être</a:t>
            </a:r>
            <a:r>
              <a:rPr lang="en-CA" sz="4800" dirty="0"/>
              <a:t> </a:t>
            </a:r>
            <a:r>
              <a:rPr lang="en-CA" sz="4800" dirty="0" err="1"/>
              <a:t>humain</a:t>
            </a:r>
            <a:r>
              <a:rPr lang="en-CA" sz="4800" dirty="0"/>
              <a:t> en </a:t>
            </a:r>
            <a:r>
              <a:rPr lang="en-CA" sz="4800" dirty="0" err="1"/>
              <a:t>Amérique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3846507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McGill\FE3\Histoire Sec3\Leçon 2\Mamou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6096000" y="609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/>
              <a:t>Le mammouth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0759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McGill\FE3\Histoire Sec3\Leçon 2\PointeClovi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418" y="3506708"/>
            <a:ext cx="3550035" cy="26625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533400" y="6248401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La pointe Clovis</a:t>
            </a:r>
            <a:endParaRPr lang="en-CA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82836" y="6248401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/>
              <a:t>Des pointes </a:t>
            </a:r>
            <a:r>
              <a:rPr lang="fr-CA" sz="2000" dirty="0" err="1"/>
              <a:t>Folsom</a:t>
            </a:r>
            <a:endParaRPr lang="en-CA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38300" y="5791200"/>
            <a:ext cx="0" cy="381000"/>
          </a:xfrm>
          <a:prstGeom prst="straightConnector1">
            <a:avLst/>
          </a:prstGeom>
          <a:ln w="222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3456660"/>
            <a:ext cx="3752005" cy="2511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contenu 1"/>
          <p:cNvSpPr txBox="1">
            <a:spLocks/>
          </p:cNvSpPr>
          <p:nvPr/>
        </p:nvSpPr>
        <p:spPr>
          <a:xfrm>
            <a:off x="699247" y="2209801"/>
            <a:ext cx="7745505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 Preuve des migrations humaines ?</a:t>
            </a:r>
          </a:p>
          <a:p>
            <a:pPr marL="0" indent="0">
              <a:buNone/>
            </a:pPr>
            <a:r>
              <a:rPr lang="fr-CA" sz="3200" dirty="0"/>
              <a:t> </a:t>
            </a:r>
            <a:r>
              <a:rPr lang="fr-CA" sz="3200" dirty="0">
                <a:sym typeface="Wingdings" pitchFamily="2" charset="2"/>
              </a:rPr>
              <a:t> leurs outils (les pointes </a:t>
            </a:r>
            <a:r>
              <a:rPr lang="fr-CA" sz="3200" dirty="0" err="1">
                <a:sym typeface="Wingdings" pitchFamily="2" charset="2"/>
              </a:rPr>
              <a:t>Folsom</a:t>
            </a:r>
            <a:r>
              <a:rPr lang="fr-CA" sz="3200" dirty="0">
                <a:sym typeface="Wingdings" pitchFamily="2" charset="2"/>
              </a:rPr>
              <a:t> et Clovis).</a:t>
            </a:r>
            <a:endParaRPr lang="fr-CA" sz="3200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fr-CA" sz="4800" dirty="0"/>
              <a:t>L</a:t>
            </a:r>
            <a:r>
              <a:rPr lang="en-CA" sz="4800" dirty="0"/>
              <a:t>’</a:t>
            </a:r>
            <a:r>
              <a:rPr lang="en-CA" sz="4800" dirty="0" err="1"/>
              <a:t>être</a:t>
            </a:r>
            <a:r>
              <a:rPr lang="en-CA" sz="4800" dirty="0"/>
              <a:t> </a:t>
            </a:r>
            <a:r>
              <a:rPr lang="en-CA" sz="4800" dirty="0" err="1"/>
              <a:t>humain</a:t>
            </a:r>
            <a:r>
              <a:rPr lang="en-CA" sz="4800" dirty="0"/>
              <a:t> en </a:t>
            </a:r>
            <a:r>
              <a:rPr lang="en-CA" sz="4800" dirty="0" err="1"/>
              <a:t>Amérique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67262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mithsonianscience.org/wordpress/wp-content/uploads/2012/02/62004-StanfordClovisPoints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1400"/>
            <a:ext cx="8493932" cy="5637000"/>
          </a:xfrm>
          <a:prstGeom prst="rect">
            <a:avLst/>
          </a:prstGeom>
          <a:noFill/>
          <a:ln w="698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884766" y="6292334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Dennis </a:t>
            </a:r>
            <a:r>
              <a:rPr lang="fr-CA" sz="2000" b="1" dirty="0" err="1"/>
              <a:t>Stanford</a:t>
            </a:r>
            <a:r>
              <a:rPr lang="fr-CA" sz="2000" b="1" dirty="0"/>
              <a:t> avec des pointes Clovis.</a:t>
            </a:r>
          </a:p>
        </p:txBody>
      </p:sp>
    </p:spTree>
    <p:extLst>
      <p:ext uri="{BB962C8B-B14F-4D97-AF65-F5344CB8AC3E}">
        <p14:creationId xmlns:p14="http://schemas.microsoft.com/office/powerpoint/2010/main" val="262818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196" y="533400"/>
            <a:ext cx="2803844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4038600" y="15240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>
                <a:latin typeface="Berlin Sans FB Demi" panose="020E0802020502020306" pitchFamily="34" charset="0"/>
              </a:rPr>
              <a:t>p.18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#1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#3, 1</a:t>
            </a:r>
            <a:r>
              <a:rPr lang="fr-CA" sz="3600" baseline="30000" dirty="0">
                <a:latin typeface="Berlin Sans FB Demi" panose="020E0802020502020306" pitchFamily="34" charset="0"/>
              </a:rPr>
              <a:t>e</a:t>
            </a:r>
            <a:r>
              <a:rPr lang="fr-CA" sz="3600" dirty="0">
                <a:latin typeface="Berlin Sans FB Demi" panose="020E0802020502020306" pitchFamily="34" charset="0"/>
              </a:rPr>
              <a:t> rangée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1028700" y="57150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u="sng" dirty="0">
                <a:latin typeface="Berlin Sans FB Demi" panose="020E0802020502020306" pitchFamily="34" charset="0"/>
              </a:rPr>
              <a:t>Devoirs</a:t>
            </a:r>
            <a:r>
              <a:rPr lang="fr-CA" sz="3600" dirty="0">
                <a:latin typeface="Berlin Sans FB Demi" panose="020E0802020502020306" pitchFamily="34" charset="0"/>
              </a:rPr>
              <a:t>: p.18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3962400" y="6096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u="sng" dirty="0">
                <a:latin typeface="Berlin Sans FB Demi" panose="020E0802020502020306" pitchFamily="34" charset="0"/>
              </a:rPr>
              <a:t>Questions importantes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1028700" y="4487149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gibier</a:t>
            </a:r>
            <a:endParaRPr lang="fr-CA" sz="3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295400" y="447753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Quel âge l’univers a-t-il?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95400" y="1155639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sym typeface="Wingdings" pitchFamily="2" charset="2"/>
              </a:rPr>
              <a:t> 13.5 G d’années</a:t>
            </a:r>
            <a:endParaRPr lang="fr-CA" sz="5400" dirty="0">
              <a:ln>
                <a:solidFill>
                  <a:schemeClr val="bg1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19200" y="2105236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Quel âge la terre a-t-elle?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295400" y="282447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sym typeface="Wingdings" pitchFamily="2" charset="2"/>
              </a:rPr>
              <a:t> 4.5 G d’années</a:t>
            </a:r>
            <a:endParaRPr lang="fr-CA" sz="5400" dirty="0">
              <a:ln>
                <a:solidFill>
                  <a:schemeClr val="bg1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64578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rgbClr val="FFC000"/>
                </a:solidFill>
              </a:rPr>
              <a:t>(Photo: l’observatoire du </a:t>
            </a:r>
            <a:r>
              <a:rPr lang="fr-CA" sz="2000" dirty="0" err="1">
                <a:solidFill>
                  <a:srgbClr val="FFC000"/>
                </a:solidFill>
              </a:rPr>
              <a:t>Cerro</a:t>
            </a:r>
            <a:r>
              <a:rPr lang="fr-CA" sz="2000" dirty="0">
                <a:solidFill>
                  <a:srgbClr val="FFC000"/>
                </a:solidFill>
              </a:rPr>
              <a:t> </a:t>
            </a:r>
            <a:r>
              <a:rPr lang="fr-CA" sz="2000" dirty="0" err="1">
                <a:solidFill>
                  <a:srgbClr val="FFC000"/>
                </a:solidFill>
              </a:rPr>
              <a:t>Paranal</a:t>
            </a:r>
            <a:r>
              <a:rPr lang="fr-CA" sz="2000" dirty="0">
                <a:solidFill>
                  <a:srgbClr val="FFC000"/>
                </a:solidFill>
              </a:rPr>
              <a:t>, au Chili.)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5920">
            <a:off x="231902" y="243141"/>
            <a:ext cx="831595" cy="82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7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402" y="381000"/>
            <a:ext cx="9438802" cy="610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95600"/>
            <a:ext cx="3714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5920">
            <a:off x="231902" y="243141"/>
            <a:ext cx="831595" cy="82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3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8" y="2151233"/>
            <a:ext cx="7745505" cy="3619053"/>
          </a:xfrm>
        </p:spPr>
        <p:txBody>
          <a:bodyPr>
            <a:normAutofit/>
          </a:bodyPr>
          <a:lstStyle/>
          <a:p>
            <a:r>
              <a:rPr lang="fr-CA" sz="2800" dirty="0"/>
              <a:t> L’homme est originaire de l’Afrique</a:t>
            </a:r>
          </a:p>
          <a:p>
            <a:r>
              <a:rPr lang="fr-CA" sz="2800" dirty="0"/>
              <a:t> L’australopithèque date d’il y a ~4 millions d’années.</a:t>
            </a:r>
          </a:p>
          <a:p>
            <a:r>
              <a:rPr lang="fr-CA" sz="2800" dirty="0"/>
              <a:t> « Preuve »</a:t>
            </a:r>
          </a:p>
          <a:p>
            <a:pPr>
              <a:buNone/>
            </a:pPr>
            <a:r>
              <a:rPr lang="fr-CA" sz="2800" dirty="0"/>
              <a:t>     d’évolution:</a:t>
            </a:r>
          </a:p>
          <a:p>
            <a:pPr lvl="1">
              <a:buFont typeface="Arial" pitchFamily="34" charset="0"/>
              <a:buChar char="•"/>
            </a:pPr>
            <a:r>
              <a:rPr lang="fr-CA" sz="2600" dirty="0"/>
              <a:t>Coccyx</a:t>
            </a:r>
          </a:p>
          <a:p>
            <a:pPr lvl="1">
              <a:buFont typeface="Arial" pitchFamily="34" charset="0"/>
              <a:buChar char="•"/>
            </a:pPr>
            <a:r>
              <a:rPr lang="fr-CA" sz="2600" dirty="0"/>
              <a:t>Appendis</a:t>
            </a:r>
            <a:endParaRPr lang="en-CA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800" dirty="0"/>
              <a:t>L</a:t>
            </a:r>
            <a:r>
              <a:rPr lang="en-CA" sz="4800" dirty="0"/>
              <a:t>’</a:t>
            </a:r>
            <a:r>
              <a:rPr lang="en-CA" sz="4800" dirty="0" err="1"/>
              <a:t>être</a:t>
            </a:r>
            <a:r>
              <a:rPr lang="en-CA" sz="4800" dirty="0"/>
              <a:t> </a:t>
            </a:r>
            <a:r>
              <a:rPr lang="en-CA" sz="4800" dirty="0" err="1"/>
              <a:t>humain</a:t>
            </a:r>
            <a:r>
              <a:rPr lang="en-CA" sz="4800" dirty="0"/>
              <a:t> en </a:t>
            </a:r>
            <a:r>
              <a:rPr lang="en-CA" sz="4800" dirty="0" err="1"/>
              <a:t>Amérique</a:t>
            </a:r>
            <a:endParaRPr lang="en-CA" sz="4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48000"/>
            <a:ext cx="1992138" cy="35270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33062"/>
            <a:ext cx="1306320" cy="334200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72" y="3429000"/>
            <a:ext cx="1066828" cy="302630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12" y="3766466"/>
            <a:ext cx="1306320" cy="26888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932725"/>
            <a:ext cx="1360750" cy="253643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23" y="4672556"/>
            <a:ext cx="1578470" cy="188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eeworldmaps.net/world/america-centric/america-centered-world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1661"/>
            <a:ext cx="9144000" cy="464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5920">
            <a:off x="160117" y="181178"/>
            <a:ext cx="831595" cy="828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0314" y="424026"/>
            <a:ext cx="769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Comment l’homme est-il arrivé en Amérique du Nord?</a:t>
            </a:r>
          </a:p>
        </p:txBody>
      </p:sp>
      <p:sp>
        <p:nvSpPr>
          <p:cNvPr id="4" name="Oval 3"/>
          <p:cNvSpPr/>
          <p:nvPr/>
        </p:nvSpPr>
        <p:spPr>
          <a:xfrm>
            <a:off x="7162800" y="30480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Oval 5"/>
          <p:cNvSpPr/>
          <p:nvPr/>
        </p:nvSpPr>
        <p:spPr>
          <a:xfrm>
            <a:off x="4191000" y="2133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1725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1333053"/>
          </a:xfrm>
        </p:spPr>
        <p:txBody>
          <a:bodyPr>
            <a:normAutofit/>
          </a:bodyPr>
          <a:lstStyle/>
          <a:p>
            <a:r>
              <a:rPr lang="fr-CA" sz="3200" dirty="0"/>
              <a:t> L’homme traverse la </a:t>
            </a:r>
            <a:r>
              <a:rPr lang="fr-CA" sz="3200" u="sng" dirty="0"/>
              <a:t>Bérin</a:t>
            </a:r>
            <a:r>
              <a:rPr lang="fr-CA" sz="3200" dirty="0"/>
              <a:t>g</a:t>
            </a:r>
            <a:r>
              <a:rPr lang="fr-CA" sz="3200" u="sng" dirty="0"/>
              <a:t>ie</a:t>
            </a:r>
            <a:r>
              <a:rPr lang="fr-CA" sz="3200" dirty="0"/>
              <a:t> (le détroit de Béring) il y a ~33,000 ans.</a:t>
            </a:r>
            <a:endParaRPr lang="en-CA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premiers occupants</a:t>
            </a:r>
            <a:endParaRPr lang="en-CA" dirty="0"/>
          </a:p>
        </p:txBody>
      </p:sp>
      <p:pic>
        <p:nvPicPr>
          <p:cNvPr id="19458" name="Picture 2" descr="http://www.eoearth.org/files/169201_169300/169286/lbridg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411443"/>
            <a:ext cx="5029200" cy="32883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7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Russie</a:t>
            </a:r>
            <a:endParaRPr lang="en-C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4876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Alaska</a:t>
            </a:r>
            <a:endParaRPr lang="en-CA" b="1" dirty="0"/>
          </a:p>
        </p:txBody>
      </p:sp>
      <p:pic>
        <p:nvPicPr>
          <p:cNvPr id="19460" name="Picture 4" descr="http://www.paleo.bris.ac.uk/~ggxlg/images/ice_saddle_vide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3423166"/>
            <a:ext cx="445431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762000"/>
            <a:ext cx="8153400" cy="5258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7373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1"/>
          <p:cNvSpPr txBox="1">
            <a:spLocks/>
          </p:cNvSpPr>
          <p:nvPr/>
        </p:nvSpPr>
        <p:spPr>
          <a:xfrm>
            <a:off x="578274" y="2209800"/>
            <a:ext cx="7845910" cy="911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À l’époque, la Béringie était de la terre.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fr-CA" sz="4800" dirty="0"/>
              <a:t>L</a:t>
            </a:r>
            <a:r>
              <a:rPr lang="en-CA" sz="4800" dirty="0"/>
              <a:t>’</a:t>
            </a:r>
            <a:r>
              <a:rPr lang="en-CA" sz="4800" dirty="0" err="1"/>
              <a:t>être</a:t>
            </a:r>
            <a:r>
              <a:rPr lang="en-CA" sz="4800" dirty="0"/>
              <a:t> </a:t>
            </a:r>
            <a:r>
              <a:rPr lang="en-CA" sz="4800" dirty="0" err="1"/>
              <a:t>humain</a:t>
            </a:r>
            <a:r>
              <a:rPr lang="en-CA" sz="4800" dirty="0"/>
              <a:t> en </a:t>
            </a:r>
            <a:r>
              <a:rPr lang="en-CA" sz="4800" dirty="0" err="1"/>
              <a:t>Amérique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387117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93429" cy="48083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38600" y="4419600"/>
            <a:ext cx="3810000" cy="53340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30525"/>
            <a:ext cx="3919878" cy="3555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8028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524</TotalTime>
  <Words>208</Words>
  <Application>Microsoft Office PowerPoint</Application>
  <PresentationFormat>On-screen Show (4:3)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Berlin Sans FB Demi</vt:lpstr>
      <vt:lpstr>Book Antiqua</vt:lpstr>
      <vt:lpstr>Calibri</vt:lpstr>
      <vt:lpstr>Wingdings</vt:lpstr>
      <vt:lpstr>Hardcover</vt:lpstr>
      <vt:lpstr>Thème Office</vt:lpstr>
      <vt:lpstr>1_Thème Office</vt:lpstr>
      <vt:lpstr>PowerPoint Presentation</vt:lpstr>
      <vt:lpstr>PowerPoint Presentation</vt:lpstr>
      <vt:lpstr>PowerPoint Presentation</vt:lpstr>
      <vt:lpstr>L’être humain en Amérique</vt:lpstr>
      <vt:lpstr>PowerPoint Presentation</vt:lpstr>
      <vt:lpstr>Les premiers occupants</vt:lpstr>
      <vt:lpstr>PowerPoint Presentation</vt:lpstr>
      <vt:lpstr>L’être humain en Amérique</vt:lpstr>
      <vt:lpstr>PowerPoint Presentation</vt:lpstr>
      <vt:lpstr>L’être humain en Amérique</vt:lpstr>
      <vt:lpstr>L’être humain en Amérique</vt:lpstr>
      <vt:lpstr>PowerPoint Presentation</vt:lpstr>
      <vt:lpstr>L’être humain en Amérique</vt:lpstr>
      <vt:lpstr>PowerPoint Presentation</vt:lpstr>
      <vt:lpstr>PowerPoint Presentation</vt:lpstr>
    </vt:vector>
  </TitlesOfParts>
  <Company>McGill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origines des Autochtones d’Amerique du Nord</dc:title>
  <dc:creator>McGill University Library</dc:creator>
  <cp:lastModifiedBy>Martin Brisebois</cp:lastModifiedBy>
  <cp:revision>47</cp:revision>
  <dcterms:created xsi:type="dcterms:W3CDTF">2011-09-13T00:14:42Z</dcterms:created>
  <dcterms:modified xsi:type="dcterms:W3CDTF">2017-09-13T13:40:54Z</dcterms:modified>
</cp:coreProperties>
</file>