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sldIdLst>
    <p:sldId id="256" r:id="rId4"/>
    <p:sldId id="257" r:id="rId5"/>
    <p:sldId id="258" r:id="rId6"/>
    <p:sldId id="260" r:id="rId7"/>
    <p:sldId id="262" r:id="rId8"/>
    <p:sldId id="261" r:id="rId9"/>
    <p:sldId id="26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356" y="6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14BE5-8781-4CF1-A05F-709E6606FE07}" type="datetimeFigureOut">
              <a:rPr lang="fr-CA" smtClean="0"/>
              <a:t>2018-03-24</a:t>
            </a:fld>
            <a:endParaRPr lang="fr-CA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B05EAFD-C035-42FC-B15C-F5D41524AC3D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318248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14BE5-8781-4CF1-A05F-709E6606FE07}" type="datetimeFigureOut">
              <a:rPr lang="fr-CA" smtClean="0"/>
              <a:t>2018-03-24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5EAFD-C035-42FC-B15C-F5D41524AC3D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81333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14BE5-8781-4CF1-A05F-709E6606FE07}" type="datetimeFigureOut">
              <a:rPr lang="fr-CA" smtClean="0"/>
              <a:t>2018-03-24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5EAFD-C035-42FC-B15C-F5D41524AC3D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85351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14BE5-8781-4CF1-A05F-709E6606FE07}" type="datetimeFigureOut">
              <a:rPr lang="fr-CA" smtClean="0"/>
              <a:t>2018-03-24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5EAFD-C035-42FC-B15C-F5D41524AC3D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510086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14BE5-8781-4CF1-A05F-709E6606FE07}" type="datetimeFigureOut">
              <a:rPr lang="fr-CA" smtClean="0"/>
              <a:t>2018-03-24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5EAFD-C035-42FC-B15C-F5D41524AC3D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080379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14BE5-8781-4CF1-A05F-709E6606FE07}" type="datetimeFigureOut">
              <a:rPr lang="fr-CA" smtClean="0"/>
              <a:t>2018-03-24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5EAFD-C035-42FC-B15C-F5D41524AC3D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34696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14BE5-8781-4CF1-A05F-709E6606FE07}" type="datetimeFigureOut">
              <a:rPr lang="fr-CA" smtClean="0"/>
              <a:t>2018-03-24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5EAFD-C035-42FC-B15C-F5D41524AC3D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012016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14BE5-8781-4CF1-A05F-709E6606FE07}" type="datetimeFigureOut">
              <a:rPr lang="fr-CA" smtClean="0"/>
              <a:t>2018-03-24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5EAFD-C035-42FC-B15C-F5D41524AC3D}" type="slidenum">
              <a:rPr lang="fr-CA" smtClean="0"/>
              <a:t>‹#›</a:t>
            </a:fld>
            <a:endParaRPr lang="fr-CA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7531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14BE5-8781-4CF1-A05F-709E6606FE07}" type="datetimeFigureOut">
              <a:rPr lang="fr-CA" smtClean="0"/>
              <a:t>2018-03-24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5EAFD-C035-42FC-B15C-F5D41524AC3D}" type="slidenum">
              <a:rPr lang="fr-CA" smtClean="0"/>
              <a:t>‹#›</a:t>
            </a:fld>
            <a:endParaRPr lang="fr-CA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80653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14BE5-8781-4CF1-A05F-709E6606FE07}" type="datetimeFigureOut">
              <a:rPr lang="fr-CA" smtClean="0"/>
              <a:t>2018-03-24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5EAFD-C035-42FC-B15C-F5D41524AC3D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462093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14BE5-8781-4CF1-A05F-709E6606FE07}" type="datetimeFigureOut">
              <a:rPr lang="fr-CA" smtClean="0"/>
              <a:t>2018-03-24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5EAFD-C035-42FC-B15C-F5D41524AC3D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32504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14BE5-8781-4CF1-A05F-709E6606FE07}" type="datetimeFigureOut">
              <a:rPr lang="fr-CA" smtClean="0"/>
              <a:t>2018-03-24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5EAFD-C035-42FC-B15C-F5D41524AC3D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557000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14BE5-8781-4CF1-A05F-709E6606FE07}" type="datetimeFigureOut">
              <a:rPr lang="fr-CA" smtClean="0"/>
              <a:t>2018-03-24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5EAFD-C035-42FC-B15C-F5D41524AC3D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793278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14BE5-8781-4CF1-A05F-709E6606FE07}" type="datetimeFigureOut">
              <a:rPr lang="fr-CA" smtClean="0"/>
              <a:t>2018-03-24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5EAFD-C035-42FC-B15C-F5D41524AC3D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694014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14BE5-8781-4CF1-A05F-709E6606FE07}" type="datetimeFigureOut">
              <a:rPr lang="fr-CA" smtClean="0"/>
              <a:t>2018-03-24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5EAFD-C035-42FC-B15C-F5D41524AC3D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341356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32370A-6209-4C36-A977-26477462D5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0CAF26-9969-4E39-B738-5288B7C3B0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0008F0-8521-4E61-A455-2DC40B3D0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14BE5-8781-4CF1-A05F-709E6606FE07}" type="datetimeFigureOut">
              <a:rPr lang="fr-CA" smtClean="0"/>
              <a:t>2018-03-24</a:t>
            </a:fld>
            <a:endParaRPr lang="fr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F55F80-FA64-40E8-9C53-F11A80747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0397B4-225C-4F5A-9EEF-C6EB7A312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5EAFD-C035-42FC-B15C-F5D41524AC3D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0326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A43B15-009E-4B41-9486-AC68040CC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7DA01B-6644-4808-8A42-1D02A05C27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1842E3-C521-4436-AEB0-DDC1E1D63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14BE5-8781-4CF1-A05F-709E6606FE07}" type="datetimeFigureOut">
              <a:rPr lang="fr-CA" smtClean="0"/>
              <a:t>2018-03-24</a:t>
            </a:fld>
            <a:endParaRPr lang="fr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115BC8-924F-4EF8-AC44-78730A47E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8B903E-96ED-4F20-91E9-4B9EFC82C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5EAFD-C035-42FC-B15C-F5D41524AC3D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710870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5E3C4F-7BA8-404F-A618-8E336FD40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B7A4BC-B85F-4D2D-B01F-4A1E61F6A8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1B923-42A5-4C24-978F-FB2E1C0A9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14BE5-8781-4CF1-A05F-709E6606FE07}" type="datetimeFigureOut">
              <a:rPr lang="fr-CA" smtClean="0"/>
              <a:t>2018-03-24</a:t>
            </a:fld>
            <a:endParaRPr lang="fr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173627-19E5-4804-BB76-345C74B07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2F6E12-6434-4859-9F8D-8602DAF1C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5EAFD-C035-42FC-B15C-F5D41524AC3D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084798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506117-B8C5-4A6F-87FE-1BBE67215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22C6B2-FC16-43C6-B899-B87F26627C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BBC7F2-4C66-4C04-A522-C099A432B9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0D50F1-7C21-4BF6-A593-54DE8D0DD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14BE5-8781-4CF1-A05F-709E6606FE07}" type="datetimeFigureOut">
              <a:rPr lang="fr-CA" smtClean="0"/>
              <a:t>2018-03-24</a:t>
            </a:fld>
            <a:endParaRPr lang="fr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AC9F73-AF92-43CD-A918-4830A0529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1A5413-6E0F-4A4F-8F20-5B8D50339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5EAFD-C035-42FC-B15C-F5D41524AC3D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522460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15DFC-FA0D-4BD0-988C-A8886E4EF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192C8B-947E-4E68-BD4E-7D6C47FA62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9FB773-1D46-4F54-8151-C03A3A5C8B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93CAB8-3076-4587-A5E7-D9B3BE475D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8745DB-2545-45F5-BBE0-2A777FDDD1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1CA06AC-8C1E-4E11-997D-B2578F1CF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14BE5-8781-4CF1-A05F-709E6606FE07}" type="datetimeFigureOut">
              <a:rPr lang="fr-CA" smtClean="0"/>
              <a:t>2018-03-24</a:t>
            </a:fld>
            <a:endParaRPr lang="fr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FFB8044-BCAF-4D98-A785-8D84A82E8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3851EAA-E633-4941-A6FF-09A0B0C76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5EAFD-C035-42FC-B15C-F5D41524AC3D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686578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071A8-0692-41FA-917F-16E7BFD86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9FEBD9-8074-46D5-B03E-080E48F33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14BE5-8781-4CF1-A05F-709E6606FE07}" type="datetimeFigureOut">
              <a:rPr lang="fr-CA" smtClean="0"/>
              <a:t>2018-03-24</a:t>
            </a:fld>
            <a:endParaRPr lang="fr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5E43D2-9680-47B3-AC58-548417EA0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FDDD24-BCC5-42AC-B7B0-E5C0BB59A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5EAFD-C035-42FC-B15C-F5D41524AC3D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03209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3AFC65F-D283-4E06-9D39-60B10EA42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14BE5-8781-4CF1-A05F-709E6606FE07}" type="datetimeFigureOut">
              <a:rPr lang="fr-CA" smtClean="0"/>
              <a:t>2018-03-24</a:t>
            </a:fld>
            <a:endParaRPr lang="fr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96C119C-999D-42DE-9500-CC3722F6C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2AC959-FEDB-4EB7-B8E8-C5F37C2DD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5EAFD-C035-42FC-B15C-F5D41524AC3D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30578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DA14BE5-8781-4CF1-A05F-709E6606FE07}" type="datetimeFigureOut">
              <a:rPr lang="fr-CA" smtClean="0"/>
              <a:t>2018-03-24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8B05EAFD-C035-42FC-B15C-F5D41524AC3D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935723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E4872-BB72-4CA9-911F-AE14C1DD1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DB85D5-A680-4678-83DE-0F091809D0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FD8146-847D-4E76-8C71-DF9823E0AA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52E8FD-0DDC-4E8A-B8F1-A48383E07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14BE5-8781-4CF1-A05F-709E6606FE07}" type="datetimeFigureOut">
              <a:rPr lang="fr-CA" smtClean="0"/>
              <a:t>2018-03-24</a:t>
            </a:fld>
            <a:endParaRPr lang="fr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698515-2F8C-4040-9D5F-2A47B9D81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5FA456-FBCD-4BCF-847F-0C056B5E2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5EAFD-C035-42FC-B15C-F5D41524AC3D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188035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7F98D-EA25-42E4-998A-180400F53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E576FEE-C176-4EE1-B2B8-5BC5164EDF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CE462E-44C2-4D2A-B4A7-0C7B8FD25B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BAE04F-72D5-4D87-BFA4-F5D988A02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14BE5-8781-4CF1-A05F-709E6606FE07}" type="datetimeFigureOut">
              <a:rPr lang="fr-CA" smtClean="0"/>
              <a:t>2018-03-24</a:t>
            </a:fld>
            <a:endParaRPr lang="fr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C06BC8-F236-47ED-9F40-ED4D00388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843715-5268-415A-BAA6-D47951F55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5EAFD-C035-42FC-B15C-F5D41524AC3D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392771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ACF1F-7253-426B-85B0-AED5B04BB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25CD1F-9D2D-4CEF-A395-B72E105033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65F443-AE1F-4873-8F40-4326BF528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14BE5-8781-4CF1-A05F-709E6606FE07}" type="datetimeFigureOut">
              <a:rPr lang="fr-CA" smtClean="0"/>
              <a:t>2018-03-24</a:t>
            </a:fld>
            <a:endParaRPr lang="fr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670005-025B-4359-9566-929DAF8BB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C5366C-7929-494E-BBB1-3D6D2B818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5EAFD-C035-42FC-B15C-F5D41524AC3D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742355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CBBD3C9-8FDA-428D-8D04-912584C504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0AAB1B-A8D3-4AA5-88FA-7CB0D3E27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BC4CB2-08C3-4658-B327-75293EE57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14BE5-8781-4CF1-A05F-709E6606FE07}" type="datetimeFigureOut">
              <a:rPr lang="fr-CA" smtClean="0"/>
              <a:t>2018-03-24</a:t>
            </a:fld>
            <a:endParaRPr lang="fr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625FC9-FCE5-4FD7-B970-880F628D5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8271FB-BD91-4003-A6F8-5AB62E5B1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5EAFD-C035-42FC-B15C-F5D41524AC3D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06792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14BE5-8781-4CF1-A05F-709E6606FE07}" type="datetimeFigureOut">
              <a:rPr lang="fr-CA" smtClean="0"/>
              <a:t>2018-03-24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5EAFD-C035-42FC-B15C-F5D41524AC3D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98339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14BE5-8781-4CF1-A05F-709E6606FE07}" type="datetimeFigureOut">
              <a:rPr lang="fr-CA" smtClean="0"/>
              <a:t>2018-03-24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5EAFD-C035-42FC-B15C-F5D41524AC3D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1807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14BE5-8781-4CF1-A05F-709E6606FE07}" type="datetimeFigureOut">
              <a:rPr lang="fr-CA" smtClean="0"/>
              <a:t>2018-03-24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5EAFD-C035-42FC-B15C-F5D41524AC3D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28277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14BE5-8781-4CF1-A05F-709E6606FE07}" type="datetimeFigureOut">
              <a:rPr lang="fr-CA" smtClean="0"/>
              <a:t>2018-03-24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5EAFD-C035-42FC-B15C-F5D41524AC3D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85142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14BE5-8781-4CF1-A05F-709E6606FE07}" type="datetimeFigureOut">
              <a:rPr lang="fr-CA" smtClean="0"/>
              <a:t>2018-03-24</a:t>
            </a:fld>
            <a:endParaRPr lang="fr-C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fr-CA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B05EAFD-C035-42FC-B15C-F5D41524AC3D}" type="slidenum">
              <a:rPr lang="fr-CA" smtClean="0"/>
              <a:t>‹#›</a:t>
            </a:fld>
            <a:endParaRPr lang="fr-CA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69553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DDA14BE5-8781-4CF1-A05F-709E6606FE07}" type="datetimeFigureOut">
              <a:rPr lang="fr-CA" smtClean="0"/>
              <a:t>2018-03-24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B05EAFD-C035-42FC-B15C-F5D41524AC3D}" type="slidenum">
              <a:rPr lang="fr-CA" smtClean="0"/>
              <a:t>‹#›</a:t>
            </a:fld>
            <a:endParaRPr lang="fr-CA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04769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DA14BE5-8781-4CF1-A05F-709E6606FE07}" type="datetimeFigureOut">
              <a:rPr lang="fr-CA" smtClean="0"/>
              <a:t>2018-03-24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B05EAFD-C035-42FC-B15C-F5D41524AC3D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92259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DA14BE5-8781-4CF1-A05F-709E6606FE07}" type="datetimeFigureOut">
              <a:rPr lang="fr-CA" smtClean="0"/>
              <a:t>2018-03-24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05EAFD-C035-42FC-B15C-F5D41524AC3D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42093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EE40662-7CD5-44A1-9D9C-048FE6B8A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AE735B-1DB9-43FD-A515-DBDFF932D2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3F3BD1-4174-4A31-9653-0B5B3A6C2F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A14BE5-8781-4CF1-A05F-709E6606FE07}" type="datetimeFigureOut">
              <a:rPr lang="fr-CA" smtClean="0"/>
              <a:t>2018-03-24</a:t>
            </a:fld>
            <a:endParaRPr lang="fr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588F76-EF6E-47F6-91BE-1BB9AD055E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F11033-7827-415D-8ED1-5578842844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05EAFD-C035-42FC-B15C-F5D41524AC3D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24024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5.png"/><Relationship Id="rId7" Type="http://schemas.openxmlformats.org/officeDocument/2006/relationships/image" Target="../media/image9.png"/><Relationship Id="rId2" Type="http://schemas.openxmlformats.org/officeDocument/2006/relationships/hyperlink" Target="http://www.google.ca/url?sa=i&amp;rct=j&amp;q=constitutional+act&amp;source=images&amp;cd=&amp;cad=rja&amp;docid=RVPbsZjtQJdHmM&amp;tbnid=-FFdFNLLKYtfBM:&amp;ved=0CAUQjRw&amp;url=http://www.slmc.uottawa.ca/?q=constitutional_act_1791&amp;ei=VCULUfTBGO-30QHlwIDQCw&amp;psig=AFQjCNE9IOELFhQKEbqCXpy5gTylJm-e6g&amp;ust=1359771327617511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3.png"/><Relationship Id="rId4" Type="http://schemas.openxmlformats.org/officeDocument/2006/relationships/image" Target="../media/image16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9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9.png"/><Relationship Id="rId7" Type="http://schemas.openxmlformats.org/officeDocument/2006/relationships/image" Target="../media/image1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3.png"/><Relationship Id="rId4" Type="http://schemas.openxmlformats.org/officeDocument/2006/relationships/image" Target="../media/image3.png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798064"/>
            <a:ext cx="9068586" cy="1051560"/>
          </a:xfrm>
        </p:spPr>
        <p:txBody>
          <a:bodyPr/>
          <a:lstStyle/>
          <a:p>
            <a:r>
              <a:rPr lang="fr-CA" sz="5400" dirty="0"/>
              <a:t>L’Acte constitutionnel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6287" y="3941398"/>
            <a:ext cx="1519428" cy="640081"/>
          </a:xfrm>
        </p:spPr>
        <p:txBody>
          <a:bodyPr>
            <a:noAutofit/>
          </a:bodyPr>
          <a:lstStyle/>
          <a:p>
            <a:r>
              <a:rPr lang="fr-CA" sz="4000" dirty="0"/>
              <a:t>1791</a:t>
            </a:r>
            <a:endParaRPr lang="fr-CA" sz="3600" dirty="0"/>
          </a:p>
        </p:txBody>
      </p:sp>
    </p:spTree>
    <p:extLst>
      <p:ext uri="{BB962C8B-B14F-4D97-AF65-F5344CB8AC3E}">
        <p14:creationId xmlns:p14="http://schemas.microsoft.com/office/powerpoint/2010/main" val="15907797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304" y="-3612"/>
            <a:ext cx="5016731" cy="2391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8454" y="455722"/>
            <a:ext cx="4995672" cy="994182"/>
          </a:xfrm>
        </p:spPr>
        <p:txBody>
          <a:bodyPr/>
          <a:lstStyle/>
          <a:p>
            <a:r>
              <a:rPr lang="fr-CA" dirty="0"/>
              <a:t>Rappelez-vous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78075" y="1540149"/>
            <a:ext cx="6758054" cy="30591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sz="3200" dirty="0"/>
              <a:t>Dans les années qui suivent la </a:t>
            </a:r>
            <a:r>
              <a:rPr lang="fr-CA" sz="3200" b="1" dirty="0"/>
              <a:t>Conquête</a:t>
            </a:r>
            <a:r>
              <a:rPr lang="fr-CA" sz="3200" dirty="0"/>
              <a:t>, il y a plusieurs changements territoriaux.</a:t>
            </a:r>
          </a:p>
          <a:p>
            <a:endParaRPr lang="fr-CA" sz="100" dirty="0"/>
          </a:p>
          <a:p>
            <a:r>
              <a:rPr lang="fr-CA" sz="3200" dirty="0"/>
              <a:t>L’</a:t>
            </a:r>
            <a:r>
              <a:rPr lang="fr-CA" sz="3200" b="1" dirty="0"/>
              <a:t>Acte constitutionnel </a:t>
            </a:r>
            <a:r>
              <a:rPr lang="fr-CA" sz="3200" dirty="0"/>
              <a:t>(1791) est passé pour plaire aux loyalistes.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589050"/>
            <a:ext cx="3624884" cy="42320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6" y="587487"/>
            <a:ext cx="3624884" cy="424286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866" y="600131"/>
            <a:ext cx="3624886" cy="423210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5" y="605950"/>
            <a:ext cx="3624886" cy="421519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1355" y="607452"/>
            <a:ext cx="3624886" cy="4222901"/>
          </a:xfrm>
          <a:prstGeom prst="rect">
            <a:avLst/>
          </a:prstGeom>
        </p:spPr>
      </p:pic>
      <p:sp>
        <p:nvSpPr>
          <p:cNvPr id="13" name="Right Arrow 12"/>
          <p:cNvSpPr/>
          <p:nvPr/>
        </p:nvSpPr>
        <p:spPr>
          <a:xfrm>
            <a:off x="1172210" y="5175885"/>
            <a:ext cx="9467850" cy="1247775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6" name="TextBox 15"/>
          <p:cNvSpPr txBox="1"/>
          <p:nvPr/>
        </p:nvSpPr>
        <p:spPr>
          <a:xfrm>
            <a:off x="3299460" y="4821148"/>
            <a:ext cx="1026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400" b="1" dirty="0"/>
              <a:t>1763</a:t>
            </a:r>
            <a:endParaRPr lang="fr-CA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2071116" y="4855967"/>
            <a:ext cx="1026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000" b="1" dirty="0"/>
              <a:t>1756</a:t>
            </a:r>
            <a:endParaRPr lang="fr-CA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5140958" y="4826753"/>
            <a:ext cx="10134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400" b="1" dirty="0"/>
              <a:t>1774</a:t>
            </a:r>
            <a:endParaRPr lang="fr-CA" b="1" dirty="0"/>
          </a:p>
        </p:txBody>
      </p:sp>
      <p:cxnSp>
        <p:nvCxnSpPr>
          <p:cNvPr id="30" name="Straight Connector 29"/>
          <p:cNvCxnSpPr/>
          <p:nvPr/>
        </p:nvCxnSpPr>
        <p:spPr>
          <a:xfrm flipH="1">
            <a:off x="5637528" y="5295775"/>
            <a:ext cx="10160" cy="37164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6622669" y="6276203"/>
            <a:ext cx="10134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000" b="1" dirty="0"/>
              <a:t>1783</a:t>
            </a:r>
            <a:endParaRPr lang="fr-CA" b="1" dirty="0"/>
          </a:p>
        </p:txBody>
      </p:sp>
      <p:cxnSp>
        <p:nvCxnSpPr>
          <p:cNvPr id="34" name="Straight Connector 33"/>
          <p:cNvCxnSpPr/>
          <p:nvPr/>
        </p:nvCxnSpPr>
        <p:spPr>
          <a:xfrm flipH="1">
            <a:off x="8460359" y="5295775"/>
            <a:ext cx="10160" cy="37164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7927846" y="4824905"/>
            <a:ext cx="1026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400" b="1" dirty="0"/>
              <a:t>1791</a:t>
            </a:r>
            <a:endParaRPr lang="fr-CA" b="1" dirty="0"/>
          </a:p>
        </p:txBody>
      </p:sp>
      <p:sp>
        <p:nvSpPr>
          <p:cNvPr id="36" name="Rectangle 35"/>
          <p:cNvSpPr/>
          <p:nvPr/>
        </p:nvSpPr>
        <p:spPr>
          <a:xfrm>
            <a:off x="2584196" y="5504688"/>
            <a:ext cx="1218184" cy="59095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b="1" dirty="0">
                <a:latin typeface="Arial Narrow" panose="020B0606020202030204" pitchFamily="34" charset="0"/>
              </a:rPr>
              <a:t>Guerre de Sept Ans</a:t>
            </a:r>
          </a:p>
        </p:txBody>
      </p:sp>
      <p:cxnSp>
        <p:nvCxnSpPr>
          <p:cNvPr id="27" name="Straight Connector 26"/>
          <p:cNvCxnSpPr/>
          <p:nvPr/>
        </p:nvCxnSpPr>
        <p:spPr>
          <a:xfrm flipH="1">
            <a:off x="2574036" y="5298997"/>
            <a:ext cx="10160" cy="37164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3802380" y="5295775"/>
            <a:ext cx="10160" cy="37164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5916295" y="5504688"/>
            <a:ext cx="1213104" cy="59095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b="1" dirty="0">
                <a:latin typeface="Arial Narrow" panose="020B0606020202030204" pitchFamily="34" charset="0"/>
              </a:rPr>
              <a:t>Révolution américaine</a:t>
            </a:r>
          </a:p>
        </p:txBody>
      </p:sp>
      <p:cxnSp>
        <p:nvCxnSpPr>
          <p:cNvPr id="32" name="Straight Connector 31"/>
          <p:cNvCxnSpPr/>
          <p:nvPr/>
        </p:nvCxnSpPr>
        <p:spPr>
          <a:xfrm flipH="1">
            <a:off x="7129399" y="5909823"/>
            <a:ext cx="10160" cy="37164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5916295" y="5909824"/>
            <a:ext cx="10160" cy="37164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5419725" y="6276203"/>
            <a:ext cx="10134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000" b="1" dirty="0"/>
              <a:t>1776</a:t>
            </a:r>
            <a:endParaRPr lang="fr-CA" b="1" dirty="0"/>
          </a:p>
        </p:txBody>
      </p:sp>
      <p:sp>
        <p:nvSpPr>
          <p:cNvPr id="39" name="Right Arrow 38"/>
          <p:cNvSpPr/>
          <p:nvPr/>
        </p:nvSpPr>
        <p:spPr>
          <a:xfrm>
            <a:off x="1172210" y="5175885"/>
            <a:ext cx="9467850" cy="1247775"/>
          </a:xfrm>
          <a:prstGeom prst="rightArrow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9"/>
            <a:ext cx="237743" cy="2089261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2025080"/>
            <a:ext cx="237743" cy="2089261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19" y="4050369"/>
            <a:ext cx="237743" cy="2089261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954257" y="-210"/>
            <a:ext cx="237743" cy="2089261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954255" y="2025080"/>
            <a:ext cx="237743" cy="2089261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954253" y="4050369"/>
            <a:ext cx="237743" cy="2089261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19" y="-210"/>
            <a:ext cx="5398747" cy="23966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3249" y="-211"/>
            <a:ext cx="5398747" cy="235773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61879">
            <a:off x="104141" y="75920"/>
            <a:ext cx="880363" cy="876703"/>
          </a:xfr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803" y="-4100"/>
            <a:ext cx="426556" cy="246954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198" y="0"/>
            <a:ext cx="419474" cy="242854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14" y="6075658"/>
            <a:ext cx="241338" cy="782342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952455" y="6075658"/>
            <a:ext cx="241338" cy="782342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14" y="6611264"/>
            <a:ext cx="4237292" cy="246736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21440" y="6610135"/>
            <a:ext cx="4237292" cy="246736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0926" y="6619871"/>
            <a:ext cx="3782881" cy="243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875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/>
      <p:bldP spid="28" grpId="0"/>
      <p:bldP spid="29" grpId="0"/>
      <p:bldP spid="33" grpId="0"/>
      <p:bldP spid="35" grpId="0"/>
      <p:bldP spid="36" grpId="0" animBg="1"/>
      <p:bldP spid="37" grpId="0" animBg="1"/>
      <p:bldP spid="38" grpId="0"/>
      <p:bldP spid="3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7171944" cy="994182"/>
          </a:xfrm>
        </p:spPr>
        <p:txBody>
          <a:bodyPr/>
          <a:lstStyle/>
          <a:p>
            <a:r>
              <a:rPr lang="fr-CA" dirty="0"/>
              <a:t>L’Acte constitutionnel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36776"/>
            <a:ext cx="9265566" cy="1554480"/>
          </a:xfrm>
        </p:spPr>
        <p:txBody>
          <a:bodyPr>
            <a:normAutofit/>
          </a:bodyPr>
          <a:lstStyle/>
          <a:p>
            <a:r>
              <a:rPr lang="fr-CA" sz="3200" dirty="0"/>
              <a:t>Cette constitution fait 2 choses importantes:</a:t>
            </a:r>
          </a:p>
        </p:txBody>
      </p:sp>
      <p:sp>
        <p:nvSpPr>
          <p:cNvPr id="4" name="Rectangle 3"/>
          <p:cNvSpPr/>
          <p:nvPr/>
        </p:nvSpPr>
        <p:spPr>
          <a:xfrm>
            <a:off x="1602209" y="2869883"/>
            <a:ext cx="389973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3200" dirty="0"/>
              <a:t>				 Haut- et Bas-Canada.</a:t>
            </a:r>
          </a:p>
        </p:txBody>
      </p:sp>
      <p:pic>
        <p:nvPicPr>
          <p:cNvPr id="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0" y="2414016"/>
            <a:ext cx="5634114" cy="40289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105306" y="2377440"/>
            <a:ext cx="435813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fr-CA" sz="3200" dirty="0"/>
              <a:t>Elle sépare la </a:t>
            </a:r>
            <a:r>
              <a:rPr lang="fr-CA" sz="3200" dirty="0" err="1"/>
              <a:t>PoQ</a:t>
            </a:r>
            <a:r>
              <a:rPr lang="fr-CA" sz="3200" dirty="0"/>
              <a:t> en deux :</a:t>
            </a:r>
          </a:p>
        </p:txBody>
      </p:sp>
      <p:sp>
        <p:nvSpPr>
          <p:cNvPr id="8" name="Rectangle 7"/>
          <p:cNvSpPr/>
          <p:nvPr/>
        </p:nvSpPr>
        <p:spPr>
          <a:xfrm>
            <a:off x="1487609" y="3885754"/>
            <a:ext cx="41289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3200" dirty="0"/>
              <a:t>*(Haut = maj. </a:t>
            </a:r>
            <a:r>
              <a:rPr lang="fr-CA" sz="3200" dirty="0" err="1"/>
              <a:t>anglo</a:t>
            </a:r>
            <a:endParaRPr lang="fr-CA" sz="3200" dirty="0"/>
          </a:p>
          <a:p>
            <a:r>
              <a:rPr lang="fr-CA" sz="3200" dirty="0"/>
              <a:t>  </a:t>
            </a:r>
            <a:r>
              <a:rPr lang="en-CA" sz="3200" dirty="0"/>
              <a:t>Bas = </a:t>
            </a:r>
            <a:r>
              <a:rPr lang="en-CA" sz="3200" dirty="0" err="1"/>
              <a:t>maj.</a:t>
            </a:r>
            <a:r>
              <a:rPr lang="en-CA" sz="3200" dirty="0"/>
              <a:t> </a:t>
            </a:r>
            <a:r>
              <a:rPr lang="en-CA" sz="3200" dirty="0" err="1"/>
              <a:t>franco</a:t>
            </a:r>
            <a:r>
              <a:rPr lang="fr-CA" sz="3200" dirty="0"/>
              <a:t>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81928" y="2630958"/>
            <a:ext cx="38496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/>
              <a:t>La province de Québec, 1783</a:t>
            </a:r>
            <a:endParaRPr lang="fr-CA" sz="2000" b="1" dirty="0"/>
          </a:p>
        </p:txBody>
      </p:sp>
      <p:pic>
        <p:nvPicPr>
          <p:cNvPr id="5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414017"/>
            <a:ext cx="5660110" cy="402895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6281928" y="2630957"/>
            <a:ext cx="3849624" cy="400110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CA" sz="2000" b="1" dirty="0"/>
              <a:t>La province de Québec, 1791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19" y="-210"/>
            <a:ext cx="5398747" cy="23966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3249" y="-211"/>
            <a:ext cx="5398747" cy="23577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304" y="-3612"/>
            <a:ext cx="5016731" cy="23917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21440" y="6610135"/>
            <a:ext cx="4237292" cy="24673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9"/>
            <a:ext cx="237743" cy="208926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2025080"/>
            <a:ext cx="237743" cy="208926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19" y="4050369"/>
            <a:ext cx="237743" cy="208926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14" y="6075658"/>
            <a:ext cx="241338" cy="78234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14" y="6611264"/>
            <a:ext cx="4237292" cy="24673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954257" y="-210"/>
            <a:ext cx="237743" cy="208926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954255" y="2025080"/>
            <a:ext cx="237743" cy="208926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954253" y="4050369"/>
            <a:ext cx="237743" cy="208926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952455" y="6075658"/>
            <a:ext cx="241338" cy="78234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0926" y="6619871"/>
            <a:ext cx="3782881" cy="243161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6957990" y="5367772"/>
            <a:ext cx="15007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0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Haut-Canada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206740" y="4623568"/>
            <a:ext cx="15007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0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Bas-Canada</a:t>
            </a:r>
          </a:p>
        </p:txBody>
      </p:sp>
    </p:spTree>
    <p:extLst>
      <p:ext uri="{BB962C8B-B14F-4D97-AF65-F5344CB8AC3E}">
        <p14:creationId xmlns:p14="http://schemas.microsoft.com/office/powerpoint/2010/main" val="2781260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7" grpId="0"/>
      <p:bldP spid="8" grpId="0"/>
      <p:bldP spid="9" grpId="0"/>
      <p:bldP spid="10" grpId="0"/>
      <p:bldP spid="25" grpId="0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7171944" cy="994182"/>
          </a:xfrm>
        </p:spPr>
        <p:txBody>
          <a:bodyPr/>
          <a:lstStyle/>
          <a:p>
            <a:r>
              <a:rPr lang="fr-CA" dirty="0"/>
              <a:t>L’Acte constitutionnel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709928"/>
            <a:ext cx="10058400" cy="155448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fr-CA" sz="3200" dirty="0"/>
              <a:t>Elle crée une </a:t>
            </a:r>
            <a:r>
              <a:rPr lang="fr-CA" sz="3200" b="1" dirty="0"/>
              <a:t>assemblée législative </a:t>
            </a:r>
            <a:r>
              <a:rPr lang="fr-CA" sz="3200" dirty="0"/>
              <a:t>(élue) dans chaque province,</a:t>
            </a:r>
          </a:p>
        </p:txBody>
      </p:sp>
      <p:sp>
        <p:nvSpPr>
          <p:cNvPr id="5" name="Rectangle 4"/>
          <p:cNvSpPr/>
          <p:nvPr/>
        </p:nvSpPr>
        <p:spPr>
          <a:xfrm>
            <a:off x="1604772" y="2187190"/>
            <a:ext cx="92125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3200" dirty="0"/>
              <a:t>								introduisant la démocratie au Canada.</a:t>
            </a:r>
          </a:p>
        </p:txBody>
      </p:sp>
      <p:pic>
        <p:nvPicPr>
          <p:cNvPr id="6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7473" y="3808621"/>
            <a:ext cx="2773564" cy="26308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19" y="-210"/>
            <a:ext cx="5398747" cy="2396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3249" y="-211"/>
            <a:ext cx="5398747" cy="23577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304" y="-3612"/>
            <a:ext cx="5016731" cy="23917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21440" y="6610135"/>
            <a:ext cx="4237292" cy="24673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9"/>
            <a:ext cx="237743" cy="208926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2025080"/>
            <a:ext cx="237743" cy="208926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19" y="4050369"/>
            <a:ext cx="237743" cy="208926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14" y="6075658"/>
            <a:ext cx="241338" cy="78234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14" y="6611264"/>
            <a:ext cx="4237292" cy="24673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954257" y="-210"/>
            <a:ext cx="237743" cy="208926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954255" y="2025080"/>
            <a:ext cx="237743" cy="208926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954253" y="4050369"/>
            <a:ext cx="237743" cy="208926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952455" y="6075658"/>
            <a:ext cx="241338" cy="78234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0926" y="6619871"/>
            <a:ext cx="3782881" cy="243161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552126" y="2674800"/>
            <a:ext cx="94570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3200" dirty="0"/>
              <a:t>					   (Sa création était </a:t>
            </a:r>
            <a:r>
              <a:rPr lang="fr-CA" sz="3200" i="1" dirty="0"/>
              <a:t>prévue</a:t>
            </a:r>
            <a:r>
              <a:rPr lang="fr-CA" sz="3200" dirty="0"/>
              <a:t> dans la Proclamation royale.)</a:t>
            </a:r>
          </a:p>
        </p:txBody>
      </p:sp>
      <p:sp>
        <p:nvSpPr>
          <p:cNvPr id="4" name="Speech Bubble: Rectangle 3"/>
          <p:cNvSpPr/>
          <p:nvPr/>
        </p:nvSpPr>
        <p:spPr>
          <a:xfrm>
            <a:off x="8238744" y="685800"/>
            <a:ext cx="2194794" cy="762000"/>
          </a:xfrm>
          <a:prstGeom prst="wedgeRectCallout">
            <a:avLst>
              <a:gd name="adj1" fmla="val -42465"/>
              <a:gd name="adj2" fmla="val 8557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000" dirty="0">
                <a:solidFill>
                  <a:schemeClr val="tx1"/>
                </a:solidFill>
              </a:rPr>
              <a:t>Chambre d’assemblée</a:t>
            </a:r>
          </a:p>
        </p:txBody>
      </p:sp>
    </p:spTree>
    <p:extLst>
      <p:ext uri="{BB962C8B-B14F-4D97-AF65-F5344CB8AC3E}">
        <p14:creationId xmlns:p14="http://schemas.microsoft.com/office/powerpoint/2010/main" val="3475275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21" grpId="0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6018276" y="1811844"/>
            <a:ext cx="0" cy="5046156"/>
          </a:xfrm>
          <a:prstGeom prst="line">
            <a:avLst/>
          </a:prstGeom>
          <a:ln w="254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5705094" y="2254507"/>
            <a:ext cx="626364" cy="2354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cxnSp>
        <p:nvCxnSpPr>
          <p:cNvPr id="32" name="Straight Connector 31"/>
          <p:cNvCxnSpPr/>
          <p:nvPr/>
        </p:nvCxnSpPr>
        <p:spPr>
          <a:xfrm>
            <a:off x="0" y="1700313"/>
            <a:ext cx="12192000" cy="0"/>
          </a:xfrm>
          <a:prstGeom prst="line">
            <a:avLst/>
          </a:prstGeom>
          <a:ln w="254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5705094" y="1685957"/>
            <a:ext cx="626364" cy="2354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" name="TextBox 3"/>
          <p:cNvSpPr txBox="1"/>
          <p:nvPr/>
        </p:nvSpPr>
        <p:spPr>
          <a:xfrm>
            <a:off x="4348988" y="173736"/>
            <a:ext cx="3338576" cy="523220"/>
          </a:xfrm>
          <a:prstGeom prst="rect">
            <a:avLst/>
          </a:prstGeom>
          <a:solidFill>
            <a:srgbClr val="FF0000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CA" sz="2800" b="1" dirty="0">
                <a:solidFill>
                  <a:schemeClr val="bg1"/>
                </a:solidFill>
              </a:rPr>
              <a:t>Roi (exécutif)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48988" y="1019988"/>
            <a:ext cx="3338576" cy="523220"/>
          </a:xfrm>
          <a:prstGeom prst="rect">
            <a:avLst/>
          </a:prstGeom>
          <a:solidFill>
            <a:srgbClr val="FF0000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CA" sz="2800" b="1" dirty="0">
                <a:solidFill>
                  <a:schemeClr val="bg1"/>
                </a:solidFill>
              </a:rPr>
              <a:t>Parlement (législatif)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48988" y="1856929"/>
            <a:ext cx="3338576" cy="523220"/>
          </a:xfrm>
          <a:prstGeom prst="rect">
            <a:avLst/>
          </a:prstGeom>
          <a:solidFill>
            <a:srgbClr val="FF0000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CA" sz="2800" b="1" dirty="0">
                <a:solidFill>
                  <a:schemeClr val="bg1"/>
                </a:solidFill>
              </a:rPr>
              <a:t>Gouverneur général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4202" y="2233323"/>
            <a:ext cx="3663696" cy="523220"/>
          </a:xfrm>
          <a:prstGeom prst="rect">
            <a:avLst/>
          </a:prstGeom>
          <a:solidFill>
            <a:srgbClr val="00B050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CA" sz="2800" b="1" dirty="0">
                <a:solidFill>
                  <a:schemeClr val="bg1"/>
                </a:solidFill>
              </a:rPr>
              <a:t>Haut-Canada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175752" y="2239056"/>
            <a:ext cx="3663696" cy="523220"/>
          </a:xfrm>
          <a:prstGeom prst="rect">
            <a:avLst/>
          </a:prstGeom>
          <a:solidFill>
            <a:srgbClr val="00B050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CA" sz="2800" b="1" dirty="0">
                <a:solidFill>
                  <a:schemeClr val="bg1"/>
                </a:solidFill>
              </a:rPr>
              <a:t>Bas-Canada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4202" y="3004492"/>
            <a:ext cx="3663696" cy="523220"/>
          </a:xfrm>
          <a:prstGeom prst="rect">
            <a:avLst/>
          </a:prstGeom>
          <a:solidFill>
            <a:srgbClr val="FF0000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CA" sz="2800" b="1" dirty="0">
                <a:solidFill>
                  <a:schemeClr val="bg1"/>
                </a:solidFill>
              </a:rPr>
              <a:t>Lieutenant gouverneur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175752" y="3004492"/>
            <a:ext cx="3663696" cy="523220"/>
          </a:xfrm>
          <a:prstGeom prst="rect">
            <a:avLst/>
          </a:prstGeom>
          <a:solidFill>
            <a:srgbClr val="FF0000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CA" sz="2800" b="1" dirty="0">
                <a:solidFill>
                  <a:schemeClr val="bg1"/>
                </a:solidFill>
              </a:rPr>
              <a:t>Lieutenant gouverneur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7104" y="3836171"/>
            <a:ext cx="1662176" cy="954107"/>
          </a:xfrm>
          <a:prstGeom prst="rect">
            <a:avLst/>
          </a:prstGeom>
          <a:solidFill>
            <a:srgbClr val="FF0000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CA" sz="2800" b="1" dirty="0">
                <a:solidFill>
                  <a:schemeClr val="bg1"/>
                </a:solidFill>
              </a:rPr>
              <a:t>Conseil exécutif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198624" y="3829311"/>
            <a:ext cx="1662176" cy="954107"/>
          </a:xfrm>
          <a:prstGeom prst="rect">
            <a:avLst/>
          </a:prstGeom>
          <a:solidFill>
            <a:srgbClr val="FF0000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CA" sz="2800" b="1" dirty="0">
                <a:solidFill>
                  <a:schemeClr val="bg1"/>
                </a:solidFill>
              </a:rPr>
              <a:t>Conseil législatif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5752" y="3829852"/>
            <a:ext cx="1662176" cy="954107"/>
          </a:xfrm>
          <a:prstGeom prst="rect">
            <a:avLst/>
          </a:prstGeom>
          <a:solidFill>
            <a:srgbClr val="FF0000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CA" sz="2800" b="1" dirty="0">
                <a:solidFill>
                  <a:schemeClr val="bg1"/>
                </a:solidFill>
              </a:rPr>
              <a:t>Conseil exécutif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177272" y="3823074"/>
            <a:ext cx="1662176" cy="954107"/>
          </a:xfrm>
          <a:prstGeom prst="rect">
            <a:avLst/>
          </a:prstGeom>
          <a:solidFill>
            <a:srgbClr val="FF0000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CA" sz="2800" b="1" dirty="0">
                <a:solidFill>
                  <a:schemeClr val="bg1"/>
                </a:solidFill>
              </a:rPr>
              <a:t>Conseil législatif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97104" y="6167664"/>
            <a:ext cx="3663696" cy="523220"/>
          </a:xfrm>
          <a:prstGeom prst="rect">
            <a:avLst/>
          </a:prstGeom>
          <a:solidFill>
            <a:srgbClr val="0070C0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CA" sz="2800" b="1" dirty="0">
                <a:solidFill>
                  <a:schemeClr val="bg1"/>
                </a:solidFill>
              </a:rPr>
              <a:t>Peuple</a:t>
            </a:r>
          </a:p>
        </p:txBody>
      </p:sp>
      <p:sp>
        <p:nvSpPr>
          <p:cNvPr id="18" name="Down Arrow 17"/>
          <p:cNvSpPr/>
          <p:nvPr/>
        </p:nvSpPr>
        <p:spPr>
          <a:xfrm>
            <a:off x="5821680" y="613908"/>
            <a:ext cx="393192" cy="470926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2" name="Down Arrow 21"/>
          <p:cNvSpPr/>
          <p:nvPr/>
        </p:nvSpPr>
        <p:spPr>
          <a:xfrm>
            <a:off x="823468" y="3460111"/>
            <a:ext cx="393192" cy="470926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3" name="Down Arrow 22"/>
          <p:cNvSpPr/>
          <p:nvPr/>
        </p:nvSpPr>
        <p:spPr>
          <a:xfrm>
            <a:off x="2824988" y="3460111"/>
            <a:ext cx="393192" cy="470926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4" name="Down Arrow 23"/>
          <p:cNvSpPr/>
          <p:nvPr/>
        </p:nvSpPr>
        <p:spPr>
          <a:xfrm>
            <a:off x="8810244" y="3467439"/>
            <a:ext cx="393192" cy="470926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5" name="Down Arrow 24"/>
          <p:cNvSpPr/>
          <p:nvPr/>
        </p:nvSpPr>
        <p:spPr>
          <a:xfrm>
            <a:off x="10811764" y="3458228"/>
            <a:ext cx="393192" cy="470926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6" name="TextBox 25"/>
          <p:cNvSpPr txBox="1"/>
          <p:nvPr/>
        </p:nvSpPr>
        <p:spPr>
          <a:xfrm>
            <a:off x="197104" y="5334261"/>
            <a:ext cx="3663696" cy="523220"/>
          </a:xfrm>
          <a:prstGeom prst="rect">
            <a:avLst/>
          </a:prstGeom>
          <a:solidFill>
            <a:srgbClr val="0070C0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CA" sz="2800" b="1" dirty="0">
                <a:solidFill>
                  <a:schemeClr val="bg1"/>
                </a:solidFill>
              </a:rPr>
              <a:t>Assemblée législative</a:t>
            </a:r>
          </a:p>
        </p:txBody>
      </p:sp>
      <p:sp>
        <p:nvSpPr>
          <p:cNvPr id="27" name="Down Arrow 26"/>
          <p:cNvSpPr/>
          <p:nvPr/>
        </p:nvSpPr>
        <p:spPr>
          <a:xfrm rot="10800000">
            <a:off x="1859280" y="5785167"/>
            <a:ext cx="393192" cy="470926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8" name="TextBox 27"/>
          <p:cNvSpPr txBox="1"/>
          <p:nvPr/>
        </p:nvSpPr>
        <p:spPr>
          <a:xfrm>
            <a:off x="8175752" y="5334261"/>
            <a:ext cx="3663696" cy="523220"/>
          </a:xfrm>
          <a:prstGeom prst="rect">
            <a:avLst/>
          </a:prstGeom>
          <a:solidFill>
            <a:srgbClr val="0070C0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CA" sz="2800" b="1" dirty="0">
                <a:solidFill>
                  <a:schemeClr val="bg1"/>
                </a:solidFill>
              </a:rPr>
              <a:t>Assemblée législative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175752" y="6167664"/>
            <a:ext cx="3663696" cy="523220"/>
          </a:xfrm>
          <a:prstGeom prst="rect">
            <a:avLst/>
          </a:prstGeom>
          <a:solidFill>
            <a:srgbClr val="0070C0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CA" sz="2800" b="1" dirty="0">
                <a:solidFill>
                  <a:schemeClr val="bg1"/>
                </a:solidFill>
              </a:rPr>
              <a:t>Peuple</a:t>
            </a:r>
          </a:p>
        </p:txBody>
      </p:sp>
      <p:sp>
        <p:nvSpPr>
          <p:cNvPr id="30" name="Down Arrow 29"/>
          <p:cNvSpPr/>
          <p:nvPr/>
        </p:nvSpPr>
        <p:spPr>
          <a:xfrm rot="10800000">
            <a:off x="9814561" y="5785167"/>
            <a:ext cx="393192" cy="470926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9" name="Down Arrow 18"/>
          <p:cNvSpPr/>
          <p:nvPr/>
        </p:nvSpPr>
        <p:spPr>
          <a:xfrm>
            <a:off x="5821680" y="1452588"/>
            <a:ext cx="393192" cy="470926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7" name="Down Arrow 36"/>
          <p:cNvSpPr/>
          <p:nvPr/>
        </p:nvSpPr>
        <p:spPr>
          <a:xfrm rot="18895453">
            <a:off x="7783468" y="2250188"/>
            <a:ext cx="311491" cy="1021497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8" name="Down Arrow 37"/>
          <p:cNvSpPr/>
          <p:nvPr/>
        </p:nvSpPr>
        <p:spPr>
          <a:xfrm rot="2787441">
            <a:off x="3935694" y="2256393"/>
            <a:ext cx="311491" cy="1021497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1" name="TextBox 40"/>
          <p:cNvSpPr txBox="1"/>
          <p:nvPr/>
        </p:nvSpPr>
        <p:spPr>
          <a:xfrm>
            <a:off x="197104" y="1190978"/>
            <a:ext cx="1384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dirty="0">
                <a:latin typeface="Berlin Sans FB Demi" panose="020E0802020502020306" pitchFamily="34" charset="0"/>
              </a:rPr>
              <a:t>En G-B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84202" y="1670114"/>
            <a:ext cx="20682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dirty="0">
                <a:latin typeface="Berlin Sans FB Demi" panose="020E0802020502020306" pitchFamily="34" charset="0"/>
              </a:rPr>
              <a:t>Au Canada</a:t>
            </a:r>
          </a:p>
        </p:txBody>
      </p:sp>
    </p:spTree>
    <p:extLst>
      <p:ext uri="{BB962C8B-B14F-4D97-AF65-F5344CB8AC3E}">
        <p14:creationId xmlns:p14="http://schemas.microsoft.com/office/powerpoint/2010/main" val="1242113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39" grpId="0" animBg="1"/>
      <p:bldP spid="4" grpId="0" animBg="1"/>
      <p:bldP spid="5" grpId="0" animBg="1"/>
      <p:bldP spid="6" grpId="0" animBg="1"/>
      <p:bldP spid="9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19" grpId="0" animBg="1"/>
      <p:bldP spid="37" grpId="0" animBg="1"/>
      <p:bldP spid="3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4908" y="2776953"/>
            <a:ext cx="1240672" cy="1240672"/>
          </a:xfrm>
          <a:prstGeom prst="rect">
            <a:avLst/>
          </a:prstGeom>
        </p:spPr>
      </p:pic>
      <p:pic>
        <p:nvPicPr>
          <p:cNvPr id="10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5742" y="2778848"/>
            <a:ext cx="1240672" cy="12406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7171944" cy="994182"/>
          </a:xfrm>
        </p:spPr>
        <p:txBody>
          <a:bodyPr/>
          <a:lstStyle/>
          <a:p>
            <a:r>
              <a:rPr lang="fr-CA" dirty="0"/>
              <a:t>L’Acte constitutionnel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709928"/>
            <a:ext cx="5169408" cy="22186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A" sz="3200" dirty="0"/>
              <a:t>Le hic est que le </a:t>
            </a:r>
            <a:r>
              <a:rPr lang="fr-CA" sz="3200" b="1" dirty="0"/>
              <a:t>Conseil exécutif</a:t>
            </a:r>
            <a:r>
              <a:rPr lang="fr-CA" sz="3200" dirty="0"/>
              <a:t> et le </a:t>
            </a:r>
            <a:r>
              <a:rPr lang="fr-CA" sz="3200" b="1" dirty="0"/>
              <a:t>Conseil législatif</a:t>
            </a:r>
            <a:r>
              <a:rPr lang="fr-CA" sz="3200" dirty="0"/>
              <a:t> sont choisis (nominés)</a:t>
            </a:r>
          </a:p>
        </p:txBody>
      </p:sp>
      <p:sp>
        <p:nvSpPr>
          <p:cNvPr id="7" name="Flèche droite 2"/>
          <p:cNvSpPr/>
          <p:nvPr/>
        </p:nvSpPr>
        <p:spPr>
          <a:xfrm rot="6937640">
            <a:off x="8681538" y="2273545"/>
            <a:ext cx="805129" cy="533400"/>
          </a:xfrm>
          <a:prstGeom prst="rightArrow">
            <a:avLst/>
          </a:prstGeom>
          <a:solidFill>
            <a:schemeClr val="bg1">
              <a:lumMod val="20000"/>
              <a:lumOff val="80000"/>
            </a:schemeClr>
          </a:solidFill>
          <a:ln w="254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9" name="Flèche droite 6"/>
          <p:cNvSpPr/>
          <p:nvPr/>
        </p:nvSpPr>
        <p:spPr>
          <a:xfrm rot="3854196">
            <a:off x="9873697" y="2273545"/>
            <a:ext cx="768626" cy="533400"/>
          </a:xfrm>
          <a:prstGeom prst="rightArrow">
            <a:avLst/>
          </a:prstGeom>
          <a:solidFill>
            <a:schemeClr val="bg1">
              <a:lumMod val="20000"/>
              <a:lumOff val="80000"/>
            </a:schemeClr>
          </a:solidFill>
          <a:ln w="254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2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130" y="3928589"/>
            <a:ext cx="1240672" cy="1240672"/>
          </a:xfrm>
          <a:prstGeom prst="rect">
            <a:avLst/>
          </a:prstGeom>
        </p:spPr>
      </p:pic>
      <p:sp>
        <p:nvSpPr>
          <p:cNvPr id="14" name="ZoneTexte 10"/>
          <p:cNvSpPr txBox="1"/>
          <p:nvPr/>
        </p:nvSpPr>
        <p:spPr>
          <a:xfrm>
            <a:off x="7598664" y="4482402"/>
            <a:ext cx="14854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b="1" dirty="0">
                <a:solidFill>
                  <a:schemeClr val="bg1">
                    <a:lumMod val="50000"/>
                  </a:schemeClr>
                </a:solidFill>
              </a:rPr>
              <a:t>Assemblée législative</a:t>
            </a:r>
          </a:p>
        </p:txBody>
      </p:sp>
      <p:sp>
        <p:nvSpPr>
          <p:cNvPr id="15" name="ZoneTexte 5"/>
          <p:cNvSpPr txBox="1"/>
          <p:nvPr/>
        </p:nvSpPr>
        <p:spPr>
          <a:xfrm>
            <a:off x="7104889" y="2396838"/>
            <a:ext cx="113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b="1" dirty="0">
                <a:solidFill>
                  <a:schemeClr val="bg1">
                    <a:lumMod val="50000"/>
                  </a:schemeClr>
                </a:solidFill>
              </a:rPr>
              <a:t>Conseil exécutif</a:t>
            </a:r>
          </a:p>
        </p:txBody>
      </p:sp>
      <p:sp>
        <p:nvSpPr>
          <p:cNvPr id="16" name="ZoneTexte 9"/>
          <p:cNvSpPr txBox="1"/>
          <p:nvPr/>
        </p:nvSpPr>
        <p:spPr>
          <a:xfrm>
            <a:off x="10859376" y="2278671"/>
            <a:ext cx="1169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b="1" dirty="0">
                <a:solidFill>
                  <a:schemeClr val="bg1">
                    <a:lumMod val="50000"/>
                  </a:schemeClr>
                </a:solidFill>
              </a:rPr>
              <a:t>Conseil législatif</a:t>
            </a:r>
          </a:p>
        </p:txBody>
      </p:sp>
      <p:sp>
        <p:nvSpPr>
          <p:cNvPr id="17" name="ZoneTexte 11"/>
          <p:cNvSpPr txBox="1"/>
          <p:nvPr/>
        </p:nvSpPr>
        <p:spPr>
          <a:xfrm>
            <a:off x="8049192" y="561339"/>
            <a:ext cx="32838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b="1" dirty="0">
                <a:solidFill>
                  <a:schemeClr val="bg1">
                    <a:lumMod val="50000"/>
                  </a:schemeClr>
                </a:solidFill>
              </a:rPr>
              <a:t>Gouverneur général ou lieutenant gouverneur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40883" y="1193653"/>
            <a:ext cx="1300431" cy="1276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Flèche droite 12"/>
          <p:cNvSpPr/>
          <p:nvPr/>
        </p:nvSpPr>
        <p:spPr>
          <a:xfrm rot="16200000">
            <a:off x="9328902" y="5121472"/>
            <a:ext cx="805129" cy="533400"/>
          </a:xfrm>
          <a:prstGeom prst="rightArrow">
            <a:avLst/>
          </a:prstGeom>
          <a:solidFill>
            <a:schemeClr val="bg1">
              <a:lumMod val="20000"/>
              <a:lumOff val="80000"/>
            </a:schemeClr>
          </a:solidFill>
          <a:ln w="254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" name="Rectangle 3"/>
          <p:cNvSpPr/>
          <p:nvPr/>
        </p:nvSpPr>
        <p:spPr>
          <a:xfrm>
            <a:off x="1124051" y="3178010"/>
            <a:ext cx="511215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3200" dirty="0"/>
              <a:t>				 par le gouverneur britannique.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19" y="-210"/>
            <a:ext cx="5398747" cy="23966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3249" y="-211"/>
            <a:ext cx="5398747" cy="23577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304" y="-3612"/>
            <a:ext cx="5016731" cy="23917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21440" y="6610135"/>
            <a:ext cx="4237292" cy="24673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9"/>
            <a:ext cx="237743" cy="208926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2025080"/>
            <a:ext cx="237743" cy="208926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19" y="4050369"/>
            <a:ext cx="237743" cy="208926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14" y="6075658"/>
            <a:ext cx="241338" cy="78234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14" y="6611264"/>
            <a:ext cx="4237292" cy="24673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954257" y="-210"/>
            <a:ext cx="237743" cy="208926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954255" y="2025080"/>
            <a:ext cx="237743" cy="208926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954253" y="4050369"/>
            <a:ext cx="237743" cy="208926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952455" y="6075658"/>
            <a:ext cx="241338" cy="78234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0926" y="6619871"/>
            <a:ext cx="3782881" cy="243161"/>
          </a:xfrm>
          <a:prstGeom prst="rect">
            <a:avLst/>
          </a:prstGeom>
        </p:spPr>
      </p:pic>
      <p:pic>
        <p:nvPicPr>
          <p:cNvPr id="13" name="Imag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497" y="5178997"/>
            <a:ext cx="1832972" cy="1679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493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  <p:bldP spid="9" grpId="0" animBg="1"/>
      <p:bldP spid="14" grpId="0"/>
      <p:bldP spid="15" grpId="0"/>
      <p:bldP spid="16" grpId="0"/>
      <p:bldP spid="17" grpId="0"/>
      <p:bldP spid="18" grpId="0" animBg="1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37785216-7520-42FA-8FD5-9AC755A2FB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25398" y="1257301"/>
            <a:ext cx="2102883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8A15AAC-96D1-4093-B507-FF5927742D6C}"/>
              </a:ext>
            </a:extLst>
          </p:cNvPr>
          <p:cNvSpPr txBox="1"/>
          <p:nvPr/>
        </p:nvSpPr>
        <p:spPr>
          <a:xfrm>
            <a:off x="5695950" y="2000251"/>
            <a:ext cx="26289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dirty="0">
                <a:latin typeface="Berlin Sans FB Demi" panose="020E0802020502020306" pitchFamily="34" charset="0"/>
              </a:rPr>
              <a:t>p.212-213</a:t>
            </a:r>
          </a:p>
          <a:p>
            <a:r>
              <a:rPr lang="fr-CA" sz="2800" dirty="0">
                <a:latin typeface="Berlin Sans FB Demi" panose="020E0802020502020306" pitchFamily="34" charset="0"/>
              </a:rPr>
              <a:t>   #1b)</a:t>
            </a:r>
          </a:p>
          <a:p>
            <a:r>
              <a:rPr lang="fr-CA" sz="2800" dirty="0">
                <a:latin typeface="Berlin Sans FB Demi" panose="020E0802020502020306" pitchFamily="34" charset="0"/>
              </a:rPr>
              <a:t>   #2</a:t>
            </a:r>
          </a:p>
          <a:p>
            <a:r>
              <a:rPr lang="fr-CA" sz="2700" dirty="0">
                <a:latin typeface="Berlin Sans FB Demi" panose="020E0802020502020306" pitchFamily="34" charset="0"/>
              </a:rPr>
              <a:t>   #5</a:t>
            </a:r>
          </a:p>
          <a:p>
            <a:r>
              <a:rPr lang="fr-CA" sz="2700" dirty="0">
                <a:latin typeface="Berlin Sans FB Demi" panose="020E0802020502020306" pitchFamily="34" charset="0"/>
              </a:rPr>
              <a:t> 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514590-2152-4749-995D-07E9957705FF}"/>
              </a:ext>
            </a:extLst>
          </p:cNvPr>
          <p:cNvSpPr txBox="1"/>
          <p:nvPr/>
        </p:nvSpPr>
        <p:spPr>
          <a:xfrm>
            <a:off x="3438526" y="5143502"/>
            <a:ext cx="50251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u="sng" dirty="0">
                <a:latin typeface="Berlin Sans FB Demi" panose="020E0802020502020306" pitchFamily="34" charset="0"/>
              </a:rPr>
              <a:t>Devoirs</a:t>
            </a:r>
            <a:r>
              <a:rPr lang="fr-CA" sz="2800" dirty="0">
                <a:latin typeface="Berlin Sans FB Demi" panose="020E0802020502020306" pitchFamily="34" charset="0"/>
              </a:rPr>
              <a:t>: p.212-213 sauf #4b)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139914-9D58-41FF-994F-76B2EF39503D}"/>
              </a:ext>
            </a:extLst>
          </p:cNvPr>
          <p:cNvSpPr txBox="1"/>
          <p:nvPr/>
        </p:nvSpPr>
        <p:spPr>
          <a:xfrm>
            <a:off x="5638799" y="1314452"/>
            <a:ext cx="45987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b="1" u="sng" dirty="0">
                <a:latin typeface="Berlin Sans FB Demi" panose="020E0802020502020306" pitchFamily="34" charset="0"/>
              </a:rPr>
              <a:t>Questions importantes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2C1CA7-9982-4E69-B162-EEC311E4AF70}"/>
              </a:ext>
            </a:extLst>
          </p:cNvPr>
          <p:cNvSpPr txBox="1"/>
          <p:nvPr/>
        </p:nvSpPr>
        <p:spPr>
          <a:xfrm>
            <a:off x="2557035" y="4222614"/>
            <a:ext cx="9030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dirty="0">
                <a:solidFill>
                  <a:srgbClr val="FF0000"/>
                </a:solidFill>
                <a:latin typeface="Berlin Sans FB Demi" panose="020E0802020502020306" pitchFamily="34" charset="0"/>
              </a:rPr>
              <a:t>libéralisme (nm), monarchie (</a:t>
            </a:r>
            <a:r>
              <a:rPr lang="fr-CA" sz="2800" dirty="0" err="1">
                <a:solidFill>
                  <a:srgbClr val="FF0000"/>
                </a:solidFill>
                <a:latin typeface="Berlin Sans FB Demi" panose="020E0802020502020306" pitchFamily="34" charset="0"/>
              </a:rPr>
              <a:t>nf</a:t>
            </a:r>
            <a:r>
              <a:rPr lang="fr-CA" sz="2800" dirty="0">
                <a:solidFill>
                  <a:srgbClr val="FF0000"/>
                </a:solidFill>
                <a:latin typeface="Berlin Sans FB Demi" panose="020E0802020502020306" pitchFamily="34" charset="0"/>
              </a:rPr>
              <a:t>), républicanisme (nm)</a:t>
            </a:r>
            <a:endParaRPr lang="fr-CA" sz="2800" dirty="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3014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224</TotalTime>
  <Words>202</Words>
  <Application>Microsoft Office PowerPoint</Application>
  <PresentationFormat>Widescreen</PresentationFormat>
  <Paragraphs>61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8" baseType="lpstr">
      <vt:lpstr>Arial</vt:lpstr>
      <vt:lpstr>Arial Narrow</vt:lpstr>
      <vt:lpstr>Berlin Sans FB Demi</vt:lpstr>
      <vt:lpstr>Calibri</vt:lpstr>
      <vt:lpstr>Calibri Light</vt:lpstr>
      <vt:lpstr>Century Gothic</vt:lpstr>
      <vt:lpstr>Garamond</vt:lpstr>
      <vt:lpstr>Wingdings 2</vt:lpstr>
      <vt:lpstr>Savon</vt:lpstr>
      <vt:lpstr>HDOfficeLightV0</vt:lpstr>
      <vt:lpstr>Office Theme</vt:lpstr>
      <vt:lpstr>L’Acte constitutionnel</vt:lpstr>
      <vt:lpstr>Rappelez-vous</vt:lpstr>
      <vt:lpstr>L’Acte constitutionnel</vt:lpstr>
      <vt:lpstr>L’Acte constitutionnel</vt:lpstr>
      <vt:lpstr>PowerPoint Presentation</vt:lpstr>
      <vt:lpstr>L’Acte constitutionnel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L’acte constitutionnel</dc:title>
  <dc:creator>Martin Brisebois</dc:creator>
  <cp:lastModifiedBy>Martin Brisebois</cp:lastModifiedBy>
  <cp:revision>34</cp:revision>
  <dcterms:created xsi:type="dcterms:W3CDTF">2016-01-06T21:51:39Z</dcterms:created>
  <dcterms:modified xsi:type="dcterms:W3CDTF">2018-03-24T19:29:44Z</dcterms:modified>
</cp:coreProperties>
</file>