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61" r:id="rId3"/>
    <p:sldId id="266" r:id="rId4"/>
    <p:sldId id="262" r:id="rId5"/>
    <p:sldId id="264" r:id="rId6"/>
    <p:sldId id="265" r:id="rId7"/>
    <p:sldId id="260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CDCD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CCA-3DDF-4F33-AFB0-527F1FDD217C}" type="datetimeFigureOut">
              <a:rPr lang="fr-CA" smtClean="0"/>
              <a:pPr/>
              <a:t>2019-09-16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528-8799-460C-B368-C662CB0B03DF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182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CCA-3DDF-4F33-AFB0-527F1FDD217C}" type="datetimeFigureOut">
              <a:rPr lang="fr-CA" smtClean="0"/>
              <a:pPr/>
              <a:t>2019-09-16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528-8799-460C-B368-C662CB0B03DF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463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CCA-3DDF-4F33-AFB0-527F1FDD217C}" type="datetimeFigureOut">
              <a:rPr lang="fr-CA" smtClean="0"/>
              <a:pPr/>
              <a:t>2019-09-16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528-8799-460C-B368-C662CB0B03DF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5839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1E90CCA-3DDF-4F33-AFB0-527F1FDD217C}" type="datetimeFigureOut">
              <a:rPr lang="fr-CA" smtClean="0"/>
              <a:pPr/>
              <a:t>2019-09-16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B6C9528-8799-460C-B368-C662CB0B03DF}" type="slidenum">
              <a:rPr lang="fr-CA" smtClean="0"/>
              <a:pPr/>
              <a:t>‹#›</a:t>
            </a:fld>
            <a:endParaRPr lang="fr-CA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058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CCA-3DDF-4F33-AFB0-527F1FDD217C}" type="datetimeFigureOut">
              <a:rPr lang="fr-CA" smtClean="0"/>
              <a:pPr/>
              <a:t>2019-09-16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528-8799-460C-B368-C662CB0B03DF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3622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CCA-3DDF-4F33-AFB0-527F1FDD217C}" type="datetimeFigureOut">
              <a:rPr lang="fr-CA" smtClean="0"/>
              <a:pPr/>
              <a:t>2019-09-16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528-8799-460C-B368-C662CB0B03DF}" type="slidenum">
              <a:rPr lang="fr-CA" smtClean="0"/>
              <a:pPr/>
              <a:t>‹#›</a:t>
            </a:fld>
            <a:endParaRPr lang="fr-CA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845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CCA-3DDF-4F33-AFB0-527F1FDD217C}" type="datetimeFigureOut">
              <a:rPr lang="fr-CA" smtClean="0"/>
              <a:pPr/>
              <a:t>2019-09-16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528-8799-460C-B368-C662CB0B03DF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2479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CCA-3DDF-4F33-AFB0-527F1FDD217C}" type="datetimeFigureOut">
              <a:rPr lang="fr-CA" smtClean="0"/>
              <a:pPr/>
              <a:t>2019-09-16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528-8799-460C-B368-C662CB0B03DF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4039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CCA-3DDF-4F33-AFB0-527F1FDD217C}" type="datetimeFigureOut">
              <a:rPr lang="fr-CA" smtClean="0"/>
              <a:pPr/>
              <a:t>2019-09-16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528-8799-460C-B368-C662CB0B03DF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4587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CCA-3DDF-4F33-AFB0-527F1FDD217C}" type="datetimeFigureOut">
              <a:rPr lang="fr-CA" smtClean="0"/>
              <a:pPr/>
              <a:t>2019-09-16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528-8799-460C-B368-C662CB0B03DF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95034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CCA-3DDF-4F33-AFB0-527F1FDD217C}" type="datetimeFigureOut">
              <a:rPr lang="fr-CA" smtClean="0"/>
              <a:pPr/>
              <a:t>2019-09-16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528-8799-460C-B368-C662CB0B03DF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310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CCA-3DDF-4F33-AFB0-527F1FDD217C}" type="datetimeFigureOut">
              <a:rPr lang="fr-CA" smtClean="0"/>
              <a:pPr/>
              <a:t>2019-09-16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528-8799-460C-B368-C662CB0B03DF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54703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CCA-3DDF-4F33-AFB0-527F1FDD217C}" type="datetimeFigureOut">
              <a:rPr lang="fr-CA" smtClean="0"/>
              <a:pPr/>
              <a:t>2019-09-16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528-8799-460C-B368-C662CB0B03DF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9470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CCA-3DDF-4F33-AFB0-527F1FDD217C}" type="datetimeFigureOut">
              <a:rPr lang="fr-CA" smtClean="0"/>
              <a:pPr/>
              <a:t>2019-09-16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528-8799-460C-B368-C662CB0B03DF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1090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CCA-3DDF-4F33-AFB0-527F1FDD217C}" type="datetimeFigureOut">
              <a:rPr lang="fr-CA" smtClean="0"/>
              <a:pPr/>
              <a:t>2019-09-16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528-8799-460C-B368-C662CB0B03DF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77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CCA-3DDF-4F33-AFB0-527F1FDD217C}" type="datetimeFigureOut">
              <a:rPr lang="fr-CA" smtClean="0"/>
              <a:pPr/>
              <a:t>2019-09-16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528-8799-460C-B368-C662CB0B03DF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111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CCA-3DDF-4F33-AFB0-527F1FDD217C}" type="datetimeFigureOut">
              <a:rPr lang="fr-CA" smtClean="0"/>
              <a:pPr/>
              <a:t>2019-09-16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528-8799-460C-B368-C662CB0B03DF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0971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CCA-3DDF-4F33-AFB0-527F1FDD217C}" type="datetimeFigureOut">
              <a:rPr lang="fr-CA" smtClean="0"/>
              <a:pPr/>
              <a:t>2019-09-16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528-8799-460C-B368-C662CB0B03DF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62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CCA-3DDF-4F33-AFB0-527F1FDD217C}" type="datetimeFigureOut">
              <a:rPr lang="fr-CA" smtClean="0"/>
              <a:pPr/>
              <a:t>2019-09-16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528-8799-460C-B368-C662CB0B03DF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348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CCA-3DDF-4F33-AFB0-527F1FDD217C}" type="datetimeFigureOut">
              <a:rPr lang="fr-CA" smtClean="0"/>
              <a:pPr/>
              <a:t>2019-09-16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528-8799-460C-B368-C662CB0B03DF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657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CCA-3DDF-4F33-AFB0-527F1FDD217C}" type="datetimeFigureOut">
              <a:rPr lang="fr-CA" smtClean="0"/>
              <a:pPr/>
              <a:t>2019-09-16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528-8799-460C-B368-C662CB0B03DF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6195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CCA-3DDF-4F33-AFB0-527F1FDD217C}" type="datetimeFigureOut">
              <a:rPr lang="fr-CA" smtClean="0"/>
              <a:pPr/>
              <a:t>2019-09-16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528-8799-460C-B368-C662CB0B03DF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6806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90CCA-3DDF-4F33-AFB0-527F1FDD217C}" type="datetimeFigureOut">
              <a:rPr lang="fr-CA" smtClean="0"/>
              <a:pPr/>
              <a:t>2019-09-16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528-8799-460C-B368-C662CB0B03DF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4234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31E90CCA-3DDF-4F33-AFB0-527F1FDD217C}" type="datetimeFigureOut">
              <a:rPr lang="fr-CA" smtClean="0"/>
              <a:pPr/>
              <a:t>2019-09-16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B6C9528-8799-460C-B368-C662CB0B03DF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879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0070C0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 descr="data:image/jpeg;base64,/9j/4AAQSkZJRgABAQAAAQABAAD/2wCEAAkGBhAREBURDxIVFREWEhMXGBgYExISFRYWExgXGBYVGxQYHCYfGhojGRgVITsgIycqLCwsFR4xNTAqNSYrLCkBCQoKDgwOGg8PGiwlHyIvLCswLSwsMCwpLDIwNCwvLCwsLCkvLCwsLCwpLCwpLCwsLCwsLCwsLCwsLCksLCwsLP/AABEIAO8ArwMBIgACEQEDEQH/xAAcAAEAAgMBAQEAAAAAAAAAAAAABwgEBQYDAgH/xABFEAABAwIBBwcICQIFBQAAAAABAAIDBBEFBgcSITFBgRMiUWFxkaEUMlJUcqKx0hcjQmKCkqOywSRzNUNjdPAVU8LR4v/EABoBAQACAwEAAAAAAAAAAAAAAAAEBQIDBgH/xAAtEQACAgECBgEDBAIDAAAAAAAAAQIDEQQSBRMhMUFRYSIjcRUygbEU0SSRwf/aAAwDAQACEQMRAD8AnFERAEREAREQBERAERcHnSy78ih5CB39VK3aNsbDqL+07BxO5bKqpWyUImM5qCyzn87GcW2lQUjuqaQH9JpHieHSttmszh+VMFJVO/qWDmOP+a0f+YHeNfSoNc4k3O1elLUvje2SNxa9rg5rhqII2ELopaCt08td/fyVi1Et+4toi5fN/lm3EaYONhUMs2VvXueB6LvA3C6hc5ODhJxl3RZxkpLKCIiwMgiIgCIiAIiIAiIgCIiAIiIAiIgNdlDjkdHTSVEvmsbe29zjqa0dZNgqyYzi0lVO+omN3vcSegdDR1AWHBd/npypMs4ooz9XDzn9chGofhae9xUZro+Haflw3vu/6KvU2bpbV2QREVkRTdZIZTPoKpk7Llvmvb6bD5w7d46wFZmirGTRsljOkx7Q5p6Q4XCqYpkzJZVF7H0Eh1sBfF7BPPZwJvxPQqniWn3R5i7rv+CZpbMPayVURFQFkEREAREQBERAEREAREQBERAFr8fxdtLTS1D9kbHOt0n7LeJsOK2CjTPli+hSRU4OuWQuPsxa/wBxb3Ldp6+bZGHs12S2RbIXrKt8sj5ZDd73Oc49JcbleKIuvXQpQiIgC2eTWNOo6uKob9h4JHS06nt4tJWsReSipLDPU8PKLa087Xsa9hu1zQ4HpDhcHuXouMzS4vy+GRgm7oXOiPY3W33SO5dmuPthy5uL8F3CW6KYREWsyCIiAIiIAiIgCIiAIiIAoHz2V5fiIj3RQMHF5Lj4EdynhVvznzaWLVPU9o7mNCs+GRzc36RE1bxA5ZERdEVgREQBERASzmGr+dUwbi2OQcCWn4t7lMCgfMjLbEXN9Knf4OaVPC5niMcXv5wWumeawiIoBJCIiAIiIAiIgCIiAIiIAq3ZzYtHFqnre097GlWRUD57MOLMQbLulhaeLLtPho96s+GSxc17RE1azAj5ERdEVgREQBERASBmSiviTj6NPJ4loU8qIMw2HHSqag7LMjHabud8G96l9czxGWb38YLXTLFYREUAkhERAEREAREQBERAEREAUfZ6cD5ahE7Rz4H3PsPs13jongpBWPiFEyaJ8MguyRjmHscLFbabOXYp+jCcd0WipyLKxTD3QTSQv86N7mH8Jtfjt4rFXYJ5WUUj6BERAERbvIvA/LK6GC3NLwX+wznO8BbisZSUYuT8HqWXhE65tMD8lw2JrhZ8g5V/bJrA4N0RwXUr8aLCw2L9XH2Tc5OT8l3GO1JIIiLAyCIiAIiIAvCtro4Y3STPayNouXOIAHFeeLYrFTQvnndoxsbcn4ADeSdVutV1y1y4nxGW7yWwNJ5OMHUB6R6Xdfcpml0kr36Xs0XXKtfJ3+UWfFjSWUEWn/qSXa3gwazxI7Fx82d7FnG4ma3qbFHbxBK4xFfQ0dMFjbn89SulfZLySNhOe6ujP9SyOZu+w5J/AjV4KTslc4NFX82J+hNbXE+zX8Nzh2Kta+opXNcHNJa4G4IJBBG8EbCtV3D6rF9Kw/j/AEZw1M49+pbdFGebPOd5SW0la4cvsjk2crb7Lvv/AB7dsmLn7qZUy2yLKE1NZRBeevAuSrG1LRzJ2a/7kdge9uie9R0rEZ1sD8pw2QgXfD9a3p5nnj8pPcq7roeH28ylL10KzUw2z/IREU8jhS9mLwLVNWOHREzhZzz+0d6iJrSTYbVZ/I/BRR0MMFrOawF3tu5z/EnuVbxK3ZVtXklaWGZ59G5RFDucrOk4udSUD7NF2yStOtx3sYdw6Xb93XR0USultiWFlirWWdjlVnRoqImMEzTjaxhFmnoc/YOzWepRviWerEZD9SI4W7gG6Z4ud/6Cj8lF0FWgprXVZfyVs9TOXbodtTZ4cVYbulY8dDomW92xXb5NZ7KeUhlbHyLjq02kuj472+KhJFnZoqZr9uPx0PI3zj5LbRSte0OYQ5pFwQQQQd4I2r7Ves32cWXD5BHKS+kcec3aY7/bZ/Ld/arA09Q2RjXxuDmOaHNI1gg6wQuf1OmlRLD7eGWNVqsXQhzPdlKXSsoWHmMAfJ1vd5gPY3X+LqUWraZU4iaitqJj9qaS3sgkN8AFq10mmqVVSiVds982wiIt5rCIiA+o5C0hzSQQQQRqII2EFWIza5Y/9QpfrD/URWbJ970ZOPxBVdV0ub3KQ0VfHITaJ55OTo0HnbwNjwULW6fnV9O67G+izZL4ZZKSMOaWuFwQQR0g6iFVrKXCDS1c1Of8uRwHW3a0/lIVpwVCOfHB9CriqQNUseifbi/+S3uVXwyzbY4e/wDwmauOYZ9EaIiLoSsOpzaYL5ViULXC7GHlXdkesDi7RCsgopzE4PaOeqI1ucIm9jec7xLfyqUaqpbFG6R5sxjXOcegNFye5c3xCzfdtXjoWumjthn2cBney1NLCKWB1p5mnSIOtkWw9hdrHYCoKWyyjxt9ZVS1D9r3Egei0amt4Cy1qutLQqa1Hz5K+6zmSyERFKNQREQBTTmRylMkL6KQ3MXPj/tuPObwd+5QsukzeY15LiEcv2dGRrusFjiPEBRdXVzamvPc3UT2TTOelBDjfbc37br4W8y3wk02IVERFhyrnN9iQ6TfA+C0akQkpRUl5NUlh4CIs/A8EmrJ2wU7dKR3AADa4ncAvW0llniWeiMBFN+EZj6NjR5VJJK/fonk2cAOce9e2J5kqB7TyD5Yn7jpco3i12vuIUD9Sozjr/0Sf8WzGSCkW4yoyVqMPm5KoG3W141se3pB/jaFp1PjJSWY9iO008Mspm7xnyrDYJCbva3k3+1HzfEWPFabPThvKYdygGuGVjvwu5h+I7lpsw+JXjqKcnzXMkA9oFrv2t713mW1Fy2HVMe8wSEdrBpDxC5qa5Gq/n+y1T5lP8FYURfcMRc4NG1xAHaTZdMVJZDNvhvIYZTttYuZyh7ZDpfAhanPJjPIYcY2mzp3hn4Rzn+AA4rtqOnEcbIxsYxrR2NAH8KF8+eJaVXDADqjh0j7Uh+Vre9czpVztTl+2y1teyrH8EaIi6TIzIWoxKQiPmQtI05CLgfdA+07q710k5xhHdJ4RVxi5PCObRT1R5lcNY0CTlZHbyZNDuDQLLWY/mOhcwuoZXseBqZIQ9jurStdvbrUFcRobx1JD0tiWSGEXvW0UkMjopWlsjHFrmnaCF4KwTyRgvWla4vAbt1/AryXYZrMC8qxBocLxxske7i0tb4u8FrtmoQcn4MoR3SSO/zxZGOqIhWQNJlibZ4G10W29t5ab8CehQgrcqKsu8z/ACrnVGHWa83LoTzWk7yw7Gn7p1dip9DrVFcuz+GTtRQ290SG1M+YvB2tgmqiOe+TkwehrACe9x90KIa/DZoHmOeN0bxuc0tPjt7VN2ZGqa7DnMHnMqH3/EGuB/50KZxCX2Pp84NGmX3OpISIi5otTncvMl219G+Kw5VoL4jvDwNQ7Ds4qtLmkGx1EbVbhVqzi4aIMTqGAWaZNMdkgDviSrrhdr61v8kDVw7SN5mTq9HEiz/uQPH5S138FTnWw6cb2+kxw7wQq8Zq5tHFqfrMje9jlY0rRxJYuT+DZpXmvBUdzbG3R/C2WS8GnW0zOmohHvtusOuFpXj/AFH/ALitxkE2+J0n+4Z4a1fWP7bfwV0V9SRZpVvzn1fKYrUH0XNZ+RoHxurIKrmVs2nX1Lumol8HEfwqTha+5J/BYax/SkYOHUD55mQxi75HtY3tcbK0GT+CR0dNHTxDmsbrO9zvtOPWTrUJ5mMNEuJaZFxDE9/4jZg/cVPq94pa3NV+F1PNJDEXIIiKoJpCufPB2sqIalotyrHNd1ujtY9uibfhCjBS/n6qm6NLF9q8r+Fmt+N+5RfhGBVNW/k6aJ0juoah1l2wDtXUaKf/AB4uRU3r7jSMFrSSABck2AGskndZWFzX5HGgpdKUWqJrOeN7QPNZwuSes9S1+QOallGRUVZElSNbQNbIj0j0nde7d0qQ1W67WKz7cO3l+yVp6HH6pdwiIqkmGLiGFQVDdCeJkjehzQ7uvsWBgeSNJRPe+lYY+UA0mh7iw6Ow6JJsdZ2dK3KLNTkltz0PNqzkKI8pM8dVTVc1OyCEtjlcwE8pcgbzZylxVky8/wATq/8AcPU/h9ULZtTWehG1M5QinE636dqz1eD9X5lxeVGUb6+pNRIxrHFrWkNvbmiwOskrUIryvT1VvMFhlfK2clhsz8Bxh9JUx1MYDnRuuA69jqI121713n07Vnq8H6vzKNEXtmnrseZrIjZKCxFnpUTab3POouc535iT/KysExV1LUR1DGhzo3hwDr2JHTbWsFFtcU1hmGcPJJf07Vnq8H6vzKOqypMsj5Hai97nG2y7iSfivFFqrorq/YsGUrJT/czoMjsspcNkfJDGx5ewNOnpagDfVokLq/p2rPV4P1fmUaIvJ6aqx7pRyz2Ns4rCZNeQudOpr61tNLDE1rmPN26elzRcbSQpOVfMzv8Ai0f9ub9qsGqDX1RrtxBYWCy083KGWaLE8iaKpn8oqYuVeGhoDnOLGgbgy9tpJ4rb0lFHE0MiY1jBsDWho7gvZFCc5NYb6G9RS6oIiLE9CIiAIiIAoCywyExGWvqZIqWR0b5nua4aNiDsO1T6ik6fUSobcV3NVtSsWGVq+jjFfU5fc+ZPo4xX1OX3PmVlUUz9Us9I0f4kfbK1fRxivqcvufMsHFsk62lYJKmB8bC7RBdo2JNzbUeoq0aiPPvirbU9MDzrulcOgW0Wd/P7lI02vsusUMI126eMIuWSIkRFcEE3eHZFYhURtlgpnvjdezho2NjY7T0hZP0cYr6nL7nzKUsyeKiSgdBfnwyu1fdk5zT36Q4KQ1S3cQsrscMLoT69NCUVLJWr6OMV9Tl9z5k+jjFfU5fc+ZWVRaf1Sz0jP/Ej7ZC2bDI2vpsRZLUU744xHIC46NrlurYVNKIoWovlfLdIkV1qtYQREUc2BERAEREAREQBERAERaTLHH30VG+pji5UstqvogAm2keoatiyjFyaivJ43hZZl47jsNHA6eodosaOLjua0byVWnKXHpK2qkqJNrzqG5rRqa0dgXplJlVVV8nKVL7281g1MYOhrf52rULpNHo+Qsy7sq77+Z0XYIiKeRjo8g8rXYdViXWYnDRlaN7TvHWDr7+lWPoa6OeNssLw+N4u1wNwQqmrosk8uqvDnfUu0oibuidcsPWN7T1jxVbrdFzvrj3/ALJVF+zo+xZdFhYNXunp45nxmN0jGuLCblulrtfsWaudaw8MtE8hEReAIiIAiIgCIiAIiIAiIgC86iBsjXMeA5jgQ4HWCDqIK9EQFf8ALzNlPRPdLTtdJSEkggFzox6LwNw9LvXDK3Kj7O9k9E7DnzRxMbJHIx5c1jQ4tJ0TcgXPneCu9LxFtqE18ZIFumSTlEgdERXRAP1oubDapMzc5rJJZG1NcwshaQ5sbhZ0hGsFzTsZ27exSHm/yeigoKYmJnLGIOLtBund/O86194XUqi1PEZPMILHjJY1aVLEpABERU5NCIiAIiIAiIgCIiAIiIAiIgCIiALExXDmVEEkEnmyMcw/iFr8NvBZaL1PDyh3Ko4thklNPJBKLPjeWnhsI6iLHis/I/J91bWRQAc0uBefRjbrce7V2kKWc7WQnlMZrIABPG3njUOUjHWftN8Rq6FtM22Q4w+n0pLGplALyNeiNojB6BvO89gV/LXx5G5fu7Y+StWmfMx4OwYwNAAFgBYDoA2L6RFz5ZBERAEREAREQBERAf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" name="AutoShape 7" descr="data:image/jpeg;base64,/9j/4AAQSkZJRgABAQAAAQABAAD/2wCEAAkGBhAREBURDxIVFREWEhMXGBgYExISFRYWExgXGBYVGxQYHCYfGhojGRgVITsgIycqLCwsFR4xNTAqNSYrLCkBCQoKDgwOGg8PGiwlHyIvLCswLSwsMCwpLDIwNCwvLCwsLCkvLCwsLCwpLCwpLCwsLCwsLCwsLCwsLCksLCwsLP/AABEIAO8ArwMBIgACEQEDEQH/xAAcAAEAAgMBAQEAAAAAAAAAAAAABwgEBQYDAgH/xABFEAABAwIBBwcICQIFBQAAAAABAAIDBBEFBgcSITFBgRMiUWFxkaEUMlJUcqKx0hcjQmKCkqOywSRzNUNjdPAVU8LR4v/EABoBAQACAwEAAAAAAAAAAAAAAAAEBQIDBgH/xAAtEQACAgECBgEDBAIDAAAAAAAAAQIDEQQSBRMhMUFRYSIjcRUygbEU0SSRwf/aAAwDAQACEQMRAD8AnFERAEREAREQBERAERcHnSy78ih5CB39VK3aNsbDqL+07BxO5bKqpWyUImM5qCyzn87GcW2lQUjuqaQH9JpHieHSttmszh+VMFJVO/qWDmOP+a0f+YHeNfSoNc4k3O1elLUvje2SNxa9rg5rhqII2ELopaCt08td/fyVi1Et+4toi5fN/lm3EaYONhUMs2VvXueB6LvA3C6hc5ODhJxl3RZxkpLKCIiwMgiIgCIiAIiIAiIgCIiAIiIAiIgNdlDjkdHTSVEvmsbe29zjqa0dZNgqyYzi0lVO+omN3vcSegdDR1AWHBd/npypMs4ooz9XDzn9chGofhae9xUZro+Haflw3vu/6KvU2bpbV2QREVkRTdZIZTPoKpk7Llvmvb6bD5w7d46wFZmirGTRsljOkx7Q5p6Q4XCqYpkzJZVF7H0Eh1sBfF7BPPZwJvxPQqniWn3R5i7rv+CZpbMPayVURFQFkEREAREQBERAEREAREQBERAFr8fxdtLTS1D9kbHOt0n7LeJsOK2CjTPli+hSRU4OuWQuPsxa/wBxb3Ldp6+bZGHs12S2RbIXrKt8sj5ZDd73Oc49JcbleKIuvXQpQiIgC2eTWNOo6uKob9h4JHS06nt4tJWsReSipLDPU8PKLa087Xsa9hu1zQ4HpDhcHuXouMzS4vy+GRgm7oXOiPY3W33SO5dmuPthy5uL8F3CW6KYREWsyCIiAIiIAiIgCIiAIiIAoHz2V5fiIj3RQMHF5Lj4EdynhVvznzaWLVPU9o7mNCs+GRzc36RE1bxA5ZERdEVgREQBERASzmGr+dUwbi2OQcCWn4t7lMCgfMjLbEXN9Knf4OaVPC5niMcXv5wWumeawiIoBJCIiAIiIAiIgCIiAIiIAq3ZzYtHFqnre097GlWRUD57MOLMQbLulhaeLLtPho96s+GSxc17RE1azAj5ERdEVgREQBERASBmSiviTj6NPJ4loU8qIMw2HHSqag7LMjHabud8G96l9czxGWb38YLXTLFYREUAkhERAEREAREQBERAEREAUfZ6cD5ahE7Rz4H3PsPs13jongpBWPiFEyaJ8MguyRjmHscLFbabOXYp+jCcd0WipyLKxTD3QTSQv86N7mH8Jtfjt4rFXYJ5WUUj6BERAERbvIvA/LK6GC3NLwX+wznO8BbisZSUYuT8HqWXhE65tMD8lw2JrhZ8g5V/bJrA4N0RwXUr8aLCw2L9XH2Tc5OT8l3GO1JIIiLAyCIiAIiIAvCtro4Y3STPayNouXOIAHFeeLYrFTQvnndoxsbcn4ADeSdVutV1y1y4nxGW7yWwNJ5OMHUB6R6Xdfcpml0kr36Xs0XXKtfJ3+UWfFjSWUEWn/qSXa3gwazxI7Fx82d7FnG4ma3qbFHbxBK4xFfQ0dMFjbn89SulfZLySNhOe6ujP9SyOZu+w5J/AjV4KTslc4NFX82J+hNbXE+zX8Nzh2Kta+opXNcHNJa4G4IJBBG8EbCtV3D6rF9Kw/j/AEZw1M49+pbdFGebPOd5SW0la4cvsjk2crb7Lvv/AB7dsmLn7qZUy2yLKE1NZRBeevAuSrG1LRzJ2a/7kdge9uie9R0rEZ1sD8pw2QgXfD9a3p5nnj8pPcq7roeH28ylL10KzUw2z/IREU8jhS9mLwLVNWOHREzhZzz+0d6iJrSTYbVZ/I/BRR0MMFrOawF3tu5z/EnuVbxK3ZVtXklaWGZ59G5RFDucrOk4udSUD7NF2yStOtx3sYdw6Xb93XR0USultiWFlirWWdjlVnRoqImMEzTjaxhFmnoc/YOzWepRviWerEZD9SI4W7gG6Z4ud/6Cj8lF0FWgprXVZfyVs9TOXbodtTZ4cVYbulY8dDomW92xXb5NZ7KeUhlbHyLjq02kuj472+KhJFnZoqZr9uPx0PI3zj5LbRSte0OYQ5pFwQQQQd4I2r7Ves32cWXD5BHKS+kcec3aY7/bZ/Ld/arA09Q2RjXxuDmOaHNI1gg6wQuf1OmlRLD7eGWNVqsXQhzPdlKXSsoWHmMAfJ1vd5gPY3X+LqUWraZU4iaitqJj9qaS3sgkN8AFq10mmqVVSiVds982wiIt5rCIiA+o5C0hzSQQQQRqII2EFWIza5Y/9QpfrD/URWbJ970ZOPxBVdV0ub3KQ0VfHITaJ55OTo0HnbwNjwULW6fnV9O67G+izZL4ZZKSMOaWuFwQQR0g6iFVrKXCDS1c1Of8uRwHW3a0/lIVpwVCOfHB9CriqQNUseifbi/+S3uVXwyzbY4e/wDwmauOYZ9EaIiLoSsOpzaYL5ViULXC7GHlXdkesDi7RCsgopzE4PaOeqI1ucIm9jec7xLfyqUaqpbFG6R5sxjXOcegNFye5c3xCzfdtXjoWumjthn2cBney1NLCKWB1p5mnSIOtkWw9hdrHYCoKWyyjxt9ZVS1D9r3Egei0amt4Cy1qutLQqa1Hz5K+6zmSyERFKNQREQBTTmRylMkL6KQ3MXPj/tuPObwd+5QsukzeY15LiEcv2dGRrusFjiPEBRdXVzamvPc3UT2TTOelBDjfbc37br4W8y3wk02IVERFhyrnN9iQ6TfA+C0akQkpRUl5NUlh4CIs/A8EmrJ2wU7dKR3AADa4ncAvW0llniWeiMBFN+EZj6NjR5VJJK/fonk2cAOce9e2J5kqB7TyD5Yn7jpco3i12vuIUD9Sozjr/0Sf8WzGSCkW4yoyVqMPm5KoG3W141se3pB/jaFp1PjJSWY9iO008Mspm7xnyrDYJCbva3k3+1HzfEWPFabPThvKYdygGuGVjvwu5h+I7lpsw+JXjqKcnzXMkA9oFrv2t713mW1Fy2HVMe8wSEdrBpDxC5qa5Gq/n+y1T5lP8FYURfcMRc4NG1xAHaTZdMVJZDNvhvIYZTttYuZyh7ZDpfAhanPJjPIYcY2mzp3hn4Rzn+AA4rtqOnEcbIxsYxrR2NAH8KF8+eJaVXDADqjh0j7Uh+Vre9czpVztTl+2y1teyrH8EaIi6TIzIWoxKQiPmQtI05CLgfdA+07q710k5xhHdJ4RVxi5PCObRT1R5lcNY0CTlZHbyZNDuDQLLWY/mOhcwuoZXseBqZIQ9jurStdvbrUFcRobx1JD0tiWSGEXvW0UkMjopWlsjHFrmnaCF4KwTyRgvWla4vAbt1/AryXYZrMC8qxBocLxxske7i0tb4u8FrtmoQcn4MoR3SSO/zxZGOqIhWQNJlibZ4G10W29t5ab8CehQgrcqKsu8z/ACrnVGHWa83LoTzWk7yw7Gn7p1dip9DrVFcuz+GTtRQ290SG1M+YvB2tgmqiOe+TkwehrACe9x90KIa/DZoHmOeN0bxuc0tPjt7VN2ZGqa7DnMHnMqH3/EGuB/50KZxCX2Pp84NGmX3OpISIi5otTncvMl219G+Kw5VoL4jvDwNQ7Ds4qtLmkGx1EbVbhVqzi4aIMTqGAWaZNMdkgDviSrrhdr61v8kDVw7SN5mTq9HEiz/uQPH5S138FTnWw6cb2+kxw7wQq8Zq5tHFqfrMje9jlY0rRxJYuT+DZpXmvBUdzbG3R/C2WS8GnW0zOmohHvtusOuFpXj/AFH/ALitxkE2+J0n+4Z4a1fWP7bfwV0V9SRZpVvzn1fKYrUH0XNZ+RoHxurIKrmVs2nX1Lumol8HEfwqTha+5J/BYax/SkYOHUD55mQxi75HtY3tcbK0GT+CR0dNHTxDmsbrO9zvtOPWTrUJ5mMNEuJaZFxDE9/4jZg/cVPq94pa3NV+F1PNJDEXIIiKoJpCufPB2sqIalotyrHNd1ujtY9uibfhCjBS/n6qm6NLF9q8r+Fmt+N+5RfhGBVNW/k6aJ0juoah1l2wDtXUaKf/AB4uRU3r7jSMFrSSABck2AGskndZWFzX5HGgpdKUWqJrOeN7QPNZwuSes9S1+QOallGRUVZElSNbQNbIj0j0nde7d0qQ1W67WKz7cO3l+yVp6HH6pdwiIqkmGLiGFQVDdCeJkjehzQ7uvsWBgeSNJRPe+lYY+UA0mh7iw6Ow6JJsdZ2dK3KLNTkltz0PNqzkKI8pM8dVTVc1OyCEtjlcwE8pcgbzZylxVky8/wATq/8AcPU/h9ULZtTWehG1M5QinE636dqz1eD9X5lxeVGUb6+pNRIxrHFrWkNvbmiwOskrUIryvT1VvMFhlfK2clhsz8Bxh9JUx1MYDnRuuA69jqI121713n07Vnq8H6vzKNEXtmnrseZrIjZKCxFnpUTab3POouc535iT/KysExV1LUR1DGhzo3hwDr2JHTbWsFFtcU1hmGcPJJf07Vnq8H6vzKOqypMsj5Hai97nG2y7iSfivFFqrorq/YsGUrJT/czoMjsspcNkfJDGx5ewNOnpagDfVokLq/p2rPV4P1fmUaIvJ6aqx7pRyz2Ns4rCZNeQudOpr61tNLDE1rmPN26elzRcbSQpOVfMzv8Ai0f9ub9qsGqDX1RrtxBYWCy083KGWaLE8iaKpn8oqYuVeGhoDnOLGgbgy9tpJ4rb0lFHE0MiY1jBsDWho7gvZFCc5NYb6G9RS6oIiLE9CIiAIiIAoCywyExGWvqZIqWR0b5nua4aNiDsO1T6ik6fUSobcV3NVtSsWGVq+jjFfU5fc+ZPo4xX1OX3PmVlUUz9Us9I0f4kfbK1fRxivqcvufMsHFsk62lYJKmB8bC7RBdo2JNzbUeoq0aiPPvirbU9MDzrulcOgW0Wd/P7lI02vsusUMI126eMIuWSIkRFcEE3eHZFYhURtlgpnvjdezho2NjY7T0hZP0cYr6nL7nzKUsyeKiSgdBfnwyu1fdk5zT36Q4KQ1S3cQsrscMLoT69NCUVLJWr6OMV9Tl9z5k+jjFfU5fc+ZWVRaf1Sz0jP/Ej7ZC2bDI2vpsRZLUU744xHIC46NrlurYVNKIoWovlfLdIkV1qtYQREUc2BERAEREAREQBERAERaTLHH30VG+pji5UstqvogAm2keoatiyjFyaivJ43hZZl47jsNHA6eodosaOLjua0byVWnKXHpK2qkqJNrzqG5rRqa0dgXplJlVVV8nKVL7281g1MYOhrf52rULpNHo+Qsy7sq77+Z0XYIiKeRjo8g8rXYdViXWYnDRlaN7TvHWDr7+lWPoa6OeNssLw+N4u1wNwQqmrosk8uqvDnfUu0oibuidcsPWN7T1jxVbrdFzvrj3/ALJVF+zo+xZdFhYNXunp45nxmN0jGuLCblulrtfsWaudaw8MtE8hEReAIiIAiIgCIiAIiIAiIgC86iBsjXMeA5jgQ4HWCDqIK9EQFf8ALzNlPRPdLTtdJSEkggFzox6LwNw9LvXDK3Kj7O9k9E7DnzRxMbJHIx5c1jQ4tJ0TcgXPneCu9LxFtqE18ZIFumSTlEgdERXRAP1oubDapMzc5rJJZG1NcwshaQ5sbhZ0hGsFzTsZ27exSHm/yeigoKYmJnLGIOLtBund/O86194XUqi1PEZPMILHjJY1aVLEpABERU5NCIiAIiIAiIgCIiAIiIAiIgCIiALExXDmVEEkEnmyMcw/iFr8NvBZaL1PDyh3Ko4thklNPJBKLPjeWnhsI6iLHis/I/J91bWRQAc0uBefRjbrce7V2kKWc7WQnlMZrIABPG3njUOUjHWftN8Rq6FtM22Q4w+n0pLGplALyNeiNojB6BvO89gV/LXx5G5fu7Y+StWmfMx4OwYwNAAFgBYDoA2L6RFz5ZBERAEREAREQBERAf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4" y="1481366"/>
            <a:ext cx="2085975" cy="284797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60601"/>
            <a:ext cx="3431009" cy="389216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33600"/>
            <a:ext cx="2997422" cy="194763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142" y="1447800"/>
            <a:ext cx="4355222" cy="568181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310" y="4953000"/>
            <a:ext cx="10356620" cy="270033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36682" y="689557"/>
            <a:ext cx="229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latin typeface="Cambria" pitchFamily="18" charset="0"/>
              </a:rPr>
              <a:t>Robert Baldwin (Canada-Ouest)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486400" y="650369"/>
            <a:ext cx="3550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400" dirty="0">
                <a:latin typeface="Cambria" pitchFamily="18" charset="0"/>
              </a:rPr>
              <a:t>Louis-Hippolyte</a:t>
            </a:r>
          </a:p>
          <a:p>
            <a:pPr algn="r"/>
            <a:r>
              <a:rPr lang="fr-CA" sz="2400" dirty="0">
                <a:latin typeface="Cambria" pitchFamily="18" charset="0"/>
              </a:rPr>
              <a:t>La Fontaine (Canada-Est)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23900" y="5257800"/>
            <a:ext cx="8458200" cy="9008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 rtlCol="0">
            <a:prstTxWarp prst="textFadeUp">
              <a:avLst>
                <a:gd name="adj" fmla="val 17230"/>
              </a:avLst>
            </a:prstTxWarp>
            <a:spAutoFit/>
          </a:bodyPr>
          <a:lstStyle/>
          <a:p>
            <a:pPr algn="ctr"/>
            <a:r>
              <a:rPr lang="fr-CA" sz="3600" dirty="0">
                <a:latin typeface="Castellar" pitchFamily="18" charset="0"/>
              </a:rPr>
              <a:t>Le gouvernement responsable</a:t>
            </a:r>
          </a:p>
        </p:txBody>
      </p:sp>
    </p:spTree>
    <p:extLst>
      <p:ext uri="{BB962C8B-B14F-4D97-AF65-F5344CB8AC3E}">
        <p14:creationId xmlns:p14="http://schemas.microsoft.com/office/powerpoint/2010/main" val="288710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0070C0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 descr="data:image/jpeg;base64,/9j/4AAQSkZJRgABAQAAAQABAAD/2wCEAAkGBhAREBURDxIVFREWEhMXGBgYExISFRYWExgXGBYVGxQYHCYfGhojGRgVITsgIycqLCwsFR4xNTAqNSYrLCkBCQoKDgwOGg8PGiwlHyIvLCswLSwsMCwpLDIwNCwvLCwsLCkvLCwsLCwpLCwpLCwsLCwsLCwsLCwsLCksLCwsLP/AABEIAO8ArwMBIgACEQEDEQH/xAAcAAEAAgMBAQEAAAAAAAAAAAAABwgEBQYDAgH/xABFEAABAwIBBwcICQIFBQAAAAABAAIDBBEFBgcSITFBgRMiUWFxkaEUMlJUcqKx0hcjQmKCkqOywSRzNUNjdPAVU8LR4v/EABoBAQACAwEAAAAAAAAAAAAAAAAEBQIDBgH/xAAtEQACAgECBgEDBAIDAAAAAAAAAQIDEQQSBRMhMUFRYSIjcRUygbEU0SSRwf/aAAwDAQACEQMRAD8AnFERAEREAREQBERAERcHnSy78ih5CB39VK3aNsbDqL+07BxO5bKqpWyUImM5qCyzn87GcW2lQUjuqaQH9JpHieHSttmszh+VMFJVO/qWDmOP+a0f+YHeNfSoNc4k3O1elLUvje2SNxa9rg5rhqII2ELopaCt08td/fyVi1Et+4toi5fN/lm3EaYONhUMs2VvXueB6LvA3C6hc5ODhJxl3RZxkpLKCIiwMgiIgCIiAIiIAiIgCIiAIiIAiIgNdlDjkdHTSVEvmsbe29zjqa0dZNgqyYzi0lVO+omN3vcSegdDR1AWHBd/npypMs4ooz9XDzn9chGofhae9xUZro+Haflw3vu/6KvU2bpbV2QREVkRTdZIZTPoKpk7Llvmvb6bD5w7d46wFZmirGTRsljOkx7Q5p6Q4XCqYpkzJZVF7H0Eh1sBfF7BPPZwJvxPQqniWn3R5i7rv+CZpbMPayVURFQFkEREAREQBERAEREAREQBERAFr8fxdtLTS1D9kbHOt0n7LeJsOK2CjTPli+hSRU4OuWQuPsxa/wBxb3Ldp6+bZGHs12S2RbIXrKt8sj5ZDd73Oc49JcbleKIuvXQpQiIgC2eTWNOo6uKob9h4JHS06nt4tJWsReSipLDPU8PKLa087Xsa9hu1zQ4HpDhcHuXouMzS4vy+GRgm7oXOiPY3W33SO5dmuPthy5uL8F3CW6KYREWsyCIiAIiIAiIgCIiAIiIAoHz2V5fiIj3RQMHF5Lj4EdynhVvznzaWLVPU9o7mNCs+GRzc36RE1bxA5ZERdEVgREQBERASzmGr+dUwbi2OQcCWn4t7lMCgfMjLbEXN9Knf4OaVPC5niMcXv5wWumeawiIoBJCIiAIiIAiIgCIiAIiIAq3ZzYtHFqnre097GlWRUD57MOLMQbLulhaeLLtPho96s+GSxc17RE1azAj5ERdEVgREQBERASBmSiviTj6NPJ4loU8qIMw2HHSqag7LMjHabud8G96l9czxGWb38YLXTLFYREUAkhERAEREAREQBERAEREAUfZ6cD5ahE7Rz4H3PsPs13jongpBWPiFEyaJ8MguyRjmHscLFbabOXYp+jCcd0WipyLKxTD3QTSQv86N7mH8Jtfjt4rFXYJ5WUUj6BERAERbvIvA/LK6GC3NLwX+wznO8BbisZSUYuT8HqWXhE65tMD8lw2JrhZ8g5V/bJrA4N0RwXUr8aLCw2L9XH2Tc5OT8l3GO1JIIiLAyCIiAIiIAvCtro4Y3STPayNouXOIAHFeeLYrFTQvnndoxsbcn4ADeSdVutV1y1y4nxGW7yWwNJ5OMHUB6R6Xdfcpml0kr36Xs0XXKtfJ3+UWfFjSWUEWn/qSXa3gwazxI7Fx82d7FnG4ma3qbFHbxBK4xFfQ0dMFjbn89SulfZLySNhOe6ujP9SyOZu+w5J/AjV4KTslc4NFX82J+hNbXE+zX8Nzh2Kta+opXNcHNJa4G4IJBBG8EbCtV3D6rF9Kw/j/AEZw1M49+pbdFGebPOd5SW0la4cvsjk2crb7Lvv/AB7dsmLn7qZUy2yLKE1NZRBeevAuSrG1LRzJ2a/7kdge9uie9R0rEZ1sD8pw2QgXfD9a3p5nnj8pPcq7roeH28ylL10KzUw2z/IREU8jhS9mLwLVNWOHREzhZzz+0d6iJrSTYbVZ/I/BRR0MMFrOawF3tu5z/EnuVbxK3ZVtXklaWGZ59G5RFDucrOk4udSUD7NF2yStOtx3sYdw6Xb93XR0USultiWFlirWWdjlVnRoqImMEzTjaxhFmnoc/YOzWepRviWerEZD9SI4W7gG6Z4ud/6Cj8lF0FWgprXVZfyVs9TOXbodtTZ4cVYbulY8dDomW92xXb5NZ7KeUhlbHyLjq02kuj472+KhJFnZoqZr9uPx0PI3zj5LbRSte0OYQ5pFwQQQQd4I2r7Ves32cWXD5BHKS+kcec3aY7/bZ/Ld/arA09Q2RjXxuDmOaHNI1gg6wQuf1OmlRLD7eGWNVqsXQhzPdlKXSsoWHmMAfJ1vd5gPY3X+LqUWraZU4iaitqJj9qaS3sgkN8AFq10mmqVVSiVds982wiIt5rCIiA+o5C0hzSQQQQRqII2EFWIza5Y/9QpfrD/URWbJ970ZOPxBVdV0ub3KQ0VfHITaJ55OTo0HnbwNjwULW6fnV9O67G+izZL4ZZKSMOaWuFwQQR0g6iFVrKXCDS1c1Of8uRwHW3a0/lIVpwVCOfHB9CriqQNUseifbi/+S3uVXwyzbY4e/wDwmauOYZ9EaIiLoSsOpzaYL5ViULXC7GHlXdkesDi7RCsgopzE4PaOeqI1ucIm9jec7xLfyqUaqpbFG6R5sxjXOcegNFye5c3xCzfdtXjoWumjthn2cBney1NLCKWB1p5mnSIOtkWw9hdrHYCoKWyyjxt9ZVS1D9r3Egei0amt4Cy1qutLQqa1Hz5K+6zmSyERFKNQREQBTTmRylMkL6KQ3MXPj/tuPObwd+5QsukzeY15LiEcv2dGRrusFjiPEBRdXVzamvPc3UT2TTOelBDjfbc37br4W8y3wk02IVERFhyrnN9iQ6TfA+C0akQkpRUl5NUlh4CIs/A8EmrJ2wU7dKR3AADa4ncAvW0llniWeiMBFN+EZj6NjR5VJJK/fonk2cAOce9e2J5kqB7TyD5Yn7jpco3i12vuIUD9Sozjr/0Sf8WzGSCkW4yoyVqMPm5KoG3W141se3pB/jaFp1PjJSWY9iO008Mspm7xnyrDYJCbva3k3+1HzfEWPFabPThvKYdygGuGVjvwu5h+I7lpsw+JXjqKcnzXMkA9oFrv2t713mW1Fy2HVMe8wSEdrBpDxC5qa5Gq/n+y1T5lP8FYURfcMRc4NG1xAHaTZdMVJZDNvhvIYZTttYuZyh7ZDpfAhanPJjPIYcY2mzp3hn4Rzn+AA4rtqOnEcbIxsYxrR2NAH8KF8+eJaVXDADqjh0j7Uh+Vre9czpVztTl+2y1teyrH8EaIi6TIzIWoxKQiPmQtI05CLgfdA+07q710k5xhHdJ4RVxi5PCObRT1R5lcNY0CTlZHbyZNDuDQLLWY/mOhcwuoZXseBqZIQ9jurStdvbrUFcRobx1JD0tiWSGEXvW0UkMjopWlsjHFrmnaCF4KwTyRgvWla4vAbt1/AryXYZrMC8qxBocLxxske7i0tb4u8FrtmoQcn4MoR3SSO/zxZGOqIhWQNJlibZ4G10W29t5ab8CehQgrcqKsu8z/ACrnVGHWa83LoTzWk7yw7Gn7p1dip9DrVFcuz+GTtRQ290SG1M+YvB2tgmqiOe+TkwehrACe9x90KIa/DZoHmOeN0bxuc0tPjt7VN2ZGqa7DnMHnMqH3/EGuB/50KZxCX2Pp84NGmX3OpISIi5otTncvMl219G+Kw5VoL4jvDwNQ7Ds4qtLmkGx1EbVbhVqzi4aIMTqGAWaZNMdkgDviSrrhdr61v8kDVw7SN5mTq9HEiz/uQPH5S138FTnWw6cb2+kxw7wQq8Zq5tHFqfrMje9jlY0rRxJYuT+DZpXmvBUdzbG3R/C2WS8GnW0zOmohHvtusOuFpXj/AFH/ALitxkE2+J0n+4Z4a1fWP7bfwV0V9SRZpVvzn1fKYrUH0XNZ+RoHxurIKrmVs2nX1Lumol8HEfwqTha+5J/BYax/SkYOHUD55mQxi75HtY3tcbK0GT+CR0dNHTxDmsbrO9zvtOPWTrUJ5mMNEuJaZFxDE9/4jZg/cVPq94pa3NV+F1PNJDEXIIiKoJpCufPB2sqIalotyrHNd1ujtY9uibfhCjBS/n6qm6NLF9q8r+Fmt+N+5RfhGBVNW/k6aJ0juoah1l2wDtXUaKf/AB4uRU3r7jSMFrSSABck2AGskndZWFzX5HGgpdKUWqJrOeN7QPNZwuSes9S1+QOallGRUVZElSNbQNbIj0j0nde7d0qQ1W67WKz7cO3l+yVp6HH6pdwiIqkmGLiGFQVDdCeJkjehzQ7uvsWBgeSNJRPe+lYY+UA0mh7iw6Ow6JJsdZ2dK3KLNTkltz0PNqzkKI8pM8dVTVc1OyCEtjlcwE8pcgbzZylxVky8/wATq/8AcPU/h9ULZtTWehG1M5QinE636dqz1eD9X5lxeVGUb6+pNRIxrHFrWkNvbmiwOskrUIryvT1VvMFhlfK2clhsz8Bxh9JUx1MYDnRuuA69jqI121713n07Vnq8H6vzKNEXtmnrseZrIjZKCxFnpUTab3POouc535iT/KysExV1LUR1DGhzo3hwDr2JHTbWsFFtcU1hmGcPJJf07Vnq8H6vzKOqypMsj5Hai97nG2y7iSfivFFqrorq/YsGUrJT/czoMjsspcNkfJDGx5ewNOnpagDfVokLq/p2rPV4P1fmUaIvJ6aqx7pRyz2Ns4rCZNeQudOpr61tNLDE1rmPN26elzRcbSQpOVfMzv8Ai0f9ub9qsGqDX1RrtxBYWCy083KGWaLE8iaKpn8oqYuVeGhoDnOLGgbgy9tpJ4rb0lFHE0MiY1jBsDWho7gvZFCc5NYb6G9RS6oIiLE9CIiAIiIAoCywyExGWvqZIqWR0b5nua4aNiDsO1T6ik6fUSobcV3NVtSsWGVq+jjFfU5fc+ZPo4xX1OX3PmVlUUz9Us9I0f4kfbK1fRxivqcvufMsHFsk62lYJKmB8bC7RBdo2JNzbUeoq0aiPPvirbU9MDzrulcOgW0Wd/P7lI02vsusUMI126eMIuWSIkRFcEE3eHZFYhURtlgpnvjdezho2NjY7T0hZP0cYr6nL7nzKUsyeKiSgdBfnwyu1fdk5zT36Q4KQ1S3cQsrscMLoT69NCUVLJWr6OMV9Tl9z5k+jjFfU5fc+ZWVRaf1Sz0jP/Ej7ZC2bDI2vpsRZLUU744xHIC46NrlurYVNKIoWovlfLdIkV1qtYQREUc2BERAEREAREQBERAERaTLHH30VG+pji5UstqvogAm2keoatiyjFyaivJ43hZZl47jsNHA6eodosaOLjua0byVWnKXHpK2qkqJNrzqG5rRqa0dgXplJlVVV8nKVL7281g1MYOhrf52rULpNHo+Qsy7sq77+Z0XYIiKeRjo8g8rXYdViXWYnDRlaN7TvHWDr7+lWPoa6OeNssLw+N4u1wNwQqmrosk8uqvDnfUu0oibuidcsPWN7T1jxVbrdFzvrj3/ALJVF+zo+xZdFhYNXunp45nxmN0jGuLCblulrtfsWaudaw8MtE8hEReAIiIAiIgCIiAIiIAiIgC86iBsjXMeA5jgQ4HWCDqIK9EQFf8ALzNlPRPdLTtdJSEkggFzox6LwNw9LvXDK3Kj7O9k9E7DnzRxMbJHIx5c1jQ4tJ0TcgXPneCu9LxFtqE18ZIFumSTlEgdERXRAP1oubDapMzc5rJJZG1NcwshaQ5sbhZ0hGsFzTsZ27exSHm/yeigoKYmJnLGIOLtBund/O86194XUqi1PEZPMILHjJY1aVLEpABERU5NCIiAIiIAiIgCIiAIiIAiIgCIiALExXDmVEEkEnmyMcw/iFr8NvBZaL1PDyh3Ko4thklNPJBKLPjeWnhsI6iLHis/I/J91bWRQAc0uBefRjbrce7V2kKWc7WQnlMZrIABPG3njUOUjHWftN8Rq6FtM22Q4w+n0pLGplALyNeiNojB6BvO89gV/LXx5G5fu7Y+StWmfMx4OwYwNAAFgBYDoA2L6RFz5ZBERAEREAREQBERAf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" name="AutoShape 7" descr="data:image/jpeg;base64,/9j/4AAQSkZJRgABAQAAAQABAAD/2wCEAAkGBhAREBURDxIVFREWEhMXGBgYExISFRYWExgXGBYVGxQYHCYfGhojGRgVITsgIycqLCwsFR4xNTAqNSYrLCkBCQoKDgwOGg8PGiwlHyIvLCswLSwsMCwpLDIwNCwvLCwsLCkvLCwsLCwpLCwpLCwsLCwsLCwsLCwsLCksLCwsLP/AABEIAO8ArwMBIgACEQEDEQH/xAAcAAEAAgMBAQEAAAAAAAAAAAAABwgEBQYDAgH/xABFEAABAwIBBwcICQIFBQAAAAABAAIDBBEFBgcSITFBgRMiUWFxkaEUMlJUcqKx0hcjQmKCkqOywSRzNUNjdPAVU8LR4v/EABoBAQACAwEAAAAAAAAAAAAAAAAEBQIDBgH/xAAtEQACAgECBgEDBAIDAAAAAAAAAQIDEQQSBRMhMUFRYSIjcRUygbEU0SSRwf/aAAwDAQACEQMRAD8AnFERAEREAREQBERAERcHnSy78ih5CB39VK3aNsbDqL+07BxO5bKqpWyUImM5qCyzn87GcW2lQUjuqaQH9JpHieHSttmszh+VMFJVO/qWDmOP+a0f+YHeNfSoNc4k3O1elLUvje2SNxa9rg5rhqII2ELopaCt08td/fyVi1Et+4toi5fN/lm3EaYONhUMs2VvXueB6LvA3C6hc5ODhJxl3RZxkpLKCIiwMgiIgCIiAIiIAiIgCIiAIiIAiIgNdlDjkdHTSVEvmsbe29zjqa0dZNgqyYzi0lVO+omN3vcSegdDR1AWHBd/npypMs4ooz9XDzn9chGofhae9xUZro+Haflw3vu/6KvU2bpbV2QREVkRTdZIZTPoKpk7Llvmvb6bD5w7d46wFZmirGTRsljOkx7Q5p6Q4XCqYpkzJZVF7H0Eh1sBfF7BPPZwJvxPQqniWn3R5i7rv+CZpbMPayVURFQFkEREAREQBERAEREAREQBERAFr8fxdtLTS1D9kbHOt0n7LeJsOK2CjTPli+hSRU4OuWQuPsxa/wBxb3Ldp6+bZGHs12S2RbIXrKt8sj5ZDd73Oc49JcbleKIuvXQpQiIgC2eTWNOo6uKob9h4JHS06nt4tJWsReSipLDPU8PKLa087Xsa9hu1zQ4HpDhcHuXouMzS4vy+GRgm7oXOiPY3W33SO5dmuPthy5uL8F3CW6KYREWsyCIiAIiIAiIgCIiAIiIAoHz2V5fiIj3RQMHF5Lj4EdynhVvznzaWLVPU9o7mNCs+GRzc36RE1bxA5ZERdEVgREQBERASzmGr+dUwbi2OQcCWn4t7lMCgfMjLbEXN9Knf4OaVPC5niMcXv5wWumeawiIoBJCIiAIiIAiIgCIiAIiIAq3ZzYtHFqnre097GlWRUD57MOLMQbLulhaeLLtPho96s+GSxc17RE1azAj5ERdEVgREQBERASBmSiviTj6NPJ4loU8qIMw2HHSqag7LMjHabud8G96l9czxGWb38YLXTLFYREUAkhERAEREAREQBERAEREAUfZ6cD5ahE7Rz4H3PsPs13jongpBWPiFEyaJ8MguyRjmHscLFbabOXYp+jCcd0WipyLKxTD3QTSQv86N7mH8Jtfjt4rFXYJ5WUUj6BERAERbvIvA/LK6GC3NLwX+wznO8BbisZSUYuT8HqWXhE65tMD8lw2JrhZ8g5V/bJrA4N0RwXUr8aLCw2L9XH2Tc5OT8l3GO1JIIiLAyCIiAIiIAvCtro4Y3STPayNouXOIAHFeeLYrFTQvnndoxsbcn4ADeSdVutV1y1y4nxGW7yWwNJ5OMHUB6R6Xdfcpml0kr36Xs0XXKtfJ3+UWfFjSWUEWn/qSXa3gwazxI7Fx82d7FnG4ma3qbFHbxBK4xFfQ0dMFjbn89SulfZLySNhOe6ujP9SyOZu+w5J/AjV4KTslc4NFX82J+hNbXE+zX8Nzh2Kta+opXNcHNJa4G4IJBBG8EbCtV3D6rF9Kw/j/AEZw1M49+pbdFGebPOd5SW0la4cvsjk2crb7Lvv/AB7dsmLn7qZUy2yLKE1NZRBeevAuSrG1LRzJ2a/7kdge9uie9R0rEZ1sD8pw2QgXfD9a3p5nnj8pPcq7roeH28ylL10KzUw2z/IREU8jhS9mLwLVNWOHREzhZzz+0d6iJrSTYbVZ/I/BRR0MMFrOawF3tu5z/EnuVbxK3ZVtXklaWGZ59G5RFDucrOk4udSUD7NF2yStOtx3sYdw6Xb93XR0USultiWFlirWWdjlVnRoqImMEzTjaxhFmnoc/YOzWepRviWerEZD9SI4W7gG6Z4ud/6Cj8lF0FWgprXVZfyVs9TOXbodtTZ4cVYbulY8dDomW92xXb5NZ7KeUhlbHyLjq02kuj472+KhJFnZoqZr9uPx0PI3zj5LbRSte0OYQ5pFwQQQQd4I2r7Ves32cWXD5BHKS+kcec3aY7/bZ/Ld/arA09Q2RjXxuDmOaHNI1gg6wQuf1OmlRLD7eGWNVqsXQhzPdlKXSsoWHmMAfJ1vd5gPY3X+LqUWraZU4iaitqJj9qaS3sgkN8AFq10mmqVVSiVds982wiIt5rCIiA+o5C0hzSQQQQRqII2EFWIza5Y/9QpfrD/URWbJ970ZOPxBVdV0ub3KQ0VfHITaJ55OTo0HnbwNjwULW6fnV9O67G+izZL4ZZKSMOaWuFwQQR0g6iFVrKXCDS1c1Of8uRwHW3a0/lIVpwVCOfHB9CriqQNUseifbi/+S3uVXwyzbY4e/wDwmauOYZ9EaIiLoSsOpzaYL5ViULXC7GHlXdkesDi7RCsgopzE4PaOeqI1ucIm9jec7xLfyqUaqpbFG6R5sxjXOcegNFye5c3xCzfdtXjoWumjthn2cBney1NLCKWB1p5mnSIOtkWw9hdrHYCoKWyyjxt9ZVS1D9r3Egei0amt4Cy1qutLQqa1Hz5K+6zmSyERFKNQREQBTTmRylMkL6KQ3MXPj/tuPObwd+5QsukzeY15LiEcv2dGRrusFjiPEBRdXVzamvPc3UT2TTOelBDjfbc37br4W8y3wk02IVERFhyrnN9iQ6TfA+C0akQkpRUl5NUlh4CIs/A8EmrJ2wU7dKR3AADa4ncAvW0llniWeiMBFN+EZj6NjR5VJJK/fonk2cAOce9e2J5kqB7TyD5Yn7jpco3i12vuIUD9Sozjr/0Sf8WzGSCkW4yoyVqMPm5KoG3W141se3pB/jaFp1PjJSWY9iO008Mspm7xnyrDYJCbva3k3+1HzfEWPFabPThvKYdygGuGVjvwu5h+I7lpsw+JXjqKcnzXMkA9oFrv2t713mW1Fy2HVMe8wSEdrBpDxC5qa5Gq/n+y1T5lP8FYURfcMRc4NG1xAHaTZdMVJZDNvhvIYZTttYuZyh7ZDpfAhanPJjPIYcY2mzp3hn4Rzn+AA4rtqOnEcbIxsYxrR2NAH8KF8+eJaVXDADqjh0j7Uh+Vre9czpVztTl+2y1teyrH8EaIi6TIzIWoxKQiPmQtI05CLgfdA+07q710k5xhHdJ4RVxi5PCObRT1R5lcNY0CTlZHbyZNDuDQLLWY/mOhcwuoZXseBqZIQ9jurStdvbrUFcRobx1JD0tiWSGEXvW0UkMjopWlsjHFrmnaCF4KwTyRgvWla4vAbt1/AryXYZrMC8qxBocLxxske7i0tb4u8FrtmoQcn4MoR3SSO/zxZGOqIhWQNJlibZ4G10W29t5ab8CehQgrcqKsu8z/ACrnVGHWa83LoTzWk7yw7Gn7p1dip9DrVFcuz+GTtRQ290SG1M+YvB2tgmqiOe+TkwehrACe9x90KIa/DZoHmOeN0bxuc0tPjt7VN2ZGqa7DnMHnMqH3/EGuB/50KZxCX2Pp84NGmX3OpISIi5otTncvMl219G+Kw5VoL4jvDwNQ7Ds4qtLmkGx1EbVbhVqzi4aIMTqGAWaZNMdkgDviSrrhdr61v8kDVw7SN5mTq9HEiz/uQPH5S138FTnWw6cb2+kxw7wQq8Zq5tHFqfrMje9jlY0rRxJYuT+DZpXmvBUdzbG3R/C2WS8GnW0zOmohHvtusOuFpXj/AFH/ALitxkE2+J0n+4Z4a1fWP7bfwV0V9SRZpVvzn1fKYrUH0XNZ+RoHxurIKrmVs2nX1Lumol8HEfwqTha+5J/BYax/SkYOHUD55mQxi75HtY3tcbK0GT+CR0dNHTxDmsbrO9zvtOPWTrUJ5mMNEuJaZFxDE9/4jZg/cVPq94pa3NV+F1PNJDEXIIiKoJpCufPB2sqIalotyrHNd1ujtY9uibfhCjBS/n6qm6NLF9q8r+Fmt+N+5RfhGBVNW/k6aJ0juoah1l2wDtXUaKf/AB4uRU3r7jSMFrSSABck2AGskndZWFzX5HGgpdKUWqJrOeN7QPNZwuSes9S1+QOallGRUVZElSNbQNbIj0j0nde7d0qQ1W67WKz7cO3l+yVp6HH6pdwiIqkmGLiGFQVDdCeJkjehzQ7uvsWBgeSNJRPe+lYY+UA0mh7iw6Ow6JJsdZ2dK3KLNTkltz0PNqzkKI8pM8dVTVc1OyCEtjlcwE8pcgbzZylxVky8/wATq/8AcPU/h9ULZtTWehG1M5QinE636dqz1eD9X5lxeVGUb6+pNRIxrHFrWkNvbmiwOskrUIryvT1VvMFhlfK2clhsz8Bxh9JUx1MYDnRuuA69jqI121713n07Vnq8H6vzKNEXtmnrseZrIjZKCxFnpUTab3POouc535iT/KysExV1LUR1DGhzo3hwDr2JHTbWsFFtcU1hmGcPJJf07Vnq8H6vzKOqypMsj5Hai97nG2y7iSfivFFqrorq/YsGUrJT/czoMjsspcNkfJDGx5ewNOnpagDfVokLq/p2rPV4P1fmUaIvJ6aqx7pRyz2Ns4rCZNeQudOpr61tNLDE1rmPN26elzRcbSQpOVfMzv8Ai0f9ub9qsGqDX1RrtxBYWCy083KGWaLE8iaKpn8oqYuVeGhoDnOLGgbgy9tpJ4rb0lFHE0MiY1jBsDWho7gvZFCc5NYb6G9RS6oIiLE9CIiAIiIAoCywyExGWvqZIqWR0b5nua4aNiDsO1T6ik6fUSobcV3NVtSsWGVq+jjFfU5fc+ZPo4xX1OX3PmVlUUz9Us9I0f4kfbK1fRxivqcvufMsHFsk62lYJKmB8bC7RBdo2JNzbUeoq0aiPPvirbU9MDzrulcOgW0Wd/P7lI02vsusUMI126eMIuWSIkRFcEE3eHZFYhURtlgpnvjdezho2NjY7T0hZP0cYr6nL7nzKUsyeKiSgdBfnwyu1fdk5zT36Q4KQ1S3cQsrscMLoT69NCUVLJWr6OMV9Tl9z5k+jjFfU5fc+ZWVRaf1Sz0jP/Ej7ZC2bDI2vpsRZLUU744xHIC46NrlurYVNKIoWovlfLdIkV1qtYQREUc2BERAEREAREQBERAERaTLHH30VG+pji5UstqvogAm2keoatiyjFyaivJ43hZZl47jsNHA6eodosaOLjua0byVWnKXHpK2qkqJNrzqG5rRqa0dgXplJlVVV8nKVL7281g1MYOhrf52rULpNHo+Qsy7sq77+Z0XYIiKeRjo8g8rXYdViXWYnDRlaN7TvHWDr7+lWPoa6OeNssLw+N4u1wNwQqmrosk8uqvDnfUu0oibuidcsPWN7T1jxVbrdFzvrj3/ALJVF+zo+xZdFhYNXunp45nxmN0jGuLCblulrtfsWaudaw8MtE8hEReAIiIAiIgCIiAIiIAiIgC86iBsjXMeA5jgQ4HWCDqIK9EQFf8ALzNlPRPdLTtdJSEkggFzox6LwNw9LvXDK3Kj7O9k9E7DnzRxMbJHIx5c1jQ4tJ0TcgXPneCu9LxFtqE18ZIFumSTlEgdERXRAP1oubDapMzc5rJJZG1NcwshaQ5sbhZ0hGsFzTsZ27exSHm/yeigoKYmJnLGIOLtBund/O86194XUqi1PEZPMILHjJY1aVLEpABERU5NCIiAIiIAiIgCIiAIiIAiIgCIiALExXDmVEEkEnmyMcw/iFr8NvBZaL1PDyh3Ko4thklNPJBKLPjeWnhsI6iLHis/I/J91bWRQAc0uBefRjbrce7V2kKWc7WQnlMZrIABPG3njUOUjHWftN8Rq6FtM22Q4w+n0pLGplALyNeiNojB6BvO89gV/LXx5G5fu7Y+StWmfMx4OwYwNAAFgBYDoA2L6RFz5ZBERAEREAREQBERAf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3" name="ZoneTexte 2"/>
          <p:cNvSpPr txBox="1"/>
          <p:nvPr/>
        </p:nvSpPr>
        <p:spPr>
          <a:xfrm>
            <a:off x="2209800" y="487523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>
                <a:ln>
                  <a:solidFill>
                    <a:schemeClr val="bg1"/>
                  </a:solidFill>
                </a:ln>
                <a:latin typeface="Matura MT Script Capitals" panose="03020802060602070202" pitchFamily="66" charset="0"/>
              </a:rPr>
              <a:t>Rappelez-vous</a:t>
            </a:r>
            <a:endParaRPr lang="fr-CA" sz="4000" b="1" dirty="0">
              <a:ln>
                <a:solidFill>
                  <a:schemeClr val="bg1"/>
                </a:solidFill>
              </a:ln>
              <a:latin typeface="Matura MT Script Capitals" panose="03020802060602070202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694">
            <a:off x="317039" y="216517"/>
            <a:ext cx="992856" cy="98872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99681" y="1610803"/>
            <a:ext cx="5499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latin typeface="Cambria" panose="02040503050406030204" pitchFamily="18" charset="0"/>
              </a:rPr>
              <a:t>Après la Rébellion des Patriotes (1837-38), Lord Durham est envoyé au Canada pour investiguer les causes et suggérer des solutions.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138" y="1450151"/>
            <a:ext cx="2459262" cy="2893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8" y="4343400"/>
            <a:ext cx="3095625" cy="2254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3962400" y="4525768"/>
            <a:ext cx="464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latin typeface="Cambria" panose="02040503050406030204" pitchFamily="18" charset="0"/>
              </a:rPr>
              <a:t>Il propose l’unification des deux Canadas et la création d’une seule Chambre d’assemblée.</a:t>
            </a:r>
          </a:p>
        </p:txBody>
      </p:sp>
    </p:spTree>
    <p:extLst>
      <p:ext uri="{BB962C8B-B14F-4D97-AF65-F5344CB8AC3E}">
        <p14:creationId xmlns:p14="http://schemas.microsoft.com/office/powerpoint/2010/main" val="69148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30145" cy="6858000"/>
          </a:xfrm>
          <a:prstGeom prst="rect">
            <a:avLst/>
          </a:prstGeom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971800" y="5257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C00000"/>
                </a:solidFill>
                <a:latin typeface="Cambria" pitchFamily="18" charset="0"/>
              </a:rPr>
              <a:t>Canada-</a:t>
            </a:r>
          </a:p>
          <a:p>
            <a:r>
              <a:rPr lang="fr-CA" sz="1600" b="1" dirty="0">
                <a:solidFill>
                  <a:srgbClr val="C00000"/>
                </a:solidFill>
                <a:latin typeface="Cambria" pitchFamily="18" charset="0"/>
              </a:rPr>
              <a:t>Ouest</a:t>
            </a:r>
            <a:endParaRPr lang="fr-CA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416136" y="39624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rgbClr val="C00000"/>
                </a:solidFill>
                <a:latin typeface="Cambria" pitchFamily="18" charset="0"/>
              </a:rPr>
              <a:t>Canada-</a:t>
            </a:r>
          </a:p>
          <a:p>
            <a:r>
              <a:rPr lang="fr-CA" sz="1600" b="1" dirty="0">
                <a:solidFill>
                  <a:srgbClr val="C00000"/>
                </a:solidFill>
                <a:latin typeface="Cambria" pitchFamily="18" charset="0"/>
              </a:rPr>
              <a:t>Est</a:t>
            </a:r>
            <a:endParaRPr lang="fr-CA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" y="0"/>
            <a:ext cx="88392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38200" y="8382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latin typeface="Matura MT Script Capitals" pitchFamily="66" charset="0"/>
              </a:rPr>
              <a:t>Le gouvernement responsable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143000" y="1556073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A" sz="3200" dirty="0">
                <a:latin typeface="Cambria" pitchFamily="18" charset="0"/>
              </a:rPr>
              <a:t>Robert Baldwin (</a:t>
            </a:r>
            <a:r>
              <a:rPr lang="fr-CA" sz="3200" dirty="0" err="1">
                <a:latin typeface="Cambria" pitchFamily="18" charset="0"/>
              </a:rPr>
              <a:t>Can-O</a:t>
            </a:r>
            <a:r>
              <a:rPr lang="fr-CA" sz="3200" dirty="0">
                <a:latin typeface="Cambria" pitchFamily="18" charset="0"/>
              </a:rPr>
              <a:t>) et Louis-Hippolyte La Fontaine (</a:t>
            </a:r>
            <a:r>
              <a:rPr lang="fr-CA" sz="3200" dirty="0" err="1">
                <a:latin typeface="Cambria" pitchFamily="18" charset="0"/>
              </a:rPr>
              <a:t>Can-E</a:t>
            </a:r>
            <a:r>
              <a:rPr lang="fr-CA" sz="3200" dirty="0">
                <a:latin typeface="Cambria" pitchFamily="18" charset="0"/>
              </a:rPr>
              <a:t>) forment une coalition politique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400" y="4954836"/>
            <a:ext cx="2393374" cy="11647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29472" y="3019330"/>
            <a:ext cx="59619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latin typeface="Cambria" pitchFamily="18" charset="0"/>
              </a:rPr>
              <a:t>				 Ensemble, ils ont une majorité à la Chambre d’assemblée.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7CBA1B-981E-4FF6-8321-4692594FC949}"/>
              </a:ext>
            </a:extLst>
          </p:cNvPr>
          <p:cNvSpPr/>
          <p:nvPr/>
        </p:nvSpPr>
        <p:spPr>
          <a:xfrm>
            <a:off x="1447800" y="3011779"/>
            <a:ext cx="563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latin typeface="Cambria" pitchFamily="18" charset="0"/>
              </a:rPr>
              <a:t>—le </a:t>
            </a:r>
            <a:r>
              <a:rPr lang="fr-CA" sz="3200" u="sng" dirty="0">
                <a:latin typeface="Cambria" pitchFamily="18" charset="0"/>
              </a:rPr>
              <a:t>Parti réformiste</a:t>
            </a:r>
            <a:r>
              <a:rPr lang="fr-CA" sz="3200" dirty="0">
                <a:latin typeface="Cambria" pitchFamily="18" charset="0"/>
              </a:rPr>
              <a:t>.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27" y="4445418"/>
            <a:ext cx="1190045" cy="162476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205" y="4862443"/>
            <a:ext cx="1630060" cy="10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0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3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30145" cy="6858000"/>
          </a:xfrm>
          <a:prstGeom prst="rect">
            <a:avLst/>
          </a:prstGeom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" y="0"/>
            <a:ext cx="8839200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143000" y="1870364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A" sz="3200" dirty="0">
                <a:latin typeface="Cambria" pitchFamily="18" charset="0"/>
              </a:rPr>
              <a:t>Comme les Patriotes en 1837, ils veulent plus de représentation politique.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573379"/>
            <a:ext cx="2311103" cy="211316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714" y="5100416"/>
            <a:ext cx="2209800" cy="594145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>
            <a:off x="4453370" y="4701411"/>
            <a:ext cx="704850" cy="567309"/>
          </a:xfrm>
          <a:prstGeom prst="rightArrow">
            <a:avLst/>
          </a:prstGeom>
          <a:solidFill>
            <a:srgbClr val="C000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526" y="2007099"/>
            <a:ext cx="2421720" cy="2632304"/>
          </a:xfrm>
          <a:prstGeom prst="rect">
            <a:avLst/>
          </a:prstGeom>
          <a:effectLst/>
        </p:spPr>
      </p:pic>
      <p:sp>
        <p:nvSpPr>
          <p:cNvPr id="11" name="ZoneTexte 10"/>
          <p:cNvSpPr txBox="1"/>
          <p:nvPr/>
        </p:nvSpPr>
        <p:spPr>
          <a:xfrm>
            <a:off x="838200" y="8382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latin typeface="Matura MT Script Capitals" pitchFamily="66" charset="0"/>
              </a:rPr>
              <a:t>Le gouvernement responsable</a:t>
            </a:r>
          </a:p>
        </p:txBody>
      </p:sp>
    </p:spTree>
    <p:extLst>
      <p:ext uri="{BB962C8B-B14F-4D97-AF65-F5344CB8AC3E}">
        <p14:creationId xmlns:p14="http://schemas.microsoft.com/office/powerpoint/2010/main" val="162485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1.94444E-6 -7.40741E-7 L 0.00156 0.17338 L -1.94444E-6 -7.40741E-7 Z " pathEditMode="relative" rAng="0" ptsTypes="A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30145" cy="6858000"/>
          </a:xfrm>
          <a:prstGeom prst="rect">
            <a:avLst/>
          </a:prstGeom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" y="0"/>
            <a:ext cx="8839200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143000" y="1870364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A" sz="3200" dirty="0">
                <a:latin typeface="Cambria" pitchFamily="18" charset="0"/>
              </a:rPr>
              <a:t>En </a:t>
            </a:r>
            <a:r>
              <a:rPr lang="fr-CA" sz="3200" b="1" dirty="0">
                <a:latin typeface="Cambria" pitchFamily="18" charset="0"/>
              </a:rPr>
              <a:t>1848</a:t>
            </a:r>
            <a:r>
              <a:rPr lang="fr-CA" sz="3200" dirty="0">
                <a:latin typeface="Cambria" pitchFamily="18" charset="0"/>
              </a:rPr>
              <a:t>, la G-B accorde au Canada-Uni un g</a:t>
            </a:r>
            <a:r>
              <a:rPr lang="fr-CA" sz="3200" u="sng" dirty="0">
                <a:latin typeface="Cambria" pitchFamily="18" charset="0"/>
              </a:rPr>
              <a:t>ouvernement responsable</a:t>
            </a:r>
            <a:endParaRPr lang="fr-CA" sz="3200" dirty="0">
              <a:latin typeface="Cambria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38200" y="8382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latin typeface="Matura MT Script Capitals" pitchFamily="66" charset="0"/>
              </a:rPr>
              <a:t>Le gouvernement responsable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7800" y="3357896"/>
            <a:ext cx="5562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latin typeface="Cambria" pitchFamily="18" charset="0"/>
              </a:rPr>
              <a:t>		        le Conseil exécutif est formé par le parti qui gagne le plus de sièges à la Chambre d’assemblée.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2088B2-D293-4E9C-94A0-C2BE3D3EDEBC}"/>
              </a:ext>
            </a:extLst>
          </p:cNvPr>
          <p:cNvSpPr/>
          <p:nvPr/>
        </p:nvSpPr>
        <p:spPr>
          <a:xfrm>
            <a:off x="1447800" y="2860351"/>
            <a:ext cx="5753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latin typeface="Cambria" pitchFamily="18" charset="0"/>
              </a:rPr>
              <a:t>		    (responsabilité ministérielle);</a:t>
            </a:r>
          </a:p>
        </p:txBody>
      </p:sp>
    </p:spTree>
    <p:extLst>
      <p:ext uri="{BB962C8B-B14F-4D97-AF65-F5344CB8AC3E}">
        <p14:creationId xmlns:p14="http://schemas.microsoft.com/office/powerpoint/2010/main" val="216370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76200" y="173234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latin typeface="Cambria" pitchFamily="18" charset="0"/>
              </a:rPr>
              <a:t>En G-B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6200" y="2475755"/>
            <a:ext cx="1979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latin typeface="Cambria" pitchFamily="18" charset="0"/>
              </a:rPr>
              <a:t>Au Can-Uni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34902" y="1277374"/>
            <a:ext cx="3330341" cy="6858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/>
              <a:t>Gouvernement britannique</a:t>
            </a:r>
          </a:p>
          <a:p>
            <a:pPr algn="ctr"/>
            <a:r>
              <a:rPr lang="fr-CA" sz="2000" b="1" dirty="0"/>
              <a:t>(Roi &amp; parlement)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32496" y="2613144"/>
            <a:ext cx="3338361" cy="44056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/>
              <a:t>Le gouverneur général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2000" y="3707988"/>
            <a:ext cx="3332747" cy="44056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/>
              <a:t>Conseil exécutif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29200" y="3703682"/>
            <a:ext cx="3332747" cy="44056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/>
              <a:t>Conseil législatif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2000" y="4813381"/>
            <a:ext cx="3332747" cy="440568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/>
              <a:t>Chambre d’assemblée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1999" y="5948788"/>
            <a:ext cx="3332747" cy="440568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/>
              <a:t>Peuple (électeurs)</a:t>
            </a:r>
          </a:p>
        </p:txBody>
      </p:sp>
      <p:sp>
        <p:nvSpPr>
          <p:cNvPr id="17" name="ZoneTexte 8"/>
          <p:cNvSpPr txBox="1"/>
          <p:nvPr/>
        </p:nvSpPr>
        <p:spPr>
          <a:xfrm>
            <a:off x="1981200" y="146044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latin typeface="Cambria" pitchFamily="18" charset="0"/>
              </a:rPr>
              <a:t>Le gouvernement responsable au Canada-Uni, 1848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2362200"/>
            <a:ext cx="914400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own Arrow 19"/>
          <p:cNvSpPr/>
          <p:nvPr/>
        </p:nvSpPr>
        <p:spPr>
          <a:xfrm>
            <a:off x="4447672" y="1916452"/>
            <a:ext cx="304800" cy="743414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Down Arrow 20"/>
          <p:cNvSpPr/>
          <p:nvPr/>
        </p:nvSpPr>
        <p:spPr>
          <a:xfrm rot="19405423">
            <a:off x="5021738" y="2959100"/>
            <a:ext cx="294786" cy="92333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Down Arrow 21"/>
          <p:cNvSpPr/>
          <p:nvPr/>
        </p:nvSpPr>
        <p:spPr>
          <a:xfrm rot="10800000">
            <a:off x="2275972" y="5229662"/>
            <a:ext cx="304800" cy="743414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Down Arrow 23"/>
          <p:cNvSpPr/>
          <p:nvPr/>
        </p:nvSpPr>
        <p:spPr>
          <a:xfrm rot="10800000">
            <a:off x="2275971" y="4109262"/>
            <a:ext cx="304800" cy="743414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6B8950-6B91-474A-9E60-72C622FE04EC}"/>
              </a:ext>
            </a:extLst>
          </p:cNvPr>
          <p:cNvSpPr txBox="1"/>
          <p:nvPr/>
        </p:nvSpPr>
        <p:spPr>
          <a:xfrm>
            <a:off x="2580771" y="5400102"/>
            <a:ext cx="260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Les députés élus</a:t>
            </a:r>
            <a:endParaRPr lang="fr-CA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09E20E-39EC-4F97-88F4-48DA253647F6}"/>
              </a:ext>
            </a:extLst>
          </p:cNvPr>
          <p:cNvSpPr txBox="1"/>
          <p:nvPr/>
        </p:nvSpPr>
        <p:spPr>
          <a:xfrm>
            <a:off x="2580770" y="4254120"/>
            <a:ext cx="3982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Le parti avec le plus de sièges</a:t>
            </a:r>
            <a:endParaRPr lang="fr-CA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31A03D-2EC2-4EC1-9718-1A65900F34B2}"/>
              </a:ext>
            </a:extLst>
          </p:cNvPr>
          <p:cNvSpPr txBox="1"/>
          <p:nvPr/>
        </p:nvSpPr>
        <p:spPr>
          <a:xfrm>
            <a:off x="4706120" y="1958868"/>
            <a:ext cx="1189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Choisi</a:t>
            </a:r>
            <a:endParaRPr lang="fr-CA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53CAAA-B079-4DC7-9CB8-7C42F4A09ED8}"/>
              </a:ext>
            </a:extLst>
          </p:cNvPr>
          <p:cNvSpPr txBox="1"/>
          <p:nvPr/>
        </p:nvSpPr>
        <p:spPr>
          <a:xfrm>
            <a:off x="5334000" y="3108138"/>
            <a:ext cx="2913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Choisi les membres</a:t>
            </a: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119241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4" grpId="0" animBg="1"/>
      <p:bldP spid="2" grpId="0"/>
      <p:bldP spid="18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30145" cy="6858000"/>
          </a:xfrm>
          <a:prstGeom prst="rect">
            <a:avLst/>
          </a:prstGeom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" y="0"/>
            <a:ext cx="8839200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143000" y="1870364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A" sz="3200" dirty="0">
                <a:latin typeface="Cambria" pitchFamily="18" charset="0"/>
              </a:rPr>
              <a:t>La Chambre peut plus facilement passer des lois. Ex 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38200" y="8382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latin typeface="Matura MT Script Capitals" pitchFamily="66" charset="0"/>
              </a:rPr>
              <a:t>Le gouvernement responsable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5FEF93-75C9-4269-B47A-20FCF80C4E88}"/>
              </a:ext>
            </a:extLst>
          </p:cNvPr>
          <p:cNvSpPr txBox="1"/>
          <p:nvPr/>
        </p:nvSpPr>
        <p:spPr>
          <a:xfrm>
            <a:off x="1447800" y="2927326"/>
            <a:ext cx="678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fr-CA" sz="2800" dirty="0">
                <a:latin typeface="Cambria" pitchFamily="18" charset="0"/>
              </a:rPr>
              <a:t>L’usage officielle du français au Parlement ;</a:t>
            </a:r>
          </a:p>
          <a:p>
            <a:pPr marL="457200" indent="-457200">
              <a:buFontTx/>
              <a:buChar char="-"/>
            </a:pPr>
            <a:r>
              <a:rPr lang="fr-CA" sz="2800" dirty="0">
                <a:latin typeface="Cambria" pitchFamily="18" charset="0"/>
              </a:rPr>
              <a:t>L’amnistie des rebelles patriotes.</a:t>
            </a:r>
          </a:p>
        </p:txBody>
      </p:sp>
      <p:sp>
        <p:nvSpPr>
          <p:cNvPr id="10" name="ZoneTexte 7">
            <a:extLst>
              <a:ext uri="{FF2B5EF4-FFF2-40B4-BE49-F238E27FC236}">
                <a16:creationId xmlns:a16="http://schemas.microsoft.com/office/drawing/2014/main" id="{B5367B76-2424-4D93-B46C-13E24B66A95D}"/>
              </a:ext>
            </a:extLst>
          </p:cNvPr>
          <p:cNvSpPr txBox="1"/>
          <p:nvPr/>
        </p:nvSpPr>
        <p:spPr>
          <a:xfrm>
            <a:off x="1447800" y="4364182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latin typeface="Cambria" pitchFamily="18" charset="0"/>
              </a:rPr>
              <a:t>Cette dernière enrage les </a:t>
            </a:r>
            <a:r>
              <a:rPr lang="fr-CA" sz="3200" dirty="0" err="1">
                <a:latin typeface="Cambria" pitchFamily="18" charset="0"/>
              </a:rPr>
              <a:t>anglos</a:t>
            </a:r>
            <a:r>
              <a:rPr lang="fr-CA" sz="3200" dirty="0">
                <a:latin typeface="Cambria" pitchFamily="18" charset="0"/>
              </a:rPr>
              <a:t>.</a:t>
            </a:r>
          </a:p>
        </p:txBody>
      </p:sp>
      <p:sp>
        <p:nvSpPr>
          <p:cNvPr id="11" name="ZoneTexte 7">
            <a:extLst>
              <a:ext uri="{FF2B5EF4-FFF2-40B4-BE49-F238E27FC236}">
                <a16:creationId xmlns:a16="http://schemas.microsoft.com/office/drawing/2014/main" id="{CA732687-6A6F-4E0A-BE72-D2BECEE80BCC}"/>
              </a:ext>
            </a:extLst>
          </p:cNvPr>
          <p:cNvSpPr txBox="1"/>
          <p:nvPr/>
        </p:nvSpPr>
        <p:spPr>
          <a:xfrm>
            <a:off x="1459375" y="48768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latin typeface="Cambria" pitchFamily="18" charset="0"/>
              </a:rPr>
              <a:t>Ils brûlent le Parlement.</a:t>
            </a: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7D5165E2-D4F7-49F8-96E1-1D27506CF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517" y="2510721"/>
            <a:ext cx="1792766" cy="189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9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urning of the parliament building in montreal in 1849">
            <a:extLst>
              <a:ext uri="{FF2B5EF4-FFF2-40B4-BE49-F238E27FC236}">
                <a16:creationId xmlns:a16="http://schemas.microsoft.com/office/drawing/2014/main" id="{550D68BA-3BD4-45CF-9280-67261D197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3999" cy="609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8E0136-B6CD-4FA9-936D-F62BA6D9364D}"/>
              </a:ext>
            </a:extLst>
          </p:cNvPr>
          <p:cNvSpPr txBox="1"/>
          <p:nvPr/>
        </p:nvSpPr>
        <p:spPr>
          <a:xfrm>
            <a:off x="1828799" y="6019800"/>
            <a:ext cx="5486400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CA" sz="400" dirty="0"/>
          </a:p>
          <a:p>
            <a:pPr algn="ctr"/>
            <a:r>
              <a:rPr lang="fr-CA" sz="2400" dirty="0"/>
              <a:t>Le parlement à Montréal (peinture 1849)</a:t>
            </a:r>
          </a:p>
          <a:p>
            <a:pPr algn="ctr"/>
            <a:endParaRPr lang="fr-CA" sz="400" dirty="0"/>
          </a:p>
        </p:txBody>
      </p:sp>
    </p:spTree>
    <p:extLst>
      <p:ext uri="{BB962C8B-B14F-4D97-AF65-F5344CB8AC3E}">
        <p14:creationId xmlns:p14="http://schemas.microsoft.com/office/powerpoint/2010/main" val="4262095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785216-7520-42FA-8FD5-9AC755A2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400229"/>
            <a:ext cx="220413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A15AAC-96D1-4093-B507-FF5927742D6C}"/>
              </a:ext>
            </a:extLst>
          </p:cNvPr>
          <p:cNvSpPr txBox="1"/>
          <p:nvPr/>
        </p:nvSpPr>
        <p:spPr>
          <a:xfrm>
            <a:off x="3359458" y="955396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>
                <a:latin typeface="Berlin Sans FB Demi" panose="020E0802020502020306" pitchFamily="34" charset="0"/>
              </a:rPr>
              <a:t>p.38-39</a:t>
            </a:r>
          </a:p>
          <a:p>
            <a:r>
              <a:rPr lang="fr-CA" sz="3600" dirty="0">
                <a:latin typeface="Berlin Sans FB Demi" panose="020E0802020502020306" pitchFamily="34" charset="0"/>
              </a:rPr>
              <a:t>   #1</a:t>
            </a:r>
          </a:p>
          <a:p>
            <a:r>
              <a:rPr lang="fr-CA" sz="3600" dirty="0">
                <a:latin typeface="Berlin Sans FB Demi" panose="020E0802020502020306" pitchFamily="34" charset="0"/>
              </a:rPr>
              <a:t>   #2</a:t>
            </a:r>
          </a:p>
          <a:p>
            <a:r>
              <a:rPr lang="fr-CA" sz="3600" dirty="0">
                <a:latin typeface="Berlin Sans FB Demi" panose="020E0802020502020306" pitchFamily="34" charset="0"/>
              </a:rPr>
              <a:t>   #4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14590-2152-4749-995D-07E9957705FF}"/>
              </a:ext>
            </a:extLst>
          </p:cNvPr>
          <p:cNvSpPr txBox="1"/>
          <p:nvPr/>
        </p:nvSpPr>
        <p:spPr>
          <a:xfrm>
            <a:off x="457200" y="5739673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u="sng" dirty="0">
                <a:latin typeface="Berlin Sans FB Demi" panose="020E0802020502020306" pitchFamily="34" charset="0"/>
              </a:rPr>
              <a:t>Questions importantes</a:t>
            </a:r>
            <a:r>
              <a:rPr lang="fr-CA" sz="3600" dirty="0">
                <a:latin typeface="Berlin Sans FB Demi" panose="020E0802020502020306" pitchFamily="34" charset="0"/>
              </a:rPr>
              <a:t> </a:t>
            </a:r>
            <a:r>
              <a:rPr lang="fr-CA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#2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39914-9D58-41FF-994F-76B2EF39503D}"/>
              </a:ext>
            </a:extLst>
          </p:cNvPr>
          <p:cNvSpPr txBox="1"/>
          <p:nvPr/>
        </p:nvSpPr>
        <p:spPr>
          <a:xfrm>
            <a:off x="3352800" y="34309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u="sng" dirty="0">
                <a:latin typeface="Berlin Sans FB Demi" panose="020E0802020502020306" pitchFamily="34" charset="0"/>
              </a:rPr>
              <a:t>Devoirs</a:t>
            </a:r>
            <a:endParaRPr lang="fr-CA" sz="3200" b="1" u="sng" dirty="0">
              <a:latin typeface="Berlin Sans FB Demi" panose="020E080202050202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C1CA7-9982-4E69-B162-EEC311E4AF70}"/>
              </a:ext>
            </a:extLst>
          </p:cNvPr>
          <p:cNvSpPr txBox="1"/>
          <p:nvPr/>
        </p:nvSpPr>
        <p:spPr>
          <a:xfrm>
            <a:off x="457200" y="3429000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u="sng" dirty="0">
                <a:latin typeface="Berlin Sans FB Demi" panose="020E0802020502020306" pitchFamily="34" charset="0"/>
              </a:rPr>
              <a:t>Vocabulaire important</a:t>
            </a:r>
            <a:endParaRPr lang="fr-CA" sz="3600" dirty="0">
              <a:latin typeface="Berlin Sans FB Demi" panose="020E0802020502020306" pitchFamily="34" charset="0"/>
            </a:endParaRPr>
          </a:p>
          <a:p>
            <a:pPr marL="571500" indent="-571500">
              <a:buFontTx/>
              <a:buChar char="-"/>
            </a:pPr>
            <a:r>
              <a:rPr lang="fr-CA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revendiquer (v)</a:t>
            </a:r>
          </a:p>
          <a:p>
            <a:pPr marL="571500" indent="-571500">
              <a:buFontTx/>
              <a:buChar char="-"/>
            </a:pPr>
            <a:r>
              <a:rPr lang="fr-CA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davantage (adv)</a:t>
            </a:r>
          </a:p>
          <a:p>
            <a:pPr marL="571500" indent="-571500">
              <a:buFontTx/>
              <a:buChar char="-"/>
            </a:pPr>
            <a:r>
              <a:rPr lang="fr-CA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convoiter (v)</a:t>
            </a:r>
            <a:endParaRPr lang="fr-CA" sz="3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4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sis">
  <a:themeElements>
    <a:clrScheme name="Basis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F5327"/>
      </a:accent1>
      <a:accent2>
        <a:srgbClr val="A6B7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383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231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Berlin Sans FB Demi</vt:lpstr>
      <vt:lpstr>Calibri</vt:lpstr>
      <vt:lpstr>Cambria</vt:lpstr>
      <vt:lpstr>Castellar</vt:lpstr>
      <vt:lpstr>Corbel</vt:lpstr>
      <vt:lpstr>Matura MT Script Capitals</vt:lpstr>
      <vt:lpstr>Thème Office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</dc:creator>
  <cp:lastModifiedBy>Martin Brisebois</cp:lastModifiedBy>
  <cp:revision>66</cp:revision>
  <dcterms:created xsi:type="dcterms:W3CDTF">2013-04-12T16:26:59Z</dcterms:created>
  <dcterms:modified xsi:type="dcterms:W3CDTF">2019-09-16T12:52:52Z</dcterms:modified>
</cp:coreProperties>
</file>