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73" r:id="rId2"/>
    <p:sldId id="270" r:id="rId3"/>
    <p:sldId id="274" r:id="rId4"/>
    <p:sldId id="265" r:id="rId5"/>
    <p:sldId id="264" r:id="rId6"/>
    <p:sldId id="266" r:id="rId7"/>
    <p:sldId id="267" r:id="rId8"/>
    <p:sldId id="272" r:id="rId9"/>
    <p:sldId id="271" r:id="rId10"/>
    <p:sldId id="281" r:id="rId1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98081"/>
    <a:srgbClr val="6E8075"/>
    <a:srgbClr val="0062AC"/>
    <a:srgbClr val="5346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340" y="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B951FF-0B97-41C7-A6E2-D42EDC7F4F0E}" type="datetimeFigureOut">
              <a:rPr lang="en-CA" smtClean="0"/>
              <a:pPr/>
              <a:t>2018-04-04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753900-C355-4A5B-826A-D188F565413E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47691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753900-C355-4A5B-826A-D188F565413E}" type="slidenum">
              <a:rPr lang="en-CA" smtClean="0"/>
              <a:pPr/>
              <a:t>4</a:t>
            </a:fld>
            <a:endParaRPr lang="en-C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A014D-12BB-4CB0-82C2-877197B6EC3C}" type="datetimeFigureOut">
              <a:rPr lang="fr-CA" smtClean="0"/>
              <a:pPr/>
              <a:t>2018-04-04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D00E4-5A0B-4CB0-BF01-6F4DA6805367}" type="slidenum">
              <a:rPr lang="fr-CA" smtClean="0"/>
              <a:pPr/>
              <a:t>‹#›</a:t>
            </a:fld>
            <a:endParaRPr lang="fr-CA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A014D-12BB-4CB0-82C2-877197B6EC3C}" type="datetimeFigureOut">
              <a:rPr lang="fr-CA" smtClean="0"/>
              <a:pPr/>
              <a:t>2018-04-04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D00E4-5A0B-4CB0-BF01-6F4DA6805367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A014D-12BB-4CB0-82C2-877197B6EC3C}" type="datetimeFigureOut">
              <a:rPr lang="fr-CA" smtClean="0"/>
              <a:pPr/>
              <a:t>2018-04-04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D00E4-5A0B-4CB0-BF01-6F4DA6805367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A014D-12BB-4CB0-82C2-877197B6EC3C}" type="datetimeFigureOut">
              <a:rPr lang="fr-CA" smtClean="0"/>
              <a:pPr/>
              <a:t>2018-04-04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D00E4-5A0B-4CB0-BF01-6F4DA6805367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A014D-12BB-4CB0-82C2-877197B6EC3C}" type="datetimeFigureOut">
              <a:rPr lang="fr-CA" smtClean="0"/>
              <a:pPr/>
              <a:t>2018-04-04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D00E4-5A0B-4CB0-BF01-6F4DA6805367}" type="slidenum">
              <a:rPr lang="fr-CA" smtClean="0"/>
              <a:pPr/>
              <a:t>‹#›</a:t>
            </a:fld>
            <a:endParaRPr lang="fr-CA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A014D-12BB-4CB0-82C2-877197B6EC3C}" type="datetimeFigureOut">
              <a:rPr lang="fr-CA" smtClean="0"/>
              <a:pPr/>
              <a:t>2018-04-04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D00E4-5A0B-4CB0-BF01-6F4DA6805367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A014D-12BB-4CB0-82C2-877197B6EC3C}" type="datetimeFigureOut">
              <a:rPr lang="fr-CA" smtClean="0"/>
              <a:pPr/>
              <a:t>2018-04-04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D00E4-5A0B-4CB0-BF01-6F4DA6805367}" type="slidenum">
              <a:rPr lang="fr-CA" smtClean="0"/>
              <a:pPr/>
              <a:t>‹#›</a:t>
            </a:fld>
            <a:endParaRPr lang="fr-CA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A014D-12BB-4CB0-82C2-877197B6EC3C}" type="datetimeFigureOut">
              <a:rPr lang="fr-CA" smtClean="0"/>
              <a:pPr/>
              <a:t>2018-04-04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D00E4-5A0B-4CB0-BF01-6F4DA6805367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A014D-12BB-4CB0-82C2-877197B6EC3C}" type="datetimeFigureOut">
              <a:rPr lang="fr-CA" smtClean="0"/>
              <a:pPr/>
              <a:t>2018-04-04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D00E4-5A0B-4CB0-BF01-6F4DA6805367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A014D-12BB-4CB0-82C2-877197B6EC3C}" type="datetimeFigureOut">
              <a:rPr lang="fr-CA" smtClean="0"/>
              <a:pPr/>
              <a:t>2018-04-04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D00E4-5A0B-4CB0-BF01-6F4DA6805367}" type="slidenum">
              <a:rPr lang="fr-CA" smtClean="0"/>
              <a:pPr/>
              <a:t>‹#›</a:t>
            </a:fld>
            <a:endParaRPr lang="fr-CA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A014D-12BB-4CB0-82C2-877197B6EC3C}" type="datetimeFigureOut">
              <a:rPr lang="fr-CA" smtClean="0"/>
              <a:pPr/>
              <a:t>2018-04-04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D00E4-5A0B-4CB0-BF01-6F4DA6805367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43EA014D-12BB-4CB0-82C2-877197B6EC3C}" type="datetimeFigureOut">
              <a:rPr lang="fr-CA" smtClean="0"/>
              <a:pPr/>
              <a:t>2018-04-04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6FCD00E4-5A0B-4CB0-BF01-6F4DA6805367}" type="slidenum">
              <a:rPr lang="fr-CA" smtClean="0"/>
              <a:pPr/>
              <a:t>‹#›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oogle.ca/url?sa=i&amp;rct=j&amp;q=great+britain+flag&amp;source=images&amp;cd=&amp;cad=rja&amp;docid=OCwjVsSH89ktJM&amp;tbnid=sV22WjlZdcxKkM:&amp;ved=0CAUQjRw&amp;url=http://www.goodfon.com/wallpaper/359566.html&amp;ei=Lp83UdqrHpOg0gGvo4HQCQ&amp;psig=AFQjCNEOaa3hHy6ghAD-wspLYNAHpFAESA&amp;ust=1362686074886529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a/url?sa=i&amp;rct=j&amp;q=great+britain+flag&amp;source=images&amp;cd=&amp;cad=rja&amp;docid=OCwjVsSH89ktJM&amp;tbnid=sV22WjlZdcxKkM:&amp;ved=0CAUQjRw&amp;url=http://www.goodfon.com/wallpaper/359566.html&amp;ei=Lp83UdqrHpOg0gGvo4HQCQ&amp;psig=AFQjCNEOaa3hHy6ghAD-wspLYNAHpFAESA&amp;ust=1362686074886529" TargetMode="External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oogle.ca/url?sa=i&amp;rct=j&amp;q=great+britain+flag&amp;source=images&amp;cd=&amp;cad=rja&amp;docid=OCwjVsSH89ktJM&amp;tbnid=sV22WjlZdcxKkM:&amp;ved=0CAUQjRw&amp;url=http://www.goodfon.com/wallpaper/359566.html&amp;ei=Lp83UdqrHpOg0gGvo4HQCQ&amp;psig=AFQjCNEOaa3hHy6ghAD-wspLYNAHpFAESA&amp;ust=1362686074886529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oogle.ca/url?sa=i&amp;rct=j&amp;q=great+britain+flag&amp;source=images&amp;cd=&amp;cad=rja&amp;docid=OCwjVsSH89ktJM&amp;tbnid=sV22WjlZdcxKkM:&amp;ved=0CAUQjRw&amp;url=http://www.goodfon.com/wallpaper/359566.html&amp;ei=Lp83UdqrHpOg0gGvo4HQCQ&amp;psig=AFQjCNEOaa3hHy6ghAD-wspLYNAHpFAESA&amp;ust=1362686074886529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hyperlink" Target="//upload.wikimedia.org/wikipedia/commons/5/5b/Louis-Joseph_Papineau.jpg" TargetMode="Externa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oogle.ca/url?sa=i&amp;rct=j&amp;q=great+britain+flag&amp;source=images&amp;cd=&amp;cad=rja&amp;docid=OCwjVsSH89ktJM&amp;tbnid=sV22WjlZdcxKkM:&amp;ved=0CAUQjRw&amp;url=http://www.goodfon.com/wallpaper/359566.html&amp;ei=Lp83UdqrHpOg0gGvo4HQCQ&amp;psig=AFQjCNEOaa3hHy6ghAD-wspLYNAHpFAESA&amp;ust=1362686074886529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f0N_7b9Jeek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oogle.ca/url?sa=i&amp;rct=j&amp;q=great+britain+flag&amp;source=images&amp;cd=&amp;cad=rja&amp;docid=OCwjVsSH89ktJM&amp;tbnid=sV22WjlZdcxKkM:&amp;ved=0CAUQjRw&amp;url=http://www.goodfon.com/wallpaper/359566.html&amp;ei=Lp83UdqrHpOg0gGvo4HQCQ&amp;psig=AFQjCNEOaa3hHy6ghAD-wspLYNAHpFAESA&amp;ust=1362686074886529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hyperlink" Target="http://www.google.ca/url?sa=i&amp;rct=j&amp;q=the+new+york+times+political+headline&amp;source=images&amp;cd=&amp;cad=rja&amp;docid=LnwuztZPKOT_GM&amp;tbnid=rnKeqaIL1GhHuM:&amp;ved=0CAUQjRw&amp;url=http://linsenbardt.net/?tag=politics&amp;ei=tLw3Uej4B86N0QGn_YGIDg&amp;bvm=bv.43287494,d.dmQ&amp;psig=AFQjCNE0qa0Kxozt8uXZFop-r7cCWg9UGw&amp;ust=1362693651373805" TargetMode="Externa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-3630"/>
            <a:ext cx="10077177" cy="6861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421" y="-3630"/>
            <a:ext cx="5653103" cy="72390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221" y="166255"/>
            <a:ext cx="5466667" cy="1228572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613898"/>
            <a:ext cx="6247430" cy="1561858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2462883" y="990600"/>
            <a:ext cx="4173028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b="1" dirty="0">
                <a:solidFill>
                  <a:srgbClr val="53463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ueva Std" pitchFamily="34" charset="0"/>
              </a:rPr>
              <a:t>Le gouvernement péquiste a perdu la bataille des drapeaux à l'Assemblée nationale. </a:t>
            </a:r>
          </a:p>
          <a:p>
            <a:endParaRPr lang="fr-CA" sz="1000" b="1" dirty="0">
              <a:solidFill>
                <a:srgbClr val="53463F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Nueva Std" pitchFamily="34" charset="0"/>
            </a:endParaRPr>
          </a:p>
          <a:p>
            <a:r>
              <a:rPr lang="fr-CA" sz="2000" b="1" dirty="0">
                <a:solidFill>
                  <a:srgbClr val="53463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ueva Std" pitchFamily="34" charset="0"/>
              </a:rPr>
              <a:t>Le PQ a été défait sur cette question par l'opposition libérale et </a:t>
            </a:r>
            <a:r>
              <a:rPr lang="fr-CA" sz="2000" b="1" dirty="0" err="1">
                <a:solidFill>
                  <a:srgbClr val="53463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ueva Std" pitchFamily="34" charset="0"/>
              </a:rPr>
              <a:t>caquiste</a:t>
            </a:r>
            <a:r>
              <a:rPr lang="fr-CA" sz="2000" b="1" dirty="0">
                <a:solidFill>
                  <a:srgbClr val="53463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ueva Std" pitchFamily="34" charset="0"/>
              </a:rPr>
              <a:t>. … Les 19 députés de la CAQ ont voté en bloc, [avec les] députés libéraux, contre la proposition du PQ … qui a échappé ce vote par 12 voix, à 65 contre 53</a:t>
            </a:r>
          </a:p>
          <a:p>
            <a:endParaRPr lang="fr-CA" sz="1000" b="1" dirty="0">
              <a:solidFill>
                <a:srgbClr val="53463F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Nueva Std" pitchFamily="34" charset="0"/>
            </a:endParaRPr>
          </a:p>
          <a:p>
            <a:r>
              <a:rPr lang="fr-CA" sz="2000" b="1" dirty="0">
                <a:solidFill>
                  <a:srgbClr val="53463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ueva Std" pitchFamily="34" charset="0"/>
              </a:rPr>
              <a:t>Le chef de la CAQ, l'ex-péquiste François Legault, a eu droit à des applaudissements ironiques de ses anciens collègues en chambre.</a:t>
            </a:r>
            <a:endParaRPr lang="fr-CA" sz="1000" b="1" dirty="0">
              <a:solidFill>
                <a:srgbClr val="53463F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Nueva Std" pitchFamily="34" charset="0"/>
            </a:endParaRPr>
          </a:p>
          <a:p>
            <a:pPr algn="r"/>
            <a:r>
              <a:rPr lang="fr-CA" sz="2000" b="1" dirty="0">
                <a:solidFill>
                  <a:srgbClr val="53463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ueva Std" pitchFamily="34" charset="0"/>
              </a:rPr>
              <a:t>Canoe.ca</a:t>
            </a:r>
          </a:p>
          <a:p>
            <a:pPr algn="r"/>
            <a:r>
              <a:rPr lang="fr-CA" sz="2000" b="1" dirty="0">
                <a:solidFill>
                  <a:srgbClr val="53463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ueva Std" pitchFamily="34" charset="0"/>
              </a:rPr>
              <a:t>13 décembre 2012</a:t>
            </a:r>
          </a:p>
        </p:txBody>
      </p:sp>
    </p:spTree>
    <p:extLst>
      <p:ext uri="{BB962C8B-B14F-4D97-AF65-F5344CB8AC3E}">
        <p14:creationId xmlns:p14="http://schemas.microsoft.com/office/powerpoint/2010/main" val="4069344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fill="hold" nodeType="withEffect">
                                  <p:stCondLst>
                                    <p:cond delay="650"/>
                                  </p:stCondLst>
                                  <p:childTnLst>
                                    <p:animMotion origin="layout" path="M -3.05556E-6 1.11111E-6 L -0.00607 0.75417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" y="37708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37785216-7520-42FA-8FD5-9AC755A2FB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800" y="728662"/>
            <a:ext cx="2102883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8A15AAC-96D1-4093-B507-FF5927742D6C}"/>
              </a:ext>
            </a:extLst>
          </p:cNvPr>
          <p:cNvSpPr txBox="1"/>
          <p:nvPr/>
        </p:nvSpPr>
        <p:spPr>
          <a:xfrm>
            <a:off x="3733800" y="1981200"/>
            <a:ext cx="30670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dirty="0">
                <a:latin typeface="Berlin Sans FB Demi" panose="020E0802020502020306" pitchFamily="34" charset="0"/>
              </a:rPr>
              <a:t>p. 216-217</a:t>
            </a:r>
          </a:p>
          <a:p>
            <a:r>
              <a:rPr lang="fr-CA" sz="3200" dirty="0">
                <a:latin typeface="Berlin Sans FB Demi" panose="020E0802020502020306" pitchFamily="34" charset="0"/>
              </a:rPr>
              <a:t>   #2</a:t>
            </a:r>
          </a:p>
          <a:p>
            <a:r>
              <a:rPr lang="fr-CA" sz="3200" dirty="0">
                <a:latin typeface="Berlin Sans FB Demi" panose="020E0802020502020306" pitchFamily="34" charset="0"/>
              </a:rPr>
              <a:t>   Résumé</a:t>
            </a:r>
            <a:endParaRPr lang="fr-CA" sz="2700" dirty="0">
              <a:latin typeface="Berlin Sans FB Demi" panose="020E0802020502020306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514590-2152-4749-995D-07E9957705FF}"/>
              </a:ext>
            </a:extLst>
          </p:cNvPr>
          <p:cNvSpPr txBox="1"/>
          <p:nvPr/>
        </p:nvSpPr>
        <p:spPr>
          <a:xfrm>
            <a:off x="1219200" y="5143501"/>
            <a:ext cx="7086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u="sng" dirty="0">
                <a:latin typeface="Berlin Sans FB Demi" panose="020E0802020502020306" pitchFamily="34" charset="0"/>
              </a:rPr>
              <a:t>Devoirs</a:t>
            </a:r>
            <a:r>
              <a:rPr lang="fr-CA" sz="2800" dirty="0">
                <a:latin typeface="Berlin Sans FB Demi" panose="020E0802020502020306" pitchFamily="34" charset="0"/>
              </a:rPr>
              <a:t>: p. 216-217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139914-9D58-41FF-994F-76B2EF39503D}"/>
              </a:ext>
            </a:extLst>
          </p:cNvPr>
          <p:cNvSpPr txBox="1"/>
          <p:nvPr/>
        </p:nvSpPr>
        <p:spPr>
          <a:xfrm>
            <a:off x="3276600" y="1314451"/>
            <a:ext cx="4324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b="1" u="sng" dirty="0">
                <a:latin typeface="Berlin Sans FB Demi" panose="020E0802020502020306" pitchFamily="34" charset="0"/>
              </a:rPr>
              <a:t>Questions importantes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2C1CA7-9982-4E69-B162-EEC311E4AF70}"/>
              </a:ext>
            </a:extLst>
          </p:cNvPr>
          <p:cNvSpPr txBox="1"/>
          <p:nvPr/>
        </p:nvSpPr>
        <p:spPr>
          <a:xfrm>
            <a:off x="1219200" y="4222613"/>
            <a:ext cx="685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dirty="0">
                <a:solidFill>
                  <a:srgbClr val="FF0000"/>
                </a:solidFill>
                <a:latin typeface="Berlin Sans FB Demi" panose="020E0802020502020306" pitchFamily="34" charset="0"/>
              </a:rPr>
              <a:t>réclamer (v), rédiger (v), foncier (adj)</a:t>
            </a:r>
            <a:endParaRPr lang="fr-CA" sz="2800" dirty="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2013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t2.gstatic.com/images?q=tbn:ANd9GcT3vGjMQAqYh50E8e_sA-JyuF52of-NhXfCWEKaGy7epnMXDY1D0Q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9525"/>
            <a:ext cx="9449225" cy="707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752601" y="1854653"/>
            <a:ext cx="11701325" cy="3158218"/>
          </a:xfrm>
          <a:prstGeom prst="rect">
            <a:avLst/>
          </a:prstGeom>
          <a:effectLst>
            <a:outerShdw blurRad="50800" dist="38100" dir="8100000" sx="105000" sy="105000" algn="tr" rotWithShape="0">
              <a:prstClr val="black">
                <a:alpha val="40000"/>
              </a:prstClr>
            </a:outerShdw>
          </a:effectLst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228600" y="2812596"/>
            <a:ext cx="8839200" cy="220027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4400" dirty="0">
                <a:solidFill>
                  <a:srgbClr val="79808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Old English Text MT" pitchFamily="66" charset="0"/>
              </a:rPr>
              <a:t>La coexistence entre</a:t>
            </a:r>
          </a:p>
          <a:p>
            <a:pPr algn="ctr"/>
            <a:r>
              <a:rPr lang="fr-CA" sz="4400" dirty="0">
                <a:solidFill>
                  <a:schemeClr val="bg1"/>
                </a:solidFill>
                <a:effectLst>
                  <a:outerShdw blurRad="50800" dist="38100" dir="8100000" sx="101000" sy="101000" algn="tr" rotWithShape="0">
                    <a:prstClr val="black">
                      <a:alpha val="40000"/>
                    </a:prstClr>
                  </a:outerShdw>
                </a:effectLst>
                <a:latin typeface="Old English Text MT" pitchFamily="66" charset="0"/>
              </a:rPr>
              <a:t>les Canadiens et les Britanniques,</a:t>
            </a:r>
          </a:p>
          <a:p>
            <a:pPr algn="ctr"/>
            <a:r>
              <a:rPr lang="fr-CA" sz="3600" dirty="0">
                <a:solidFill>
                  <a:schemeClr val="bg1"/>
                </a:solidFill>
                <a:effectLst>
                  <a:outerShdw blurRad="50800" dist="38100" dir="8100000" sx="101000" sy="101000" algn="tr" rotWithShape="0">
                    <a:prstClr val="black">
                      <a:alpha val="40000"/>
                    </a:prstClr>
                  </a:outerShdw>
                </a:effectLst>
                <a:latin typeface="Old English Text MT" pitchFamily="66" charset="0"/>
              </a:rPr>
              <a:t>1791-1812</a:t>
            </a:r>
          </a:p>
        </p:txBody>
      </p:sp>
    </p:spTree>
    <p:extLst>
      <p:ext uri="{BB962C8B-B14F-4D97-AF65-F5344CB8AC3E}">
        <p14:creationId xmlns:p14="http://schemas.microsoft.com/office/powerpoint/2010/main" val="2296438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fill="hold" nodeType="withEffect">
                                  <p:stCondLst>
                                    <p:cond delay="450"/>
                                  </p:stCondLst>
                                  <p:childTnLst>
                                    <p:animRot by="120000">
                                      <p:cBhvr>
                                        <p:cTn id="10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nada - Acte constitutionne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914400"/>
            <a:ext cx="7695239" cy="55873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t2.gstatic.com/images?q=tbn:ANd9GcT3vGjMQAqYh50E8e_sA-JyuF52of-NhXfCWEKaGy7epnMXDY1D0Q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9525"/>
            <a:ext cx="9144001" cy="684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95" y="152400"/>
            <a:ext cx="8910605" cy="65011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itre 1"/>
          <p:cNvSpPr txBox="1">
            <a:spLocks/>
          </p:cNvSpPr>
          <p:nvPr/>
        </p:nvSpPr>
        <p:spPr>
          <a:xfrm>
            <a:off x="1772848" y="623595"/>
            <a:ext cx="5903103" cy="112900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3600" dirty="0">
                <a:ln>
                  <a:solidFill>
                    <a:schemeClr val="tx1"/>
                  </a:solidFill>
                </a:ln>
                <a:solidFill>
                  <a:schemeClr val="accent4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Old English Text MT" pitchFamily="66" charset="0"/>
              </a:rPr>
              <a:t>La coexistence entre les Canadiens et les Britanniques</a:t>
            </a: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1905000" y="1752600"/>
            <a:ext cx="5638800" cy="4267200"/>
          </a:xfrm>
          <a:prstGeom prst="rect">
            <a:avLst/>
          </a:prstGeo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sz="3200" dirty="0">
                <a:latin typeface="Maiandra GD" pitchFamily="34" charset="0"/>
              </a:rPr>
              <a:t>En général, les Canadiens sont satisfaits du </a:t>
            </a:r>
            <a:r>
              <a:rPr lang="fr-CA" sz="3200" u="sng" dirty="0" err="1">
                <a:latin typeface="Maiandra GD" pitchFamily="34" charset="0"/>
              </a:rPr>
              <a:t>parlemen-tarisme</a:t>
            </a:r>
            <a:r>
              <a:rPr lang="fr-CA" sz="3200" dirty="0">
                <a:latin typeface="Maiandra GD" pitchFamily="34" charset="0"/>
              </a:rPr>
              <a:t> britannique.</a:t>
            </a:r>
          </a:p>
          <a:p>
            <a:r>
              <a:rPr lang="fr-CA" sz="3200" dirty="0">
                <a:latin typeface="Maiandra GD" pitchFamily="34" charset="0"/>
              </a:rPr>
              <a:t>Mais les Canadiens et les personnes d’origine </a:t>
            </a:r>
            <a:r>
              <a:rPr lang="fr-CA" sz="3200" dirty="0" err="1">
                <a:latin typeface="Maiandra GD" pitchFamily="34" charset="0"/>
              </a:rPr>
              <a:t>brit</a:t>
            </a:r>
            <a:r>
              <a:rPr lang="fr-CA" sz="3200" dirty="0">
                <a:latin typeface="Maiandra GD" pitchFamily="34" charset="0"/>
              </a:rPr>
              <a:t>. ne sont pas toujours d’accord à l’</a:t>
            </a:r>
            <a:r>
              <a:rPr lang="fr-CA" sz="3200" u="sng" dirty="0">
                <a:latin typeface="Maiandra GD" pitchFamily="34" charset="0"/>
              </a:rPr>
              <a:t>Assemblée lé</a:t>
            </a:r>
            <a:r>
              <a:rPr lang="fr-CA" sz="3200" dirty="0">
                <a:latin typeface="Maiandra GD" pitchFamily="34" charset="0"/>
              </a:rPr>
              <a:t>g</a:t>
            </a:r>
            <a:r>
              <a:rPr lang="fr-CA" sz="3200" u="sng" dirty="0">
                <a:latin typeface="Maiandra GD" pitchFamily="34" charset="0"/>
              </a:rPr>
              <a:t>islative</a:t>
            </a:r>
            <a:r>
              <a:rPr lang="fr-CA" sz="3200" dirty="0">
                <a:latin typeface="Maiandra GD" pitchFamily="34" charset="0"/>
              </a:rPr>
              <a:t> du Bas-Canada.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30028">
            <a:off x="6932036" y="508951"/>
            <a:ext cx="3856095" cy="5763846"/>
          </a:xfrm>
          <a:prstGeom prst="rect">
            <a:avLst/>
          </a:prstGeom>
          <a:effectLst>
            <a:outerShdw blurRad="50800" dist="38100" dir="8100000" sx="102000" sy="102000" algn="tr" rotWithShape="0">
              <a:prstClr val="black">
                <a:alpha val="40000"/>
              </a:prstClr>
            </a:outerShdw>
          </a:effectLst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71929">
            <a:off x="-2152917" y="1520169"/>
            <a:ext cx="4386830" cy="2913129"/>
          </a:xfrm>
          <a:prstGeom prst="rect">
            <a:avLst/>
          </a:prstGeom>
          <a:effectLst>
            <a:outerShdw blurRad="50800" dist="38100" dir="8100000" sx="102000" sy="102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69685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2.gstatic.com/images?q=tbn:ANd9GcT3vGjMQAqYh50E8e_sA-JyuF52of-NhXfCWEKaGy7epnMXDY1D0Q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9525"/>
            <a:ext cx="9144001" cy="684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95" y="152400"/>
            <a:ext cx="8910605" cy="65011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Espace réservé du contenu 2"/>
          <p:cNvSpPr txBox="1">
            <a:spLocks/>
          </p:cNvSpPr>
          <p:nvPr/>
        </p:nvSpPr>
        <p:spPr>
          <a:xfrm>
            <a:off x="990600" y="1752598"/>
            <a:ext cx="7394865" cy="1828802"/>
          </a:xfrm>
          <a:prstGeom prst="rect">
            <a:avLst/>
          </a:prstGeom>
        </p:spPr>
        <p:txBody>
          <a:bodyPr/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sz="3200" dirty="0">
                <a:latin typeface="Maiandra GD" pitchFamily="34" charset="0"/>
              </a:rPr>
              <a:t>En 1792, </a:t>
            </a:r>
            <a:r>
              <a:rPr lang="fr-CA" sz="3200" dirty="0">
                <a:solidFill>
                  <a:srgbClr val="0062AC"/>
                </a:solidFill>
                <a:latin typeface="Maiandra GD" pitchFamily="34" charset="0"/>
              </a:rPr>
              <a:t>34</a:t>
            </a:r>
            <a:r>
              <a:rPr lang="fr-CA" sz="3200" dirty="0">
                <a:latin typeface="Maiandra GD" pitchFamily="34" charset="0"/>
              </a:rPr>
              <a:t> des </a:t>
            </a:r>
            <a:r>
              <a:rPr lang="fr-CA" sz="3200" u="sng" dirty="0">
                <a:latin typeface="Maiandra GD" pitchFamily="34" charset="0"/>
              </a:rPr>
              <a:t>représentants</a:t>
            </a:r>
            <a:r>
              <a:rPr lang="fr-CA" sz="3200" dirty="0">
                <a:latin typeface="Maiandra GD" pitchFamily="34" charset="0"/>
              </a:rPr>
              <a:t> élus à l’Assemblée sont Canadiens; </a:t>
            </a:r>
            <a:r>
              <a:rPr lang="fr-CA" sz="3200" dirty="0">
                <a:solidFill>
                  <a:srgbClr val="C00000"/>
                </a:solidFill>
                <a:latin typeface="Maiandra GD" pitchFamily="34" charset="0"/>
              </a:rPr>
              <a:t>16</a:t>
            </a:r>
            <a:r>
              <a:rPr lang="fr-CA" sz="3200" dirty="0">
                <a:latin typeface="Maiandra GD" pitchFamily="34" charset="0"/>
              </a:rPr>
              <a:t> sont d’origine </a:t>
            </a:r>
            <a:r>
              <a:rPr lang="fr-CA" sz="3200" dirty="0" err="1">
                <a:latin typeface="Maiandra GD" pitchFamily="34" charset="0"/>
              </a:rPr>
              <a:t>brit</a:t>
            </a:r>
            <a:r>
              <a:rPr lang="fr-CA" sz="3200" dirty="0">
                <a:latin typeface="Maiandra GD" pitchFamily="34" charset="0"/>
              </a:rPr>
              <a:t>.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" y="3276600"/>
            <a:ext cx="5867399" cy="2635059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>
            <a:glow rad="1257300">
              <a:schemeClr val="accent1">
                <a:alpha val="24000"/>
              </a:schemeClr>
            </a:glow>
            <a:innerShdw blurRad="76200">
              <a:srgbClr val="000000"/>
            </a:innerShdw>
            <a:softEdge rad="1651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841662" y="5819222"/>
            <a:ext cx="746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dirty="0"/>
              <a:t>L’assemblée législative du Bas-Canada, 1792 (peinture, 1913)</a:t>
            </a: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96A12BEB-E12C-4632-BB11-BD96D7A94505}"/>
              </a:ext>
            </a:extLst>
          </p:cNvPr>
          <p:cNvSpPr txBox="1">
            <a:spLocks/>
          </p:cNvSpPr>
          <p:nvPr/>
        </p:nvSpPr>
        <p:spPr>
          <a:xfrm>
            <a:off x="1772848" y="623595"/>
            <a:ext cx="5903103" cy="112900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3600" dirty="0">
                <a:ln>
                  <a:solidFill>
                    <a:schemeClr val="tx1"/>
                  </a:solidFill>
                </a:ln>
                <a:solidFill>
                  <a:schemeClr val="accent4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Old English Text MT" pitchFamily="66" charset="0"/>
              </a:rPr>
              <a:t>La coexistence entre les Canadiens et les Britanniques</a:t>
            </a:r>
          </a:p>
        </p:txBody>
      </p:sp>
    </p:spTree>
    <p:extLst>
      <p:ext uri="{BB962C8B-B14F-4D97-AF65-F5344CB8AC3E}">
        <p14:creationId xmlns:p14="http://schemas.microsoft.com/office/powerpoint/2010/main" val="2685777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t2.gstatic.com/images?q=tbn:ANd9GcT3vGjMQAqYh50E8e_sA-JyuF52of-NhXfCWEKaGy7epnMXDY1D0Q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9525"/>
            <a:ext cx="9144001" cy="684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95" y="152400"/>
            <a:ext cx="8910605" cy="65011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Espace réservé du contenu 2"/>
          <p:cNvSpPr txBox="1">
            <a:spLocks/>
          </p:cNvSpPr>
          <p:nvPr/>
        </p:nvSpPr>
        <p:spPr>
          <a:xfrm>
            <a:off x="990600" y="1828800"/>
            <a:ext cx="6781800" cy="3048000"/>
          </a:xfrm>
          <a:prstGeom prst="rect">
            <a:avLst/>
          </a:prstGeo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sz="3200" dirty="0">
                <a:latin typeface="Maiandra GD" pitchFamily="34" charset="0"/>
              </a:rPr>
              <a:t>L’intensification des désaccords mène à la création de 2 partis politiques:</a:t>
            </a:r>
          </a:p>
          <a:p>
            <a:pPr lvl="1"/>
            <a:r>
              <a:rPr lang="fr-CA" sz="3200" dirty="0">
                <a:latin typeface="Maiandra GD" pitchFamily="34" charset="0"/>
              </a:rPr>
              <a:t>Le </a:t>
            </a:r>
            <a:r>
              <a:rPr lang="fr-CA" sz="3200" dirty="0">
                <a:solidFill>
                  <a:srgbClr val="0062AC"/>
                </a:solidFill>
                <a:latin typeface="Maiandra GD" pitchFamily="34" charset="0"/>
              </a:rPr>
              <a:t>Parti canadien</a:t>
            </a:r>
          </a:p>
          <a:p>
            <a:pPr lvl="1"/>
            <a:r>
              <a:rPr lang="fr-CA" sz="3200" dirty="0">
                <a:latin typeface="Maiandra GD" pitchFamily="34" charset="0"/>
              </a:rPr>
              <a:t>Le </a:t>
            </a:r>
            <a:r>
              <a:rPr lang="fr-CA" sz="3200" dirty="0">
                <a:solidFill>
                  <a:srgbClr val="C00000"/>
                </a:solidFill>
                <a:latin typeface="Maiandra GD" pitchFamily="34" charset="0"/>
              </a:rPr>
              <a:t>British Party</a:t>
            </a:r>
          </a:p>
        </p:txBody>
      </p:sp>
      <p:pic>
        <p:nvPicPr>
          <p:cNvPr id="6" name="Picture 2" descr="File:Louis-Joseph Papineau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4305">
            <a:off x="5499933" y="3166424"/>
            <a:ext cx="2336790" cy="32816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7" name="ZoneTexte 6"/>
          <p:cNvSpPr txBox="1"/>
          <p:nvPr/>
        </p:nvSpPr>
        <p:spPr>
          <a:xfrm>
            <a:off x="2743887" y="4757007"/>
            <a:ext cx="243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A" dirty="0"/>
              <a:t>Louis-Joseph Papineau deviendra le chef du </a:t>
            </a:r>
            <a:r>
              <a:rPr lang="fr-CA" i="1" dirty="0"/>
              <a:t>Parti canadien</a:t>
            </a:r>
            <a:r>
              <a:rPr lang="fr-CA" dirty="0"/>
              <a:t>.</a:t>
            </a: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FA1F500A-AED9-4A85-84A7-81554457A66E}"/>
              </a:ext>
            </a:extLst>
          </p:cNvPr>
          <p:cNvSpPr txBox="1">
            <a:spLocks/>
          </p:cNvSpPr>
          <p:nvPr/>
        </p:nvSpPr>
        <p:spPr>
          <a:xfrm>
            <a:off x="1772848" y="623595"/>
            <a:ext cx="5903103" cy="112900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3600" dirty="0">
                <a:ln>
                  <a:solidFill>
                    <a:schemeClr val="tx1"/>
                  </a:solidFill>
                </a:ln>
                <a:solidFill>
                  <a:schemeClr val="accent4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Old English Text MT" pitchFamily="66" charset="0"/>
              </a:rPr>
              <a:t>La coexistence entre les Canadiens et les Britanniques</a:t>
            </a:r>
          </a:p>
        </p:txBody>
      </p:sp>
    </p:spTree>
    <p:extLst>
      <p:ext uri="{BB962C8B-B14F-4D97-AF65-F5344CB8AC3E}">
        <p14:creationId xmlns:p14="http://schemas.microsoft.com/office/powerpoint/2010/main" val="2135554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t2.gstatic.com/images?q=tbn:ANd9GcT3vGjMQAqYh50E8e_sA-JyuF52of-NhXfCWEKaGy7epnMXDY1D0Q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9525"/>
            <a:ext cx="9144001" cy="684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95" y="152400"/>
            <a:ext cx="8910605" cy="65011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Espace réservé du contenu 2"/>
          <p:cNvSpPr txBox="1">
            <a:spLocks/>
          </p:cNvSpPr>
          <p:nvPr/>
        </p:nvSpPr>
        <p:spPr>
          <a:xfrm>
            <a:off x="1219200" y="1895472"/>
            <a:ext cx="3733800" cy="4179745"/>
          </a:xfrm>
          <a:prstGeom prst="rect">
            <a:avLst/>
          </a:prstGeo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sz="3200" dirty="0">
                <a:latin typeface="Maiandra GD" pitchFamily="34" charset="0"/>
              </a:rPr>
              <a:t>Les journaux sont utilisés à des fins politiques; ex:</a:t>
            </a:r>
          </a:p>
          <a:p>
            <a:pPr>
              <a:buFontTx/>
              <a:buChar char="-"/>
            </a:pPr>
            <a:r>
              <a:rPr lang="fr-CA" sz="3200" dirty="0">
                <a:solidFill>
                  <a:srgbClr val="FF0000"/>
                </a:solidFill>
                <a:latin typeface="Maiandra GD" pitchFamily="34" charset="0"/>
              </a:rPr>
              <a:t>British Party </a:t>
            </a:r>
            <a:r>
              <a:rPr lang="fr-CA" sz="3200" dirty="0">
                <a:latin typeface="Maiandra GD" pitchFamily="34" charset="0"/>
                <a:sym typeface="Wingdings" pitchFamily="2" charset="2"/>
              </a:rPr>
              <a:t> le </a:t>
            </a:r>
            <a:r>
              <a:rPr lang="fr-CA" sz="3200" i="1" dirty="0" err="1">
                <a:latin typeface="Maiandra GD" pitchFamily="34" charset="0"/>
                <a:sym typeface="Wingdings" pitchFamily="2" charset="2"/>
              </a:rPr>
              <a:t>Quebec</a:t>
            </a:r>
            <a:r>
              <a:rPr lang="fr-CA" sz="3200" i="1" dirty="0">
                <a:latin typeface="Maiandra GD" pitchFamily="34" charset="0"/>
                <a:sym typeface="Wingdings" pitchFamily="2" charset="2"/>
              </a:rPr>
              <a:t> Mercury</a:t>
            </a:r>
          </a:p>
          <a:p>
            <a:pPr>
              <a:buFontTx/>
              <a:buChar char="-"/>
            </a:pPr>
            <a:r>
              <a:rPr lang="fr-CA" sz="3200" dirty="0">
                <a:solidFill>
                  <a:srgbClr val="0070C0"/>
                </a:solidFill>
                <a:latin typeface="Maiandra GD" pitchFamily="34" charset="0"/>
                <a:sym typeface="Wingdings" pitchFamily="2" charset="2"/>
              </a:rPr>
              <a:t>Parti canadien </a:t>
            </a:r>
            <a:r>
              <a:rPr lang="fr-CA" sz="3200" dirty="0">
                <a:latin typeface="Maiandra GD" pitchFamily="34" charset="0"/>
                <a:sym typeface="Wingdings" pitchFamily="2" charset="2"/>
              </a:rPr>
              <a:t> </a:t>
            </a:r>
            <a:r>
              <a:rPr lang="fr-CA" sz="3200" i="1" dirty="0">
                <a:latin typeface="Maiandra GD" pitchFamily="34" charset="0"/>
                <a:sym typeface="Wingdings" pitchFamily="2" charset="2"/>
              </a:rPr>
              <a:t>Le Canadien</a:t>
            </a:r>
            <a:endParaRPr lang="fr-CA" sz="3200" i="1" dirty="0">
              <a:latin typeface="Maiandra GD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690255"/>
            <a:ext cx="3036461" cy="4634345"/>
          </a:xfrm>
          <a:prstGeom prst="rect">
            <a:avLst/>
          </a:prstGeom>
          <a:ln>
            <a:noFill/>
          </a:ln>
          <a:effectLst>
            <a:outerShdw blurRad="50800" dist="38100" dir="8100000" sx="102000" sy="102000" algn="tr" rotWithShape="0">
              <a:prstClr val="black">
                <a:alpha val="40000"/>
              </a:prstClr>
            </a:outerShdw>
          </a:effectLst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ED83B312-5DAB-4AE7-9197-2757BA5DC76E}"/>
              </a:ext>
            </a:extLst>
          </p:cNvPr>
          <p:cNvSpPr txBox="1">
            <a:spLocks/>
          </p:cNvSpPr>
          <p:nvPr/>
        </p:nvSpPr>
        <p:spPr>
          <a:xfrm>
            <a:off x="1772848" y="623595"/>
            <a:ext cx="5903103" cy="112900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3600" dirty="0">
                <a:ln>
                  <a:solidFill>
                    <a:schemeClr val="tx1"/>
                  </a:solidFill>
                </a:ln>
                <a:solidFill>
                  <a:schemeClr val="accent4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Old English Text MT" pitchFamily="66" charset="0"/>
              </a:rPr>
              <a:t>La coexistence entre les Canadiens et les Britanniques</a:t>
            </a:r>
          </a:p>
        </p:txBody>
      </p:sp>
    </p:spTree>
    <p:extLst>
      <p:ext uri="{BB962C8B-B14F-4D97-AF65-F5344CB8AC3E}">
        <p14:creationId xmlns:p14="http://schemas.microsoft.com/office/powerpoint/2010/main" val="253530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2092036" y="1482435"/>
            <a:ext cx="5257800" cy="4355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4000" b="1" dirty="0"/>
              <a:t>Vidéo</a:t>
            </a:r>
          </a:p>
          <a:p>
            <a:pPr algn="ctr"/>
            <a:endParaRPr lang="fr-CA" sz="900" b="1" dirty="0"/>
          </a:p>
          <a:p>
            <a:pPr algn="ctr"/>
            <a:r>
              <a:rPr lang="fr-CA" sz="3200" dirty="0"/>
              <a:t>Histoire du Québec: Les patriotes du Bas-Canada – </a:t>
            </a:r>
            <a:r>
              <a:rPr lang="fr-CA" sz="3200" i="1" dirty="0"/>
              <a:t>Le rôle de la presse</a:t>
            </a:r>
          </a:p>
          <a:p>
            <a:pPr algn="ctr"/>
            <a:r>
              <a:rPr lang="fr-CA" sz="3200" dirty="0"/>
              <a:t>(1:30 min, 2:05-3:30).</a:t>
            </a:r>
          </a:p>
          <a:p>
            <a:pPr algn="ctr"/>
            <a:endParaRPr lang="fr-CA" sz="2000" dirty="0"/>
          </a:p>
          <a:p>
            <a:pPr algn="ctr"/>
            <a:r>
              <a:rPr lang="fr-CA" sz="2400" dirty="0">
                <a:hlinkClick r:id="rId3"/>
              </a:rPr>
              <a:t>http://www.youtube.com/watch?v=f0N_7b9Jeek</a:t>
            </a:r>
            <a:endParaRPr lang="fr-CA" sz="2400" dirty="0"/>
          </a:p>
          <a:p>
            <a:endParaRPr lang="fr-CA" sz="3200" dirty="0"/>
          </a:p>
        </p:txBody>
      </p:sp>
    </p:spTree>
    <p:extLst>
      <p:ext uri="{BB962C8B-B14F-4D97-AF65-F5344CB8AC3E}">
        <p14:creationId xmlns:p14="http://schemas.microsoft.com/office/powerpoint/2010/main" val="20941889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t2.gstatic.com/images?q=tbn:ANd9GcT3vGjMQAqYh50E8e_sA-JyuF52of-NhXfCWEKaGy7epnMXDY1D0Q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9525"/>
            <a:ext cx="9144001" cy="684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95" y="152400"/>
            <a:ext cx="8910605" cy="65011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Espace réservé du contenu 2"/>
          <p:cNvSpPr txBox="1">
            <a:spLocks/>
          </p:cNvSpPr>
          <p:nvPr/>
        </p:nvSpPr>
        <p:spPr>
          <a:xfrm>
            <a:off x="1143000" y="1981200"/>
            <a:ext cx="2889737" cy="4343400"/>
          </a:xfrm>
          <a:prstGeom prst="rect">
            <a:avLst/>
          </a:prstGeo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fr-CA" sz="3200" dirty="0">
                <a:latin typeface="Maiandra GD" pitchFamily="34" charset="0"/>
              </a:rPr>
              <a:t>(Par contraste, les journaux d’aujourd’hui cherchent </a:t>
            </a:r>
            <a:r>
              <a:rPr lang="fr-CA" sz="3200" i="1" dirty="0">
                <a:latin typeface="Maiandra GD" pitchFamily="34" charset="0"/>
              </a:rPr>
              <a:t>souvent</a:t>
            </a:r>
            <a:r>
              <a:rPr lang="fr-CA" sz="3200" dirty="0">
                <a:latin typeface="Maiandra GD" pitchFamily="34" charset="0"/>
              </a:rPr>
              <a:t> à être le plus objectif possible.)</a:t>
            </a:r>
            <a:endParaRPr lang="fr-CA" sz="3200" i="1" dirty="0">
              <a:latin typeface="Maiandra GD" pitchFamily="34" charset="0"/>
            </a:endParaRPr>
          </a:p>
        </p:txBody>
      </p:sp>
      <p:pic>
        <p:nvPicPr>
          <p:cNvPr id="6146" name="Picture 2" descr="http://linsenbardt.net/wp-content/uploads/2011/09/ny-times-september-12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133600"/>
            <a:ext cx="3899854" cy="3292298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8100000" sx="101000" sy="101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re 1">
            <a:extLst>
              <a:ext uri="{FF2B5EF4-FFF2-40B4-BE49-F238E27FC236}">
                <a16:creationId xmlns:a16="http://schemas.microsoft.com/office/drawing/2014/main" id="{4BFA84C1-7E76-4B2D-84C7-6D68C7F5B5B2}"/>
              </a:ext>
            </a:extLst>
          </p:cNvPr>
          <p:cNvSpPr txBox="1">
            <a:spLocks/>
          </p:cNvSpPr>
          <p:nvPr/>
        </p:nvSpPr>
        <p:spPr>
          <a:xfrm>
            <a:off x="1772848" y="623595"/>
            <a:ext cx="5903103" cy="112900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3600" dirty="0">
                <a:ln>
                  <a:solidFill>
                    <a:schemeClr val="tx1"/>
                  </a:solidFill>
                </a:ln>
                <a:solidFill>
                  <a:schemeClr val="accent4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Old English Text MT" pitchFamily="66" charset="0"/>
              </a:rPr>
              <a:t>La coexistence entre les Canadiens et les Britanniques</a:t>
            </a:r>
          </a:p>
        </p:txBody>
      </p:sp>
    </p:spTree>
    <p:extLst>
      <p:ext uri="{BB962C8B-B14F-4D97-AF65-F5344CB8AC3E}">
        <p14:creationId xmlns:p14="http://schemas.microsoft.com/office/powerpoint/2010/main" val="365038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té">
  <a:themeElements>
    <a:clrScheme name="Clarté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té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660</TotalTime>
  <Words>333</Words>
  <Application>Microsoft Office PowerPoint</Application>
  <PresentationFormat>On-screen Show (4:3)</PresentationFormat>
  <Paragraphs>40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Berlin Sans FB Demi</vt:lpstr>
      <vt:lpstr>Calibri</vt:lpstr>
      <vt:lpstr>Maiandra GD</vt:lpstr>
      <vt:lpstr>Nueva Std</vt:lpstr>
      <vt:lpstr>Old English Text MT</vt:lpstr>
      <vt:lpstr>Wingdings</vt:lpstr>
      <vt:lpstr>Clarté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coexistence entre les Canadiens et les Britanniques</dc:title>
  <dc:creator>Martin</dc:creator>
  <cp:lastModifiedBy>Martin Brisebois</cp:lastModifiedBy>
  <cp:revision>80</cp:revision>
  <dcterms:created xsi:type="dcterms:W3CDTF">2013-03-04T21:27:55Z</dcterms:created>
  <dcterms:modified xsi:type="dcterms:W3CDTF">2018-04-04T14:42:49Z</dcterms:modified>
</cp:coreProperties>
</file>