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72" r:id="rId6"/>
    <p:sldId id="265" r:id="rId7"/>
    <p:sldId id="273" r:id="rId8"/>
    <p:sldId id="266" r:id="rId9"/>
    <p:sldId id="267" r:id="rId10"/>
    <p:sldId id="268" r:id="rId11"/>
    <p:sldId id="274" r:id="rId12"/>
    <p:sldId id="271" r:id="rId13"/>
    <p:sldId id="269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1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6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10T11:43:18.953" idx="1">
    <p:pos x="6841" y="455"/>
    <p:text>Une femme de la tribue Secota, qui était présente en Virginie et Caroline. Cette gravure a possiblement influencé le personnage Pocahontas de Disney.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10T11:43:18.953" idx="1">
    <p:pos x="6841" y="455"/>
    <p:text>Une femme de la tribue Secota, qui était présente en Virginie et Caroline. Cette gravure a possiblement influencé le personnage Pocahontas de Disney.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FBDD-2E14-4D9E-A897-4681F3454FD7}" type="datetimeFigureOut">
              <a:rPr lang="fr-CA" smtClean="0"/>
              <a:t>2017-09-16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787-B65A-4A0C-9595-3D3FBEE18BD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03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FBDD-2E14-4D9E-A897-4681F3454FD7}" type="datetimeFigureOut">
              <a:rPr lang="fr-CA" smtClean="0"/>
              <a:t>2017-09-16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787-B65A-4A0C-9595-3D3FBEE18BD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664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FBDD-2E14-4D9E-A897-4681F3454FD7}" type="datetimeFigureOut">
              <a:rPr lang="fr-CA" smtClean="0"/>
              <a:t>2017-09-16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787-B65A-4A0C-9595-3D3FBEE18BD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886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FBDD-2E14-4D9E-A897-4681F3454FD7}" type="datetimeFigureOut">
              <a:rPr lang="fr-CA" smtClean="0"/>
              <a:t>2017-09-16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787-B65A-4A0C-9595-3D3FBEE18BD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757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FBDD-2E14-4D9E-A897-4681F3454FD7}" type="datetimeFigureOut">
              <a:rPr lang="fr-CA" smtClean="0"/>
              <a:t>2017-09-16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787-B65A-4A0C-9595-3D3FBEE18BD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284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FBDD-2E14-4D9E-A897-4681F3454FD7}" type="datetimeFigureOut">
              <a:rPr lang="fr-CA" smtClean="0"/>
              <a:t>2017-09-16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787-B65A-4A0C-9595-3D3FBEE18BD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346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FBDD-2E14-4D9E-A897-4681F3454FD7}" type="datetimeFigureOut">
              <a:rPr lang="fr-CA" smtClean="0"/>
              <a:t>2017-09-16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787-B65A-4A0C-9595-3D3FBEE18BD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148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FBDD-2E14-4D9E-A897-4681F3454FD7}" type="datetimeFigureOut">
              <a:rPr lang="fr-CA" smtClean="0"/>
              <a:t>2017-09-16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787-B65A-4A0C-9595-3D3FBEE18BD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849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FBDD-2E14-4D9E-A897-4681F3454FD7}" type="datetimeFigureOut">
              <a:rPr lang="fr-CA" smtClean="0"/>
              <a:t>2017-09-16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787-B65A-4A0C-9595-3D3FBEE18BD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708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FBDD-2E14-4D9E-A897-4681F3454FD7}" type="datetimeFigureOut">
              <a:rPr lang="fr-CA" smtClean="0"/>
              <a:t>2017-09-16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787-B65A-4A0C-9595-3D3FBEE18BD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682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FBDD-2E14-4D9E-A897-4681F3454FD7}" type="datetimeFigureOut">
              <a:rPr lang="fr-CA" smtClean="0"/>
              <a:t>2017-09-16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787-B65A-4A0C-9595-3D3FBEE18BD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405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5FBDD-2E14-4D9E-A897-4681F3454FD7}" type="datetimeFigureOut">
              <a:rPr lang="fr-CA" smtClean="0"/>
              <a:t>2017-09-16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2787-B65A-4A0C-9595-3D3FBEE18BD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522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irch b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fr-CA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Blackadder ITC" panose="04020505051007020D02" pitchFamily="82" charset="0"/>
              </a:rPr>
              <a:t>Les autochtones du Québec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89064" cy="841375"/>
          </a:xfrm>
        </p:spPr>
        <p:txBody>
          <a:bodyPr>
            <a:norm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Au Québec, on divise 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18" y="841248"/>
            <a:ext cx="3075906" cy="5849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1328" y="2417216"/>
            <a:ext cx="5305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autochtones en trois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1328" y="3036713"/>
            <a:ext cx="6110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f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amilles lin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g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uistiques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.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inside a long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84" y="48174"/>
            <a:ext cx="9592056" cy="68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0619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irch b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825625"/>
            <a:ext cx="8487162" cy="89928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Les 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Iroquoiens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 sont 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sédentaires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6424" y="2475128"/>
            <a:ext cx="40561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Ils habitent des</a:t>
            </a:r>
            <a:endParaRPr lang="fr-CA" sz="4400" u="sng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41208" cy="1325563"/>
          </a:xfrm>
        </p:spPr>
        <p:txBody>
          <a:bodyPr>
            <a:noAutofit/>
          </a:bodyPr>
          <a:lstStyle/>
          <a:p>
            <a:r>
              <a:rPr lang="fr-CA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Blackadder ITC" panose="04020505051007020D02" pitchFamily="82" charset="0"/>
              </a:rPr>
              <a:t>Les autochtones du Québec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06424" y="4034712"/>
            <a:ext cx="41276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dans la Vallée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3629" y="1765655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400" dirty="0">
                <a:effectLst/>
                <a:latin typeface="Bradley Hand ITC" panose="03070402050302030203" pitchFamily="66" charset="0"/>
              </a:rPr>
              <a:t>q</a:t>
            </a:r>
            <a:endParaRPr lang="fr-CA" dirty="0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09" y="2202539"/>
            <a:ext cx="4956016" cy="327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4" y="365125"/>
            <a:ext cx="2793043" cy="631589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1106424" y="3187452"/>
            <a:ext cx="4188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maisons lon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g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ues</a:t>
            </a:r>
            <a:endParaRPr lang="fr-CA" sz="4400" dirty="0"/>
          </a:p>
        </p:txBody>
      </p:sp>
      <p:sp>
        <p:nvSpPr>
          <p:cNvPr id="12" name="Rectangle 11"/>
          <p:cNvSpPr/>
          <p:nvPr/>
        </p:nvSpPr>
        <p:spPr>
          <a:xfrm>
            <a:off x="1106424" y="4804153"/>
            <a:ext cx="3807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du St-Laurent.</a:t>
            </a:r>
            <a:endParaRPr lang="fr-CA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30F93F-E62B-4033-99A5-BB02C5553226}"/>
              </a:ext>
            </a:extLst>
          </p:cNvPr>
          <p:cNvSpPr/>
          <p:nvPr/>
        </p:nvSpPr>
        <p:spPr>
          <a:xfrm>
            <a:off x="12066309" y="0"/>
            <a:ext cx="12569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673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2" y="228600"/>
            <a:ext cx="7010399" cy="64379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00" y="3165764"/>
            <a:ext cx="1404492" cy="2181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6400"/>
            <a:ext cx="5105400" cy="358140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495" y="4762499"/>
            <a:ext cx="3429000" cy="1519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77">
            <a:off x="2205656" y="228600"/>
            <a:ext cx="925335" cy="921488"/>
          </a:xfrm>
          <a:prstGeom prst="rect">
            <a:avLst/>
          </a:prstGeom>
        </p:spPr>
      </p:pic>
      <p:pic>
        <p:nvPicPr>
          <p:cNvPr id="8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37" y="-66675"/>
            <a:ext cx="5631905" cy="29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25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381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Les familles linguistiques autochtones au Québec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61333"/>
              </p:ext>
            </p:extLst>
          </p:nvPr>
        </p:nvGraphicFramePr>
        <p:xfrm>
          <a:off x="2251433" y="1219201"/>
          <a:ext cx="7883166" cy="518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055">
                <a:tc>
                  <a:txBody>
                    <a:bodyPr/>
                    <a:lstStyle/>
                    <a:p>
                      <a:r>
                        <a:rPr lang="fr-CA" sz="2200" dirty="0"/>
                        <a:t>Famille linguistique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/>
                        <a:t>Tribu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/>
                        <a:t>Langue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fr-CA" sz="2000" b="1" dirty="0"/>
                        <a:t>Eskimo-aléoute (Inuit)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/>
                        <a:t>Inuit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/>
                        <a:t>Inuit (inuktitut)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055">
                <a:tc rowSpan="6">
                  <a:txBody>
                    <a:bodyPr/>
                    <a:lstStyle/>
                    <a:p>
                      <a:r>
                        <a:rPr lang="fr-CA" sz="2000" b="1" dirty="0"/>
                        <a:t>Algonquien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/>
                        <a:t>Algonquin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/>
                        <a:t>Algonquine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055">
                <a:tc vMerge="1">
                  <a:txBody>
                    <a:bodyPr/>
                    <a:lstStyle/>
                    <a:p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 err="1"/>
                        <a:t>Innu</a:t>
                      </a:r>
                      <a:r>
                        <a:rPr lang="fr-CA" sz="2000" b="1" dirty="0"/>
                        <a:t> (Montagnais)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 err="1"/>
                        <a:t>Innu-aimu</a:t>
                      </a:r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055">
                <a:tc vMerge="1">
                  <a:txBody>
                    <a:bodyPr/>
                    <a:lstStyle/>
                    <a:p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 err="1"/>
                        <a:t>Naskapi</a:t>
                      </a:r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 err="1"/>
                        <a:t>Innu-aimu</a:t>
                      </a:r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055">
                <a:tc vMerge="1">
                  <a:txBody>
                    <a:bodyPr/>
                    <a:lstStyle/>
                    <a:p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/>
                        <a:t>Cri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/>
                        <a:t>Cri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055">
                <a:tc vMerge="1">
                  <a:txBody>
                    <a:bodyPr/>
                    <a:lstStyle/>
                    <a:p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 err="1"/>
                        <a:t>Atikamekw</a:t>
                      </a:r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 err="1"/>
                        <a:t>Atikamekw</a:t>
                      </a:r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055">
                <a:tc vMerge="1">
                  <a:txBody>
                    <a:bodyPr/>
                    <a:lstStyle/>
                    <a:p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/>
                        <a:t>Micmac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/>
                        <a:t>Micmac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055">
                <a:tc rowSpan="3">
                  <a:txBody>
                    <a:bodyPr/>
                    <a:lstStyle/>
                    <a:p>
                      <a:r>
                        <a:rPr lang="fr-CA" sz="2000" b="1" dirty="0" err="1"/>
                        <a:t>Iroquoien</a:t>
                      </a:r>
                      <a:endParaRPr lang="fr-CA" sz="2000" b="1" dirty="0"/>
                    </a:p>
                    <a:p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/>
                        <a:t>Mohawk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/>
                        <a:t>Mohawk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055">
                <a:tc vMerge="1">
                  <a:txBody>
                    <a:bodyPr/>
                    <a:lstStyle/>
                    <a:p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/>
                        <a:t>Huron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 err="1"/>
                        <a:t>Wendat</a:t>
                      </a:r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055">
                <a:tc vMerge="1">
                  <a:txBody>
                    <a:bodyPr/>
                    <a:lstStyle/>
                    <a:p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/>
                        <a:t>Iroquois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 dirty="0"/>
                        <a:t>Iroquois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704287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251433" y="2133600"/>
            <a:ext cx="788316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51433" y="4953000"/>
            <a:ext cx="788316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888">
            <a:off x="451420" y="301135"/>
            <a:ext cx="685800" cy="682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3589" y="1684358"/>
            <a:ext cx="5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10</a:t>
            </a:r>
            <a:endParaRPr lang="fr-CA" dirty="0"/>
          </a:p>
        </p:txBody>
      </p:sp>
      <p:sp>
        <p:nvSpPr>
          <p:cNvPr id="9" name="TextBox 8"/>
          <p:cNvSpPr txBox="1"/>
          <p:nvPr/>
        </p:nvSpPr>
        <p:spPr>
          <a:xfrm>
            <a:off x="1730447" y="2263915"/>
            <a:ext cx="5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70</a:t>
            </a:r>
            <a:endParaRPr lang="fr-CA" dirty="0"/>
          </a:p>
        </p:txBody>
      </p:sp>
      <p:sp>
        <p:nvSpPr>
          <p:cNvPr id="10" name="TextBox 9"/>
          <p:cNvSpPr txBox="1"/>
          <p:nvPr/>
        </p:nvSpPr>
        <p:spPr>
          <a:xfrm>
            <a:off x="1768156" y="5001183"/>
            <a:ext cx="5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25</a:t>
            </a:r>
            <a:endParaRPr lang="fr-CA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9728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12074928" y="-13870"/>
            <a:ext cx="109728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26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196" y="533400"/>
            <a:ext cx="2803844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5562600" y="15240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Berlin Sans FB Demi" panose="020E0802020502020306" pitchFamily="34" charset="0"/>
              </a:rPr>
              <a:t>p.15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#3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p.22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2552700" y="5715001"/>
            <a:ext cx="722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Devoirs</a:t>
            </a:r>
            <a:r>
              <a:rPr lang="fr-CA" sz="3600" dirty="0">
                <a:latin typeface="Berlin Sans FB Demi" panose="020E0802020502020306" pitchFamily="34" charset="0"/>
              </a:rPr>
              <a:t>: p.14-15 + 21-22 (sauf #3)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5486400" y="609601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2552700" y="448715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mode de vie, nation (</a:t>
            </a:r>
            <a:r>
              <a:rPr lang="fr-CA" sz="36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nf</a:t>
            </a: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)</a:t>
            </a:r>
            <a:endParaRPr lang="fr-CA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81200" y="304801"/>
            <a:ext cx="7772400" cy="609601"/>
          </a:xfrm>
        </p:spPr>
        <p:txBody>
          <a:bodyPr>
            <a:normAutofit/>
          </a:bodyPr>
          <a:lstStyle/>
          <a:p>
            <a:pPr algn="ctr"/>
            <a:r>
              <a:rPr lang="fr-CA" sz="2800" b="1" dirty="0">
                <a:solidFill>
                  <a:srgbClr val="FF0000"/>
                </a:solidFill>
              </a:rPr>
              <a:t>Les familles linguistiques du monde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76846"/>
            <a:ext cx="7640504" cy="565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4724400" y="3296121"/>
            <a:ext cx="685800" cy="462977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3962400" y="6201077"/>
            <a:ext cx="1028700" cy="462977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905000" y="533400"/>
            <a:ext cx="1066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05000" y="533400"/>
            <a:ext cx="0" cy="1295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18288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0"/>
            <a:ext cx="109728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12074928" y="-13870"/>
            <a:ext cx="109728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888">
            <a:off x="352669" y="155261"/>
            <a:ext cx="685800" cy="6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077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irch b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fr-CA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Blackadder ITC" panose="04020505051007020D02" pitchFamily="82" charset="0"/>
              </a:rPr>
              <a:t>Les autochtones du Québec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89064" cy="841375"/>
          </a:xfrm>
        </p:spPr>
        <p:txBody>
          <a:bodyPr>
            <a:norm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Au Québec, on divise 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18" y="841248"/>
            <a:ext cx="3075906" cy="5849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1328" y="2417216"/>
            <a:ext cx="5067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autochtones en trois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1328" y="3044279"/>
            <a:ext cx="5927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f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amilles lin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g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uistiques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.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4246834"/>
            <a:ext cx="6989064" cy="75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Chacune regroupe plusieurs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3995" y="4920842"/>
            <a:ext cx="6848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langues qui se ressemblent.</a:t>
            </a:r>
          </a:p>
        </p:txBody>
      </p:sp>
    </p:spTree>
    <p:extLst>
      <p:ext uri="{BB962C8B-B14F-4D97-AF65-F5344CB8AC3E}">
        <p14:creationId xmlns:p14="http://schemas.microsoft.com/office/powerpoint/2010/main" val="373802994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irch b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fr-CA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Blackadder ITC" panose="04020505051007020D02" pitchFamily="82" charset="0"/>
              </a:rPr>
              <a:t>Les autochtones du Québec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65" y="1825625"/>
            <a:ext cx="7701698" cy="72635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Les 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Inuits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 habitent dans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3856" y="2417216"/>
            <a:ext cx="3218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le </a:t>
            </a:r>
            <a:r>
              <a:rPr lang="fr-CA" sz="44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Nunavik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7536" y="2417215"/>
            <a:ext cx="4153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(ou l’Arctique). </a:t>
            </a:r>
          </a:p>
        </p:txBody>
      </p:sp>
    </p:spTree>
    <p:extLst>
      <p:ext uri="{BB962C8B-B14F-4D97-AF65-F5344CB8AC3E}">
        <p14:creationId xmlns:p14="http://schemas.microsoft.com/office/powerpoint/2010/main" val="23334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irch b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fr-CA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Blackadder ITC" panose="04020505051007020D02" pitchFamily="82" charset="0"/>
              </a:rPr>
              <a:t>Les autochtones du Québec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26" y="1825625"/>
            <a:ext cx="7321610" cy="72635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Les 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Inuits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 habitent dans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3856" y="2417216"/>
            <a:ext cx="3218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le </a:t>
            </a:r>
            <a:r>
              <a:rPr lang="fr-CA" sz="44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Nunavik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3856" y="3044279"/>
            <a:ext cx="4389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Ils sont 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nomades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.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53" y="1494866"/>
            <a:ext cx="4541589" cy="32210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87537" y="2417215"/>
            <a:ext cx="3936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(ou l’Arctique).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3856" y="4523471"/>
            <a:ext cx="4142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dans des igloos.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3856" y="3813720"/>
            <a:ext cx="29205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Ils habitent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33856" y="5256691"/>
            <a:ext cx="7123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Leurs activités de 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subsistance</a:t>
            </a:r>
            <a:endParaRPr lang="fr-CA" sz="4400" u="sng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3856" y="6026132"/>
            <a:ext cx="6583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sont la chasse et la pêche.</a:t>
            </a:r>
            <a:endParaRPr lang="fr-CA" sz="4400" u="sng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218" y="3217517"/>
            <a:ext cx="2485130" cy="1307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74" y="4200525"/>
            <a:ext cx="3523632" cy="27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970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irch b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84" y="89451"/>
            <a:ext cx="4776216" cy="67042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72" y="1825625"/>
            <a:ext cx="6543698" cy="89928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Les 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Al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g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onquiens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 sont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6424" y="2475128"/>
            <a:ext cx="4151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aussi nomades.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41208" cy="1325563"/>
          </a:xfrm>
        </p:spPr>
        <p:txBody>
          <a:bodyPr>
            <a:noAutofit/>
          </a:bodyPr>
          <a:lstStyle/>
          <a:p>
            <a:r>
              <a:rPr lang="fr-CA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Blackadder ITC" panose="04020505051007020D02" pitchFamily="82" charset="0"/>
              </a:rPr>
              <a:t>Les autochtones du Québec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01768" y="2475127"/>
            <a:ext cx="1094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Ils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37190" y="3244568"/>
            <a:ext cx="5693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habitent sur le bouclier 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7190" y="4014009"/>
            <a:ext cx="25295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canadien 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2000" y="1756678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400" dirty="0">
                <a:effectLst/>
                <a:latin typeface="Bradley Hand ITC" panose="03070402050302030203" pitchFamily="66" charset="0"/>
              </a:rPr>
              <a:t>q</a:t>
            </a:r>
            <a:endParaRPr lang="fr-CA" dirty="0">
              <a:effectLst/>
            </a:endParaRPr>
          </a:p>
        </p:txBody>
      </p:sp>
      <p:pic>
        <p:nvPicPr>
          <p:cNvPr id="2050" name="Picture 2" descr="Image result for pocahon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79" y="365125"/>
            <a:ext cx="2354294" cy="628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2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8" grpId="0"/>
      <p:bldP spid="19" grpId="0"/>
      <p:bldP spid="2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irch b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219" y="1825625"/>
            <a:ext cx="6562551" cy="89928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Les 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Al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g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onquiens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 sont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84" y="89451"/>
            <a:ext cx="4776216" cy="6704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06424" y="2475128"/>
            <a:ext cx="4151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aussi nomades.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41208" cy="1325563"/>
          </a:xfrm>
        </p:spPr>
        <p:txBody>
          <a:bodyPr>
            <a:noAutofit/>
          </a:bodyPr>
          <a:lstStyle/>
          <a:p>
            <a:r>
              <a:rPr lang="fr-CA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Blackadder ITC" panose="04020505051007020D02" pitchFamily="82" charset="0"/>
              </a:rPr>
              <a:t>Les autochtones du Québec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01768" y="2475127"/>
            <a:ext cx="1094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Ils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37190" y="3244568"/>
            <a:ext cx="5693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habitent sur le bouclier 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7190" y="4014009"/>
            <a:ext cx="25295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canadien 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78" y="3244568"/>
            <a:ext cx="557704" cy="766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22" y="3361552"/>
            <a:ext cx="640971" cy="8806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70597" y="1756678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400" dirty="0">
                <a:effectLst/>
                <a:latin typeface="Bradley Hand ITC" panose="03070402050302030203" pitchFamily="66" charset="0"/>
              </a:rPr>
              <a:t>q</a:t>
            </a:r>
            <a:endParaRPr lang="fr-CA" dirty="0"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70597" y="4010819"/>
            <a:ext cx="25295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dans des 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33691" y="4769203"/>
            <a:ext cx="29154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wi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g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wams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.</a:t>
            </a:r>
            <a:endParaRPr lang="fr-CA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7088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irch b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1" y="1825625"/>
            <a:ext cx="8468309" cy="89928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Les 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Iroquoiens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 sont 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sédentaires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6424" y="2475128"/>
            <a:ext cx="40561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Ils habitent des</a:t>
            </a:r>
            <a:endParaRPr lang="fr-CA" sz="4400" u="sng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41208" cy="1325563"/>
          </a:xfrm>
        </p:spPr>
        <p:txBody>
          <a:bodyPr>
            <a:noAutofit/>
          </a:bodyPr>
          <a:lstStyle/>
          <a:p>
            <a:r>
              <a:rPr lang="fr-CA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76200" dir="13500000">
                    <a:prstClr val="black">
                      <a:alpha val="50000"/>
                    </a:prstClr>
                  </a:innerShdw>
                </a:effectLst>
                <a:latin typeface="Blackadder ITC" panose="04020505051007020D02" pitchFamily="82" charset="0"/>
              </a:rPr>
              <a:t>Les autochtones du Québec</a:t>
            </a:r>
          </a:p>
        </p:txBody>
      </p:sp>
      <p:sp>
        <p:nvSpPr>
          <p:cNvPr id="9" name="Rectangle 8"/>
          <p:cNvSpPr/>
          <p:nvPr/>
        </p:nvSpPr>
        <p:spPr>
          <a:xfrm>
            <a:off x="2602800" y="1765655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400" dirty="0">
                <a:effectLst/>
                <a:latin typeface="Bradley Hand ITC" panose="03070402050302030203" pitchFamily="66" charset="0"/>
              </a:rPr>
              <a:t>q</a:t>
            </a:r>
            <a:endParaRPr lang="fr-CA" dirty="0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09" y="2202539"/>
            <a:ext cx="4956016" cy="327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4" y="365125"/>
            <a:ext cx="2793043" cy="631589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1106424" y="3187452"/>
            <a:ext cx="4188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maisons lon</a:t>
            </a:r>
            <a:r>
              <a:rPr lang="fr-C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g</a:t>
            </a:r>
            <a:r>
              <a:rPr lang="fr-CA" sz="44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adley Hand ITC" panose="03070402050302030203" pitchFamily="66" charset="0"/>
              </a:rPr>
              <a:t>ues</a:t>
            </a:r>
            <a:endParaRPr lang="fr-CA" sz="4400" dirty="0"/>
          </a:p>
        </p:txBody>
      </p:sp>
    </p:spTree>
    <p:extLst>
      <p:ext uri="{BB962C8B-B14F-4D97-AF65-F5344CB8AC3E}">
        <p14:creationId xmlns:p14="http://schemas.microsoft.com/office/powerpoint/2010/main" val="194723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0"/>
            <a:ext cx="11951208" cy="68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2593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247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Berlin Sans FB Demi</vt:lpstr>
      <vt:lpstr>Blackadder ITC</vt:lpstr>
      <vt:lpstr>Bradley Hand ITC</vt:lpstr>
      <vt:lpstr>Calibri</vt:lpstr>
      <vt:lpstr>Calibri Light</vt:lpstr>
      <vt:lpstr>Office Theme</vt:lpstr>
      <vt:lpstr>Les autochtones du Québec</vt:lpstr>
      <vt:lpstr>PowerPoint Presentation</vt:lpstr>
      <vt:lpstr>Les autochtones du Québec</vt:lpstr>
      <vt:lpstr>Les autochtones du Québec</vt:lpstr>
      <vt:lpstr>Les autochtones du Québec</vt:lpstr>
      <vt:lpstr>Les autochtones du Québec</vt:lpstr>
      <vt:lpstr>Les autochtones du Québec</vt:lpstr>
      <vt:lpstr>Les autochtones du Québec</vt:lpstr>
      <vt:lpstr>PowerPoint Presentation</vt:lpstr>
      <vt:lpstr>PowerPoint Presentation</vt:lpstr>
      <vt:lpstr>Les autochtones du Québec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Brisebois</dc:creator>
  <cp:lastModifiedBy>Martin Brisebois</cp:lastModifiedBy>
  <cp:revision>32</cp:revision>
  <dcterms:created xsi:type="dcterms:W3CDTF">2016-09-10T13:36:24Z</dcterms:created>
  <dcterms:modified xsi:type="dcterms:W3CDTF">2017-09-16T20:46:33Z</dcterms:modified>
</cp:coreProperties>
</file>