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17"/>
  </p:notesMasterIdLst>
  <p:sldIdLst>
    <p:sldId id="256" r:id="rId4"/>
    <p:sldId id="258" r:id="rId5"/>
    <p:sldId id="257" r:id="rId6"/>
    <p:sldId id="266" r:id="rId7"/>
    <p:sldId id="260" r:id="rId8"/>
    <p:sldId id="263" r:id="rId9"/>
    <p:sldId id="259" r:id="rId10"/>
    <p:sldId id="261" r:id="rId11"/>
    <p:sldId id="262" r:id="rId12"/>
    <p:sldId id="267" r:id="rId13"/>
    <p:sldId id="268" r:id="rId14"/>
    <p:sldId id="269" r:id="rId15"/>
    <p:sldId id="27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initials="M" lastIdx="1" clrIdx="0"/>
  <p:cmAuthor id="1" name="Martin Brisebois" initials="MB" lastIdx="2" clrIdx="1">
    <p:extLst>
      <p:ext uri="{19B8F6BF-5375-455C-9EA6-DF929625EA0E}">
        <p15:presenceInfo xmlns:p15="http://schemas.microsoft.com/office/powerpoint/2012/main" userId="d95486bb1f607d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1-21T10:52:02.359" idx="2">
    <p:pos x="3927" y="1696"/>
    <p:text>Faire le lien avec les douanes. La raison pourquoi il y a des douanes (duties) est parce que le gouvernement préfère que tu achètes dans ton pays.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4-04-06T11:50:39.127" idx="1">
    <p:pos x="1738" y="2763"/>
    <p:text>Le Canada subventionne peu les industries laitière et de volaille, mais elle garde de hauts tarifs, et elle limite la production domestique pour garder un haut prix artificiel (ce qui compense pour la lacune en subventions).</p:text>
  </p:cm>
  <p:cm authorId="1" dt="2016-01-21T10:32:50.165" idx="1">
    <p:pos x="1881" y="3120"/>
    <p:text>Les tarifs sur les produits laitiers ont baissés en 2015.</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BF739-9013-4409-9C1A-CD8CC859CA5D}" type="datetimeFigureOut">
              <a:rPr lang="fr-CA" smtClean="0"/>
              <a:pPr/>
              <a:t>2019-09-20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F2017-CAD6-4C08-BB35-FFDD05ED906D}" type="slidenum">
              <a:rPr lang="fr-CA" smtClean="0"/>
              <a:pPr/>
              <a:t>‹#›</a:t>
            </a:fld>
            <a:endParaRPr lang="fr-CA"/>
          </a:p>
        </p:txBody>
      </p:sp>
    </p:spTree>
    <p:extLst>
      <p:ext uri="{BB962C8B-B14F-4D97-AF65-F5344CB8AC3E}">
        <p14:creationId xmlns:p14="http://schemas.microsoft.com/office/powerpoint/2010/main" val="86150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65F2017-CAD6-4C08-BB35-FFDD05ED906D}" type="slidenum">
              <a:rPr lang="fr-CA" smtClean="0"/>
              <a:pPr/>
              <a:t>8</a:t>
            </a:fld>
            <a:endParaRPr lang="fr-CA"/>
          </a:p>
        </p:txBody>
      </p:sp>
    </p:spTree>
    <p:extLst>
      <p:ext uri="{BB962C8B-B14F-4D97-AF65-F5344CB8AC3E}">
        <p14:creationId xmlns:p14="http://schemas.microsoft.com/office/powerpoint/2010/main" val="272724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65F2017-CAD6-4C08-BB35-FFDD05ED906D}" type="slidenum">
              <a:rPr lang="fr-CA" smtClean="0"/>
              <a:pPr/>
              <a:t>9</a:t>
            </a:fld>
            <a:endParaRPr lang="fr-CA"/>
          </a:p>
        </p:txBody>
      </p:sp>
    </p:spTree>
    <p:extLst>
      <p:ext uri="{BB962C8B-B14F-4D97-AF65-F5344CB8AC3E}">
        <p14:creationId xmlns:p14="http://schemas.microsoft.com/office/powerpoint/2010/main" val="272724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65F2017-CAD6-4C08-BB35-FFDD05ED906D}" type="slidenum">
              <a:rPr lang="fr-CA" smtClean="0"/>
              <a:pPr/>
              <a:t>10</a:t>
            </a:fld>
            <a:endParaRPr lang="fr-CA"/>
          </a:p>
        </p:txBody>
      </p:sp>
    </p:spTree>
    <p:extLst>
      <p:ext uri="{BB962C8B-B14F-4D97-AF65-F5344CB8AC3E}">
        <p14:creationId xmlns:p14="http://schemas.microsoft.com/office/powerpoint/2010/main" val="259197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B65F2017-CAD6-4C08-BB35-FFDD05ED906D}" type="slidenum">
              <a:rPr lang="fr-CA" smtClean="0"/>
              <a:pPr/>
              <a:t>12</a:t>
            </a:fld>
            <a:endParaRPr lang="fr-CA"/>
          </a:p>
        </p:txBody>
      </p:sp>
    </p:spTree>
    <p:extLst>
      <p:ext uri="{BB962C8B-B14F-4D97-AF65-F5344CB8AC3E}">
        <p14:creationId xmlns:p14="http://schemas.microsoft.com/office/powerpoint/2010/main" val="296137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p:cNvSpPr>
            <a:spLocks noGrp="1"/>
          </p:cNvSpPr>
          <p:nvPr>
            <p:ph type="ftr" sz="quarter" idx="11"/>
          </p:nvPr>
        </p:nvSpPr>
        <p:spPr/>
        <p:txBody>
          <a:bodyPr/>
          <a:lstStyle/>
          <a:p>
            <a:endParaRPr lang="fr-C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A7D53FE-FC7F-494C-AA6F-63749CFC499F}" type="slidenum">
              <a:rPr lang="fr-CA" smtClean="0"/>
              <a:pPr/>
              <a:t>‹#›</a:t>
            </a:fld>
            <a:endParaRPr lang="fr-C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a:t>Modifiez le style du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741F1-6025-4FB2-951A-5459B9E9335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fr-CA"/>
          </a:p>
        </p:txBody>
      </p:sp>
      <p:sp>
        <p:nvSpPr>
          <p:cNvPr id="3" name="Subtitle 2">
            <a:extLst>
              <a:ext uri="{FF2B5EF4-FFF2-40B4-BE49-F238E27FC236}">
                <a16:creationId xmlns:a16="http://schemas.microsoft.com/office/drawing/2014/main" id="{89F8B839-F37A-47F7-A44F-D17C4F8CC02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fr-CA"/>
          </a:p>
        </p:txBody>
      </p:sp>
      <p:sp>
        <p:nvSpPr>
          <p:cNvPr id="4" name="Date Placeholder 3">
            <a:extLst>
              <a:ext uri="{FF2B5EF4-FFF2-40B4-BE49-F238E27FC236}">
                <a16:creationId xmlns:a16="http://schemas.microsoft.com/office/drawing/2014/main" id="{282426B4-7931-4A4B-A1DE-3E96AC554A4E}"/>
              </a:ext>
            </a:extLst>
          </p:cNvPr>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a:extLst>
              <a:ext uri="{FF2B5EF4-FFF2-40B4-BE49-F238E27FC236}">
                <a16:creationId xmlns:a16="http://schemas.microsoft.com/office/drawing/2014/main" id="{A8F98B82-185A-44DA-8A0F-8CC69572B4C1}"/>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E824BE7C-6B3D-42CC-9E36-C89585AEA65A}"/>
              </a:ext>
            </a:extLst>
          </p:cNvPr>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313306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22B37-1D0A-41AC-95BA-F1CF087EFD52}"/>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BC742D43-987B-470C-B887-B34ECC34C3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7644A1DB-7A2C-4BF3-87D6-059EAC1D9B04}"/>
              </a:ext>
            </a:extLst>
          </p:cNvPr>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a:extLst>
              <a:ext uri="{FF2B5EF4-FFF2-40B4-BE49-F238E27FC236}">
                <a16:creationId xmlns:a16="http://schemas.microsoft.com/office/drawing/2014/main" id="{695215AC-E3EB-43BF-8276-C39D5994D9C1}"/>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EB5D1896-3DED-46A5-BD5E-7B2DA5CE2B1E}"/>
              </a:ext>
            </a:extLst>
          </p:cNvPr>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839596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BB57-9CAC-45DB-83F5-92F9377989D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fr-CA"/>
          </a:p>
        </p:txBody>
      </p:sp>
      <p:sp>
        <p:nvSpPr>
          <p:cNvPr id="3" name="Text Placeholder 2">
            <a:extLst>
              <a:ext uri="{FF2B5EF4-FFF2-40B4-BE49-F238E27FC236}">
                <a16:creationId xmlns:a16="http://schemas.microsoft.com/office/drawing/2014/main" id="{EABD6788-EF02-4597-8B08-9EA75620B39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F2D0B6-BCDE-4FE9-8BB8-98F4E4A9E3D6}"/>
              </a:ext>
            </a:extLst>
          </p:cNvPr>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a:extLst>
              <a:ext uri="{FF2B5EF4-FFF2-40B4-BE49-F238E27FC236}">
                <a16:creationId xmlns:a16="http://schemas.microsoft.com/office/drawing/2014/main" id="{AE67A2EF-4176-4101-A95C-D1AD5E31E0DB}"/>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27ECDDFA-2AF9-425A-84CC-BB9742AA0222}"/>
              </a:ext>
            </a:extLst>
          </p:cNvPr>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2377363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A9BE9-C1B7-4295-979A-56D7E3C6E05D}"/>
              </a:ext>
            </a:extLst>
          </p:cNvPr>
          <p:cNvSpPr>
            <a:spLocks noGrp="1"/>
          </p:cNvSpPr>
          <p:nvPr>
            <p:ph type="title"/>
          </p:nvPr>
        </p:nvSpPr>
        <p:spPr/>
        <p:txBody>
          <a:bodyPr/>
          <a:lstStyle/>
          <a:p>
            <a:r>
              <a:rPr lang="en-US"/>
              <a:t>Click to edit Master title style</a:t>
            </a:r>
            <a:endParaRPr lang="fr-CA"/>
          </a:p>
        </p:txBody>
      </p:sp>
      <p:sp>
        <p:nvSpPr>
          <p:cNvPr id="3" name="Content Placeholder 2">
            <a:extLst>
              <a:ext uri="{FF2B5EF4-FFF2-40B4-BE49-F238E27FC236}">
                <a16:creationId xmlns:a16="http://schemas.microsoft.com/office/drawing/2014/main" id="{3AF110B0-7719-4F75-A441-9E4901816AA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a:extLst>
              <a:ext uri="{FF2B5EF4-FFF2-40B4-BE49-F238E27FC236}">
                <a16:creationId xmlns:a16="http://schemas.microsoft.com/office/drawing/2014/main" id="{817B4BEB-A32C-481A-BAEF-DFF5B04FB8E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Date Placeholder 4">
            <a:extLst>
              <a:ext uri="{FF2B5EF4-FFF2-40B4-BE49-F238E27FC236}">
                <a16:creationId xmlns:a16="http://schemas.microsoft.com/office/drawing/2014/main" id="{E0355EFF-A14A-4D4F-B243-4D8050D29853}"/>
              </a:ext>
            </a:extLst>
          </p:cNvPr>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6" name="Footer Placeholder 5">
            <a:extLst>
              <a:ext uri="{FF2B5EF4-FFF2-40B4-BE49-F238E27FC236}">
                <a16:creationId xmlns:a16="http://schemas.microsoft.com/office/drawing/2014/main" id="{FC7760E9-F789-4D48-88F1-281A9B383610}"/>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3F87D229-E047-4ABD-9ABD-0B33AC1E96A6}"/>
              </a:ext>
            </a:extLst>
          </p:cNvPr>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35914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2FE1-DB6F-476D-BC3D-6002FB29EF6A}"/>
              </a:ext>
            </a:extLst>
          </p:cNvPr>
          <p:cNvSpPr>
            <a:spLocks noGrp="1"/>
          </p:cNvSpPr>
          <p:nvPr>
            <p:ph type="title"/>
          </p:nvPr>
        </p:nvSpPr>
        <p:spPr>
          <a:xfrm>
            <a:off x="629841" y="365126"/>
            <a:ext cx="7886700" cy="1325563"/>
          </a:xfrm>
        </p:spPr>
        <p:txBody>
          <a:bodyPr/>
          <a:lstStyle/>
          <a:p>
            <a:r>
              <a:rPr lang="en-US"/>
              <a:t>Click to edit Master title style</a:t>
            </a:r>
            <a:endParaRPr lang="fr-CA"/>
          </a:p>
        </p:txBody>
      </p:sp>
      <p:sp>
        <p:nvSpPr>
          <p:cNvPr id="3" name="Text Placeholder 2">
            <a:extLst>
              <a:ext uri="{FF2B5EF4-FFF2-40B4-BE49-F238E27FC236}">
                <a16:creationId xmlns:a16="http://schemas.microsoft.com/office/drawing/2014/main" id="{AB0676A8-5792-480B-8B74-F97EE68CD2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3889198-E2B9-4FAD-AC22-9BEC76483A7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a:extLst>
              <a:ext uri="{FF2B5EF4-FFF2-40B4-BE49-F238E27FC236}">
                <a16:creationId xmlns:a16="http://schemas.microsoft.com/office/drawing/2014/main" id="{A5B29FC4-DC25-4534-B98A-BFD217447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0AF9906-20EC-4F01-9C31-1468454A0A4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7" name="Date Placeholder 6">
            <a:extLst>
              <a:ext uri="{FF2B5EF4-FFF2-40B4-BE49-F238E27FC236}">
                <a16:creationId xmlns:a16="http://schemas.microsoft.com/office/drawing/2014/main" id="{1085043E-A0BC-4416-B5B3-9128AFE1055A}"/>
              </a:ext>
            </a:extLst>
          </p:cNvPr>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8" name="Footer Placeholder 7">
            <a:extLst>
              <a:ext uri="{FF2B5EF4-FFF2-40B4-BE49-F238E27FC236}">
                <a16:creationId xmlns:a16="http://schemas.microsoft.com/office/drawing/2014/main" id="{EE395005-C8F0-42B1-AE38-D625166640B0}"/>
              </a:ext>
            </a:extLst>
          </p:cNvPr>
          <p:cNvSpPr>
            <a:spLocks noGrp="1"/>
          </p:cNvSpPr>
          <p:nvPr>
            <p:ph type="ftr" sz="quarter" idx="11"/>
          </p:nvPr>
        </p:nvSpPr>
        <p:spPr/>
        <p:txBody>
          <a:bodyPr/>
          <a:lstStyle/>
          <a:p>
            <a:endParaRPr lang="fr-CA"/>
          </a:p>
        </p:txBody>
      </p:sp>
      <p:sp>
        <p:nvSpPr>
          <p:cNvPr id="9" name="Slide Number Placeholder 8">
            <a:extLst>
              <a:ext uri="{FF2B5EF4-FFF2-40B4-BE49-F238E27FC236}">
                <a16:creationId xmlns:a16="http://schemas.microsoft.com/office/drawing/2014/main" id="{A35B4C7F-A765-4D28-9DA2-BE1B98D56EAE}"/>
              </a:ext>
            </a:extLst>
          </p:cNvPr>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71802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33BA-4A10-4705-BA28-68C820F8C4FC}"/>
              </a:ext>
            </a:extLst>
          </p:cNvPr>
          <p:cNvSpPr>
            <a:spLocks noGrp="1"/>
          </p:cNvSpPr>
          <p:nvPr>
            <p:ph type="title"/>
          </p:nvPr>
        </p:nvSpPr>
        <p:spPr/>
        <p:txBody>
          <a:bodyPr/>
          <a:lstStyle/>
          <a:p>
            <a:r>
              <a:rPr lang="en-US"/>
              <a:t>Click to edit Master title style</a:t>
            </a:r>
            <a:endParaRPr lang="fr-CA"/>
          </a:p>
        </p:txBody>
      </p:sp>
      <p:sp>
        <p:nvSpPr>
          <p:cNvPr id="3" name="Date Placeholder 2">
            <a:extLst>
              <a:ext uri="{FF2B5EF4-FFF2-40B4-BE49-F238E27FC236}">
                <a16:creationId xmlns:a16="http://schemas.microsoft.com/office/drawing/2014/main" id="{0404F7AC-0E6A-44AA-BD69-5BC3591F8F49}"/>
              </a:ext>
            </a:extLst>
          </p:cNvPr>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4" name="Footer Placeholder 3">
            <a:extLst>
              <a:ext uri="{FF2B5EF4-FFF2-40B4-BE49-F238E27FC236}">
                <a16:creationId xmlns:a16="http://schemas.microsoft.com/office/drawing/2014/main" id="{6EE9458C-4A59-40D5-9820-D58388B8C3DB}"/>
              </a:ext>
            </a:extLst>
          </p:cNvPr>
          <p:cNvSpPr>
            <a:spLocks noGrp="1"/>
          </p:cNvSpPr>
          <p:nvPr>
            <p:ph type="ftr" sz="quarter" idx="11"/>
          </p:nvPr>
        </p:nvSpPr>
        <p:spPr/>
        <p:txBody>
          <a:bodyPr/>
          <a:lstStyle/>
          <a:p>
            <a:endParaRPr lang="fr-CA"/>
          </a:p>
        </p:txBody>
      </p:sp>
      <p:sp>
        <p:nvSpPr>
          <p:cNvPr id="5" name="Slide Number Placeholder 4">
            <a:extLst>
              <a:ext uri="{FF2B5EF4-FFF2-40B4-BE49-F238E27FC236}">
                <a16:creationId xmlns:a16="http://schemas.microsoft.com/office/drawing/2014/main" id="{2678E1DE-47C1-4456-92AA-E0714BEC238D}"/>
              </a:ext>
            </a:extLst>
          </p:cNvPr>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87827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B930C-FC8B-4576-BDA0-C9316DFD8E9A}"/>
              </a:ext>
            </a:extLst>
          </p:cNvPr>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3" name="Footer Placeholder 2">
            <a:extLst>
              <a:ext uri="{FF2B5EF4-FFF2-40B4-BE49-F238E27FC236}">
                <a16:creationId xmlns:a16="http://schemas.microsoft.com/office/drawing/2014/main" id="{648D4115-B842-476F-B6EB-CA9AC2E51405}"/>
              </a:ext>
            </a:extLst>
          </p:cNvPr>
          <p:cNvSpPr>
            <a:spLocks noGrp="1"/>
          </p:cNvSpPr>
          <p:nvPr>
            <p:ph type="ftr" sz="quarter" idx="11"/>
          </p:nvPr>
        </p:nvSpPr>
        <p:spPr/>
        <p:txBody>
          <a:bodyPr/>
          <a:lstStyle/>
          <a:p>
            <a:endParaRPr lang="fr-CA"/>
          </a:p>
        </p:txBody>
      </p:sp>
      <p:sp>
        <p:nvSpPr>
          <p:cNvPr id="4" name="Slide Number Placeholder 3">
            <a:extLst>
              <a:ext uri="{FF2B5EF4-FFF2-40B4-BE49-F238E27FC236}">
                <a16:creationId xmlns:a16="http://schemas.microsoft.com/office/drawing/2014/main" id="{3CEC5DFE-1659-43C6-85EE-4BAA25F87E9A}"/>
              </a:ext>
            </a:extLst>
          </p:cNvPr>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4032881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28EC-6D21-4131-B13D-366AC3317F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CA"/>
          </a:p>
        </p:txBody>
      </p:sp>
      <p:sp>
        <p:nvSpPr>
          <p:cNvPr id="3" name="Content Placeholder 2">
            <a:extLst>
              <a:ext uri="{FF2B5EF4-FFF2-40B4-BE49-F238E27FC236}">
                <a16:creationId xmlns:a16="http://schemas.microsoft.com/office/drawing/2014/main" id="{9FF6E01B-24BC-4E7C-9BE6-5CF8E68AA2A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a:extLst>
              <a:ext uri="{FF2B5EF4-FFF2-40B4-BE49-F238E27FC236}">
                <a16:creationId xmlns:a16="http://schemas.microsoft.com/office/drawing/2014/main" id="{FDE00BEA-F2E1-425D-9AB7-17E47DA815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20EB34-53CA-4F6B-B1AA-10B8F65C8AF6}"/>
              </a:ext>
            </a:extLst>
          </p:cNvPr>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6" name="Footer Placeholder 5">
            <a:extLst>
              <a:ext uri="{FF2B5EF4-FFF2-40B4-BE49-F238E27FC236}">
                <a16:creationId xmlns:a16="http://schemas.microsoft.com/office/drawing/2014/main" id="{B2391FEA-AF12-47FE-B455-601F98FBCD85}"/>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D416C2E1-A701-4AE4-9D48-A65843F213C3}"/>
              </a:ext>
            </a:extLst>
          </p:cNvPr>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206377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FC46-64E7-466F-BD8B-A4C51F0036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fr-CA"/>
          </a:p>
        </p:txBody>
      </p:sp>
      <p:sp>
        <p:nvSpPr>
          <p:cNvPr id="3" name="Picture Placeholder 2">
            <a:extLst>
              <a:ext uri="{FF2B5EF4-FFF2-40B4-BE49-F238E27FC236}">
                <a16:creationId xmlns:a16="http://schemas.microsoft.com/office/drawing/2014/main" id="{8FC7AE55-BEDE-4320-B5E3-653B41C2EAC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CA"/>
          </a:p>
        </p:txBody>
      </p:sp>
      <p:sp>
        <p:nvSpPr>
          <p:cNvPr id="4" name="Text Placeholder 3">
            <a:extLst>
              <a:ext uri="{FF2B5EF4-FFF2-40B4-BE49-F238E27FC236}">
                <a16:creationId xmlns:a16="http://schemas.microsoft.com/office/drawing/2014/main" id="{CBA11858-319C-45C7-AE49-2B62C94432C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A039D1D-FFFA-4F97-9252-1C2EDD2354B8}"/>
              </a:ext>
            </a:extLst>
          </p:cNvPr>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6" name="Footer Placeholder 5">
            <a:extLst>
              <a:ext uri="{FF2B5EF4-FFF2-40B4-BE49-F238E27FC236}">
                <a16:creationId xmlns:a16="http://schemas.microsoft.com/office/drawing/2014/main" id="{31B9CBA8-4F1B-4F48-9BBD-83268228944E}"/>
              </a:ext>
            </a:extLst>
          </p:cNvPr>
          <p:cNvSpPr>
            <a:spLocks noGrp="1"/>
          </p:cNvSpPr>
          <p:nvPr>
            <p:ph type="ftr" sz="quarter" idx="11"/>
          </p:nvPr>
        </p:nvSpPr>
        <p:spPr/>
        <p:txBody>
          <a:bodyPr/>
          <a:lstStyle/>
          <a:p>
            <a:endParaRPr lang="fr-CA"/>
          </a:p>
        </p:txBody>
      </p:sp>
      <p:sp>
        <p:nvSpPr>
          <p:cNvPr id="7" name="Slide Number Placeholder 6">
            <a:extLst>
              <a:ext uri="{FF2B5EF4-FFF2-40B4-BE49-F238E27FC236}">
                <a16:creationId xmlns:a16="http://schemas.microsoft.com/office/drawing/2014/main" id="{A251BA37-55EF-4B8A-975C-371CA09FF365}"/>
              </a:ext>
            </a:extLst>
          </p:cNvPr>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1273846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2B577-26BE-4B35-93CE-78B1A02FF057}"/>
              </a:ext>
            </a:extLst>
          </p:cNvPr>
          <p:cNvSpPr>
            <a:spLocks noGrp="1"/>
          </p:cNvSpPr>
          <p:nvPr>
            <p:ph type="title"/>
          </p:nvPr>
        </p:nvSpPr>
        <p:spPr/>
        <p:txBody>
          <a:bodyPr/>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3FEACC2F-A574-4338-AA9A-EC7A07A935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0557C73E-9335-4986-AFBC-6C4B3A20B1D0}"/>
              </a:ext>
            </a:extLst>
          </p:cNvPr>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a:extLst>
              <a:ext uri="{FF2B5EF4-FFF2-40B4-BE49-F238E27FC236}">
                <a16:creationId xmlns:a16="http://schemas.microsoft.com/office/drawing/2014/main" id="{3DA840C7-C6EF-4284-8844-CA3D301650A2}"/>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CC96B739-8A20-44C7-8DAC-A8D7D297C6A9}"/>
              </a:ext>
            </a:extLst>
          </p:cNvPr>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2492084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857E2A-9BC0-4B89-91A2-4904C1758F1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fr-CA"/>
          </a:p>
        </p:txBody>
      </p:sp>
      <p:sp>
        <p:nvSpPr>
          <p:cNvPr id="3" name="Vertical Text Placeholder 2">
            <a:extLst>
              <a:ext uri="{FF2B5EF4-FFF2-40B4-BE49-F238E27FC236}">
                <a16:creationId xmlns:a16="http://schemas.microsoft.com/office/drawing/2014/main" id="{C6DBA0B6-9BAE-414E-A3F7-1BB1537948F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C2F032A0-2505-4DA5-A881-D22B918FC5B4}"/>
              </a:ext>
            </a:extLst>
          </p:cNvPr>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a:extLst>
              <a:ext uri="{FF2B5EF4-FFF2-40B4-BE49-F238E27FC236}">
                <a16:creationId xmlns:a16="http://schemas.microsoft.com/office/drawing/2014/main" id="{A6D9E087-A41C-4C9E-87B3-503031F16F8A}"/>
              </a:ext>
            </a:extLst>
          </p:cNvPr>
          <p:cNvSpPr>
            <a:spLocks noGrp="1"/>
          </p:cNvSpPr>
          <p:nvPr>
            <p:ph type="ftr" sz="quarter" idx="11"/>
          </p:nvPr>
        </p:nvSpPr>
        <p:spPr/>
        <p:txBody>
          <a:bodyPr/>
          <a:lstStyle/>
          <a:p>
            <a:endParaRPr lang="fr-CA"/>
          </a:p>
        </p:txBody>
      </p:sp>
      <p:sp>
        <p:nvSpPr>
          <p:cNvPr id="6" name="Slide Number Placeholder 5">
            <a:extLst>
              <a:ext uri="{FF2B5EF4-FFF2-40B4-BE49-F238E27FC236}">
                <a16:creationId xmlns:a16="http://schemas.microsoft.com/office/drawing/2014/main" id="{95759EF2-A4BC-4743-AFB1-5F8FA54B5953}"/>
              </a:ext>
            </a:extLst>
          </p:cNvPr>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1951927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B9130309-3431-42CB-9C0A-E3E0DB7AEA60}" type="datetimeFigureOut">
              <a:rPr lang="fr-CA" smtClean="0"/>
              <a:pPr/>
              <a:t>2019-09-20</a:t>
            </a:fld>
            <a:endParaRPr lang="fr-CA"/>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A7D53FE-FC7F-494C-AA6F-63749CFC499F}" type="slidenum">
              <a:rPr lang="fr-CA" smtClean="0"/>
              <a:pPr/>
              <a:t>‹#›</a:t>
            </a:fld>
            <a:endParaRPr lang="fr-CA"/>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13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3706012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1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466241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3673063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1558671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315485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1240334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575375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1938106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A7D53FE-FC7F-494C-AA6F-63749CFC499F}" type="slidenum">
              <a:rPr lang="fr-CA" smtClean="0"/>
              <a:pPr/>
              <a:t>‹#›</a:t>
            </a:fld>
            <a:endParaRPr lang="fr-CA"/>
          </a:p>
        </p:txBody>
      </p:sp>
    </p:spTree>
    <p:extLst>
      <p:ext uri="{BB962C8B-B14F-4D97-AF65-F5344CB8AC3E}">
        <p14:creationId xmlns:p14="http://schemas.microsoft.com/office/powerpoint/2010/main" val="411038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7A7D53FE-FC7F-494C-AA6F-63749CFC499F}" type="slidenum">
              <a:rPr lang="fr-CA" smtClean="0"/>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7A7D53FE-FC7F-494C-AA6F-63749CFC499F}" type="slidenum">
              <a:rPr lang="fr-CA" smtClean="0"/>
              <a:pPr/>
              <a:t>‹#›</a:t>
            </a:fld>
            <a:endParaRPr lang="fr-C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a:t>Modifiez le style du titre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5" name="Date Placeholder 4"/>
          <p:cNvSpPr>
            <a:spLocks noGrp="1"/>
          </p:cNvSpPr>
          <p:nvPr>
            <p:ph type="dt" sz="half" idx="10"/>
          </p:nvPr>
        </p:nvSpPr>
        <p:spPr/>
        <p:txBody>
          <a:bodyPr/>
          <a:lstStyle/>
          <a:p>
            <a:fld id="{B9130309-3431-42CB-9C0A-E3E0DB7AEA60}" type="datetimeFigureOut">
              <a:rPr lang="fr-CA" smtClean="0"/>
              <a:pPr/>
              <a:t>2019-09-20</a:t>
            </a:fld>
            <a:endParaRPr lang="fr-CA"/>
          </a:p>
        </p:txBody>
      </p:sp>
      <p:sp>
        <p:nvSpPr>
          <p:cNvPr id="7" name="Slide Number Placeholder 6"/>
          <p:cNvSpPr>
            <a:spLocks noGrp="1"/>
          </p:cNvSpPr>
          <p:nvPr>
            <p:ph type="sldNum" sz="quarter" idx="12"/>
          </p:nvPr>
        </p:nvSpPr>
        <p:spPr/>
        <p:txBody>
          <a:bodyPr/>
          <a:lstStyle/>
          <a:p>
            <a:fld id="{7A7D53FE-FC7F-494C-AA6F-63749CFC499F}" type="slidenum">
              <a:rPr lang="fr-CA" smtClean="0"/>
              <a:pPr/>
              <a:t>‹#›</a:t>
            </a:fld>
            <a:endParaRPr lang="fr-C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r-C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a:t>Modifiez le style du titre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9130309-3431-42CB-9C0A-E3E0DB7AEA60}" type="datetimeFigureOut">
              <a:rPr lang="fr-CA" smtClean="0"/>
              <a:pPr/>
              <a:t>2019-09-20</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A7D53FE-FC7F-494C-AA6F-63749CFC499F}" type="slidenum">
              <a:rPr lang="fr-CA" smtClean="0"/>
              <a:pPr/>
              <a:t>‹#›</a:t>
            </a:fld>
            <a:endParaRPr lang="fr-C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33C8E1-A5C8-473F-8AF8-136F843A73A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a:extLst>
              <a:ext uri="{FF2B5EF4-FFF2-40B4-BE49-F238E27FC236}">
                <a16:creationId xmlns:a16="http://schemas.microsoft.com/office/drawing/2014/main" id="{2399F750-69E5-4BDB-97FF-19B6F39BFF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a:extLst>
              <a:ext uri="{FF2B5EF4-FFF2-40B4-BE49-F238E27FC236}">
                <a16:creationId xmlns:a16="http://schemas.microsoft.com/office/drawing/2014/main" id="{F681C259-81A0-4BAE-983F-FBAD96E5EDF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130309-3431-42CB-9C0A-E3E0DB7AEA60}" type="datetimeFigureOut">
              <a:rPr lang="fr-CA" smtClean="0"/>
              <a:pPr/>
              <a:t>2019-09-20</a:t>
            </a:fld>
            <a:endParaRPr lang="fr-CA"/>
          </a:p>
        </p:txBody>
      </p:sp>
      <p:sp>
        <p:nvSpPr>
          <p:cNvPr id="5" name="Footer Placeholder 4">
            <a:extLst>
              <a:ext uri="{FF2B5EF4-FFF2-40B4-BE49-F238E27FC236}">
                <a16:creationId xmlns:a16="http://schemas.microsoft.com/office/drawing/2014/main" id="{28DEC94C-3C2A-4E8A-A484-5434F39A500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A"/>
          </a:p>
        </p:txBody>
      </p:sp>
      <p:sp>
        <p:nvSpPr>
          <p:cNvPr id="6" name="Slide Number Placeholder 5">
            <a:extLst>
              <a:ext uri="{FF2B5EF4-FFF2-40B4-BE49-F238E27FC236}">
                <a16:creationId xmlns:a16="http://schemas.microsoft.com/office/drawing/2014/main" id="{1C6B4738-B9D9-4625-8444-7EFB56E6180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7D53FE-FC7F-494C-AA6F-63749CFC499F}" type="slidenum">
              <a:rPr lang="fr-CA" smtClean="0"/>
              <a:pPr/>
              <a:t>‹#›</a:t>
            </a:fld>
            <a:endParaRPr lang="fr-CA"/>
          </a:p>
        </p:txBody>
      </p:sp>
    </p:spTree>
    <p:extLst>
      <p:ext uri="{BB962C8B-B14F-4D97-AF65-F5344CB8AC3E}">
        <p14:creationId xmlns:p14="http://schemas.microsoft.com/office/powerpoint/2010/main" val="33650184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B9130309-3431-42CB-9C0A-E3E0DB7AEA60}" type="datetimeFigureOut">
              <a:rPr lang="fr-CA" smtClean="0"/>
              <a:pPr/>
              <a:t>2019-09-20</a:t>
            </a:fld>
            <a:endParaRPr lang="fr-CA"/>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CA"/>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A7D53FE-FC7F-494C-AA6F-63749CFC499F}" type="slidenum">
              <a:rPr lang="fr-CA" smtClean="0"/>
              <a:pPr/>
              <a:t>‹#›</a:t>
            </a:fld>
            <a:endParaRPr lang="fr-CA"/>
          </a:p>
        </p:txBody>
      </p:sp>
    </p:spTree>
    <p:extLst>
      <p:ext uri="{BB962C8B-B14F-4D97-AF65-F5344CB8AC3E}">
        <p14:creationId xmlns:p14="http://schemas.microsoft.com/office/powerpoint/2010/main" val="42547656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hyperlink" Target="//upload.wikimedia.org/wikipedia/commons/c/ce/US_flag_34_stars.svg" TargetMode="External"/><Relationship Id="rId4" Type="http://schemas.openxmlformats.org/officeDocument/2006/relationships/image" Target="../media/image20.pn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CA" dirty="0"/>
              <a:t>1846-1854</a:t>
            </a:r>
          </a:p>
        </p:txBody>
      </p:sp>
      <p:sp>
        <p:nvSpPr>
          <p:cNvPr id="2" name="Titre 1"/>
          <p:cNvSpPr>
            <a:spLocks noGrp="1"/>
          </p:cNvSpPr>
          <p:nvPr>
            <p:ph type="ctrTitle"/>
          </p:nvPr>
        </p:nvSpPr>
        <p:spPr>
          <a:xfrm>
            <a:off x="604705" y="3227033"/>
            <a:ext cx="6629400" cy="963967"/>
          </a:xfrm>
        </p:spPr>
        <p:txBody>
          <a:bodyPr/>
          <a:lstStyle/>
          <a:p>
            <a:r>
              <a:rPr lang="fr-CA" sz="3800" cap="none" dirty="0"/>
              <a:t>L’ÉCONOMIE COLONIALE</a:t>
            </a:r>
          </a:p>
        </p:txBody>
      </p:sp>
    </p:spTree>
    <p:extLst>
      <p:ext uri="{BB962C8B-B14F-4D97-AF65-F5344CB8AC3E}">
        <p14:creationId xmlns:p14="http://schemas.microsoft.com/office/powerpoint/2010/main" val="350911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08372"/>
            <a:ext cx="8534400" cy="1039427"/>
          </a:xfrm>
        </p:spPr>
        <p:txBody>
          <a:bodyPr>
            <a:noAutofit/>
          </a:bodyPr>
          <a:lstStyle/>
          <a:p>
            <a:r>
              <a:rPr lang="fr-CA" sz="3600" dirty="0"/>
              <a:t>L’économie coloniale</a:t>
            </a:r>
          </a:p>
        </p:txBody>
      </p:sp>
      <p:sp>
        <p:nvSpPr>
          <p:cNvPr id="3" name="Espace réservé du contenu 2"/>
          <p:cNvSpPr>
            <a:spLocks noGrp="1"/>
          </p:cNvSpPr>
          <p:nvPr>
            <p:ph idx="1"/>
          </p:nvPr>
        </p:nvSpPr>
        <p:spPr>
          <a:xfrm>
            <a:off x="457200" y="1752601"/>
            <a:ext cx="7391400" cy="1219199"/>
          </a:xfrm>
        </p:spPr>
        <p:txBody>
          <a:bodyPr>
            <a:normAutofit/>
          </a:bodyPr>
          <a:lstStyle/>
          <a:p>
            <a:r>
              <a:rPr lang="fr-CA" sz="3200" dirty="0"/>
              <a:t>Par contre, les É-U refusent de renouveler le Traité en 1866,</a:t>
            </a:r>
          </a:p>
        </p:txBody>
      </p:sp>
      <p:pic>
        <p:nvPicPr>
          <p:cNvPr id="12" name="Picture 11" descr="A drawing of a cartoon character&#10;&#10;Description generated with high confidence">
            <a:extLst>
              <a:ext uri="{FF2B5EF4-FFF2-40B4-BE49-F238E27FC236}">
                <a16:creationId xmlns:a16="http://schemas.microsoft.com/office/drawing/2014/main" id="{47F572F2-A41C-438A-981F-1CDCB4484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53200" y="3733800"/>
            <a:ext cx="2057400" cy="2679596"/>
          </a:xfrm>
          <a:prstGeom prst="rect">
            <a:avLst/>
          </a:prstGeom>
        </p:spPr>
      </p:pic>
      <p:pic>
        <p:nvPicPr>
          <p:cNvPr id="5" name="Picture 4">
            <a:extLst>
              <a:ext uri="{FF2B5EF4-FFF2-40B4-BE49-F238E27FC236}">
                <a16:creationId xmlns:a16="http://schemas.microsoft.com/office/drawing/2014/main" id="{2CA697C4-E9D3-4495-8363-5857DD835D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048000"/>
            <a:ext cx="1317602" cy="3505200"/>
          </a:xfrm>
          <a:prstGeom prst="rect">
            <a:avLst/>
          </a:prstGeom>
        </p:spPr>
      </p:pic>
    </p:spTree>
    <p:extLst>
      <p:ext uri="{BB962C8B-B14F-4D97-AF65-F5344CB8AC3E}">
        <p14:creationId xmlns:p14="http://schemas.microsoft.com/office/powerpoint/2010/main" val="100807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730" y="762000"/>
            <a:ext cx="7704514" cy="510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17" y="762000"/>
            <a:ext cx="7704514" cy="506691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705" y="2839953"/>
            <a:ext cx="7315200" cy="2890553"/>
          </a:xfrm>
          <a:prstGeom prst="rect">
            <a:avLst/>
          </a:prstGeom>
        </p:spPr>
      </p:pic>
      <p:pic>
        <p:nvPicPr>
          <p:cNvPr id="1028" name="Picture 4" descr="File:US flag 34 stars.sv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1600" y="204769"/>
            <a:ext cx="1240461" cy="6527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6553201" y="302394"/>
            <a:ext cx="1143000" cy="461665"/>
          </a:xfrm>
          <a:prstGeom prst="rect">
            <a:avLst/>
          </a:prstGeom>
          <a:noFill/>
        </p:spPr>
        <p:txBody>
          <a:bodyPr wrap="square" rtlCol="0">
            <a:spAutoFit/>
          </a:bodyPr>
          <a:lstStyle/>
          <a:p>
            <a:r>
              <a:rPr lang="fr-CA" sz="2400" dirty="0"/>
              <a:t>L’Union</a:t>
            </a:r>
          </a:p>
        </p:txBody>
      </p:sp>
      <p:sp>
        <p:nvSpPr>
          <p:cNvPr id="12" name="ZoneTexte 11"/>
          <p:cNvSpPr txBox="1"/>
          <p:nvPr/>
        </p:nvSpPr>
        <p:spPr>
          <a:xfrm>
            <a:off x="6096000" y="5885993"/>
            <a:ext cx="2743200" cy="830997"/>
          </a:xfrm>
          <a:prstGeom prst="rect">
            <a:avLst/>
          </a:prstGeom>
          <a:noFill/>
        </p:spPr>
        <p:txBody>
          <a:bodyPr wrap="square" rtlCol="0">
            <a:spAutoFit/>
          </a:bodyPr>
          <a:lstStyle/>
          <a:p>
            <a:r>
              <a:rPr lang="fr-CA" sz="2400" dirty="0"/>
              <a:t>Les États confédérés d’Amérique</a:t>
            </a:r>
          </a:p>
        </p:txBody>
      </p:sp>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9200" y="5987451"/>
            <a:ext cx="994934" cy="628079"/>
          </a:xfrm>
          <a:prstGeom prst="rect">
            <a:avLst/>
          </a:prstGeom>
          <a:ln>
            <a:solidFill>
              <a:schemeClr val="tx1"/>
            </a:solidFill>
          </a:ln>
        </p:spPr>
      </p:pic>
      <p:pic>
        <p:nvPicPr>
          <p:cNvPr id="14" name="Imag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464373" flipH="1">
            <a:off x="1815748" y="2112027"/>
            <a:ext cx="4344356" cy="2698147"/>
          </a:xfrm>
          <a:prstGeom prst="rect">
            <a:avLst/>
          </a:prstGeom>
        </p:spPr>
      </p:pic>
      <p:sp>
        <p:nvSpPr>
          <p:cNvPr id="2" name="Rectangle 1"/>
          <p:cNvSpPr/>
          <p:nvPr/>
        </p:nvSpPr>
        <p:spPr>
          <a:xfrm>
            <a:off x="381000" y="172939"/>
            <a:ext cx="3200401" cy="5921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dirty="0">
                <a:solidFill>
                  <a:schemeClr val="tx1"/>
                </a:solidFill>
              </a:rPr>
              <a:t>Les États-Unis, 1860</a:t>
            </a:r>
          </a:p>
        </p:txBody>
      </p:sp>
      <p:sp>
        <p:nvSpPr>
          <p:cNvPr id="15" name="Rectangle 14">
            <a:extLst>
              <a:ext uri="{FF2B5EF4-FFF2-40B4-BE49-F238E27FC236}">
                <a16:creationId xmlns:a16="http://schemas.microsoft.com/office/drawing/2014/main" id="{A07928EC-402B-49FE-B4F9-4997F3E83DDD}"/>
              </a:ext>
            </a:extLst>
          </p:cNvPr>
          <p:cNvSpPr/>
          <p:nvPr/>
        </p:nvSpPr>
        <p:spPr>
          <a:xfrm>
            <a:off x="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a:extLst>
              <a:ext uri="{FF2B5EF4-FFF2-40B4-BE49-F238E27FC236}">
                <a16:creationId xmlns:a16="http://schemas.microsoft.com/office/drawing/2014/main" id="{BC4A84F5-7B20-4945-BE62-D70DB0C76EA8}"/>
              </a:ext>
            </a:extLst>
          </p:cNvPr>
          <p:cNvSpPr/>
          <p:nvPr/>
        </p:nvSpPr>
        <p:spPr>
          <a:xfrm>
            <a:off x="8983396"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Picture 2" descr="Related image">
            <a:extLst>
              <a:ext uri="{FF2B5EF4-FFF2-40B4-BE49-F238E27FC236}">
                <a16:creationId xmlns:a16="http://schemas.microsoft.com/office/drawing/2014/main" id="{D38534E8-1E3C-4CA6-B444-DD0D1623E4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841" y="1066800"/>
            <a:ext cx="3200717" cy="50273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9541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500"/>
                                        <p:tgtEl>
                                          <p:spTgt spid="10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08372"/>
            <a:ext cx="8534400" cy="1039427"/>
          </a:xfrm>
        </p:spPr>
        <p:txBody>
          <a:bodyPr>
            <a:noAutofit/>
          </a:bodyPr>
          <a:lstStyle/>
          <a:p>
            <a:r>
              <a:rPr lang="fr-CA" sz="3600" dirty="0"/>
              <a:t>L’économie coloniale</a:t>
            </a:r>
          </a:p>
        </p:txBody>
      </p:sp>
      <p:sp>
        <p:nvSpPr>
          <p:cNvPr id="3" name="Espace réservé du contenu 2"/>
          <p:cNvSpPr>
            <a:spLocks noGrp="1"/>
          </p:cNvSpPr>
          <p:nvPr>
            <p:ph idx="1"/>
          </p:nvPr>
        </p:nvSpPr>
        <p:spPr>
          <a:xfrm>
            <a:off x="457200" y="1752601"/>
            <a:ext cx="7391400" cy="1219199"/>
          </a:xfrm>
        </p:spPr>
        <p:txBody>
          <a:bodyPr>
            <a:normAutofit/>
          </a:bodyPr>
          <a:lstStyle/>
          <a:p>
            <a:r>
              <a:rPr lang="fr-CA" sz="3200" dirty="0"/>
              <a:t>Par contre, les É-U refusent de renouveler le Traité en 1866,</a:t>
            </a:r>
          </a:p>
        </p:txBody>
      </p:sp>
      <p:sp>
        <p:nvSpPr>
          <p:cNvPr id="9" name="Espace réservé du contenu 2">
            <a:extLst>
              <a:ext uri="{FF2B5EF4-FFF2-40B4-BE49-F238E27FC236}">
                <a16:creationId xmlns:a16="http://schemas.microsoft.com/office/drawing/2014/main" id="{04C8DF73-24EA-4DB1-BC18-4FD3ED5CEB3B}"/>
              </a:ext>
            </a:extLst>
          </p:cNvPr>
          <p:cNvSpPr txBox="1">
            <a:spLocks/>
          </p:cNvSpPr>
          <p:nvPr/>
        </p:nvSpPr>
        <p:spPr>
          <a:xfrm>
            <a:off x="685800" y="2743200"/>
            <a:ext cx="5029200" cy="2743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fr-CA" sz="3200" dirty="0"/>
              <a:t>puisque G-B (métropole du Canada) supporte le sud dans la Guerre civile.</a:t>
            </a:r>
          </a:p>
        </p:txBody>
      </p:sp>
      <p:pic>
        <p:nvPicPr>
          <p:cNvPr id="12" name="Picture 11" descr="A drawing of a cartoon character&#10;&#10;Description generated with high confidence">
            <a:extLst>
              <a:ext uri="{FF2B5EF4-FFF2-40B4-BE49-F238E27FC236}">
                <a16:creationId xmlns:a16="http://schemas.microsoft.com/office/drawing/2014/main" id="{47F572F2-A41C-438A-981F-1CDCB4484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53200" y="3733800"/>
            <a:ext cx="2057400" cy="2679596"/>
          </a:xfrm>
          <a:prstGeom prst="rect">
            <a:avLst/>
          </a:prstGeom>
        </p:spPr>
      </p:pic>
      <p:pic>
        <p:nvPicPr>
          <p:cNvPr id="5" name="Picture 4">
            <a:extLst>
              <a:ext uri="{FF2B5EF4-FFF2-40B4-BE49-F238E27FC236}">
                <a16:creationId xmlns:a16="http://schemas.microsoft.com/office/drawing/2014/main" id="{2CA697C4-E9D3-4495-8363-5857DD835D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3048000"/>
            <a:ext cx="1317602" cy="3505200"/>
          </a:xfrm>
          <a:prstGeom prst="rect">
            <a:avLst/>
          </a:prstGeom>
        </p:spPr>
      </p:pic>
    </p:spTree>
    <p:extLst>
      <p:ext uri="{BB962C8B-B14F-4D97-AF65-F5344CB8AC3E}">
        <p14:creationId xmlns:p14="http://schemas.microsoft.com/office/powerpoint/2010/main" val="134043641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785216-7520-42FA-8FD5-9AC755A2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7200" y="400229"/>
            <a:ext cx="2204132"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A15AAC-96D1-4093-B507-FF5927742D6C}"/>
              </a:ext>
            </a:extLst>
          </p:cNvPr>
          <p:cNvSpPr txBox="1"/>
          <p:nvPr/>
        </p:nvSpPr>
        <p:spPr>
          <a:xfrm>
            <a:off x="3359458" y="955396"/>
            <a:ext cx="2971800" cy="2308324"/>
          </a:xfrm>
          <a:prstGeom prst="rect">
            <a:avLst/>
          </a:prstGeom>
          <a:noFill/>
        </p:spPr>
        <p:txBody>
          <a:bodyPr wrap="square" rtlCol="0">
            <a:spAutoFit/>
          </a:bodyPr>
          <a:lstStyle/>
          <a:p>
            <a:r>
              <a:rPr lang="fr-CA" sz="3600" dirty="0">
                <a:latin typeface="Berlin Sans FB Demi" panose="020E0802020502020306" pitchFamily="34" charset="0"/>
              </a:rPr>
              <a:t>p.48-49</a:t>
            </a:r>
          </a:p>
          <a:p>
            <a:r>
              <a:rPr lang="fr-CA" sz="3600" dirty="0">
                <a:latin typeface="Berlin Sans FB Demi" panose="020E0802020502020306" pitchFamily="34" charset="0"/>
              </a:rPr>
              <a:t>   #1b) et c)</a:t>
            </a:r>
          </a:p>
          <a:p>
            <a:r>
              <a:rPr lang="fr-CA" sz="3600" dirty="0">
                <a:latin typeface="Berlin Sans FB Demi" panose="020E0802020502020306" pitchFamily="34" charset="0"/>
              </a:rPr>
              <a:t>   #3</a:t>
            </a:r>
          </a:p>
          <a:p>
            <a:r>
              <a:rPr lang="fr-CA" sz="3600" dirty="0">
                <a:latin typeface="Berlin Sans FB Demi" panose="020E0802020502020306" pitchFamily="34" charset="0"/>
              </a:rPr>
              <a:t>   #6</a:t>
            </a:r>
          </a:p>
        </p:txBody>
      </p:sp>
      <p:sp>
        <p:nvSpPr>
          <p:cNvPr id="5" name="TextBox 4">
            <a:extLst>
              <a:ext uri="{FF2B5EF4-FFF2-40B4-BE49-F238E27FC236}">
                <a16:creationId xmlns:a16="http://schemas.microsoft.com/office/drawing/2014/main" id="{55514590-2152-4749-995D-07E9957705FF}"/>
              </a:ext>
            </a:extLst>
          </p:cNvPr>
          <p:cNvSpPr txBox="1"/>
          <p:nvPr/>
        </p:nvSpPr>
        <p:spPr>
          <a:xfrm>
            <a:off x="457200" y="5739673"/>
            <a:ext cx="7696200" cy="646331"/>
          </a:xfrm>
          <a:prstGeom prst="rect">
            <a:avLst/>
          </a:prstGeom>
          <a:noFill/>
        </p:spPr>
        <p:txBody>
          <a:bodyPr wrap="square" rtlCol="0">
            <a:spAutoFit/>
          </a:bodyPr>
          <a:lstStyle/>
          <a:p>
            <a:r>
              <a:rPr lang="fr-CA" sz="3600" u="sng" dirty="0">
                <a:latin typeface="Berlin Sans FB Demi" panose="020E0802020502020306" pitchFamily="34" charset="0"/>
              </a:rPr>
              <a:t>Questions importantes</a:t>
            </a:r>
            <a:r>
              <a:rPr lang="fr-CA" sz="3600" dirty="0">
                <a:latin typeface="Berlin Sans FB Demi" panose="020E0802020502020306" pitchFamily="34" charset="0"/>
              </a:rPr>
              <a:t> </a:t>
            </a:r>
            <a:r>
              <a:rPr lang="fr-CA" sz="3600" dirty="0">
                <a:solidFill>
                  <a:srgbClr val="FF0000"/>
                </a:solidFill>
                <a:latin typeface="Berlin Sans FB Demi" panose="020E0802020502020306" pitchFamily="34" charset="0"/>
              </a:rPr>
              <a:t>#1 b) et c)</a:t>
            </a:r>
          </a:p>
        </p:txBody>
      </p:sp>
      <p:sp>
        <p:nvSpPr>
          <p:cNvPr id="3" name="TextBox 2">
            <a:extLst>
              <a:ext uri="{FF2B5EF4-FFF2-40B4-BE49-F238E27FC236}">
                <a16:creationId xmlns:a16="http://schemas.microsoft.com/office/drawing/2014/main" id="{E1139914-9D58-41FF-994F-76B2EF39503D}"/>
              </a:ext>
            </a:extLst>
          </p:cNvPr>
          <p:cNvSpPr txBox="1"/>
          <p:nvPr/>
        </p:nvSpPr>
        <p:spPr>
          <a:xfrm>
            <a:off x="3352800" y="343099"/>
            <a:ext cx="2971800" cy="646331"/>
          </a:xfrm>
          <a:prstGeom prst="rect">
            <a:avLst/>
          </a:prstGeom>
          <a:noFill/>
        </p:spPr>
        <p:txBody>
          <a:bodyPr wrap="square" rtlCol="0">
            <a:spAutoFit/>
          </a:bodyPr>
          <a:lstStyle/>
          <a:p>
            <a:r>
              <a:rPr lang="fr-CA" sz="3600" b="1" u="sng" dirty="0">
                <a:latin typeface="Berlin Sans FB Demi" panose="020E0802020502020306" pitchFamily="34" charset="0"/>
              </a:rPr>
              <a:t>Devoirs</a:t>
            </a:r>
            <a:endParaRPr lang="fr-CA" sz="3200" b="1" u="sng" dirty="0">
              <a:latin typeface="Berlin Sans FB Demi" panose="020E0802020502020306" pitchFamily="34" charset="0"/>
            </a:endParaRPr>
          </a:p>
        </p:txBody>
      </p:sp>
      <p:sp>
        <p:nvSpPr>
          <p:cNvPr id="6" name="TextBox 5">
            <a:extLst>
              <a:ext uri="{FF2B5EF4-FFF2-40B4-BE49-F238E27FC236}">
                <a16:creationId xmlns:a16="http://schemas.microsoft.com/office/drawing/2014/main" id="{002C1CA7-9982-4E69-B162-EEC311E4AF70}"/>
              </a:ext>
            </a:extLst>
          </p:cNvPr>
          <p:cNvSpPr txBox="1"/>
          <p:nvPr/>
        </p:nvSpPr>
        <p:spPr>
          <a:xfrm>
            <a:off x="457200" y="3347534"/>
            <a:ext cx="5874058" cy="2308324"/>
          </a:xfrm>
          <a:prstGeom prst="rect">
            <a:avLst/>
          </a:prstGeom>
          <a:noFill/>
        </p:spPr>
        <p:txBody>
          <a:bodyPr wrap="square" rtlCol="0">
            <a:spAutoFit/>
          </a:bodyPr>
          <a:lstStyle/>
          <a:p>
            <a:r>
              <a:rPr lang="fr-CA" sz="3600" u="sng" dirty="0">
                <a:latin typeface="Berlin Sans FB Demi" panose="020E0802020502020306" pitchFamily="34" charset="0"/>
              </a:rPr>
              <a:t>Vocabulaire important</a:t>
            </a:r>
            <a:endParaRPr lang="fr-CA" sz="3600" dirty="0">
              <a:latin typeface="Berlin Sans FB Demi" panose="020E0802020502020306" pitchFamily="34" charset="0"/>
            </a:endParaRPr>
          </a:p>
          <a:p>
            <a:pPr marL="571500" indent="-571500">
              <a:buFontTx/>
              <a:buChar char="-"/>
            </a:pPr>
            <a:r>
              <a:rPr lang="fr-CA" sz="3600" dirty="0">
                <a:solidFill>
                  <a:srgbClr val="FF0000"/>
                </a:solidFill>
                <a:latin typeface="Berlin Sans FB Demi" panose="020E0802020502020306" pitchFamily="34" charset="0"/>
              </a:rPr>
              <a:t>marché (nm)</a:t>
            </a:r>
          </a:p>
          <a:p>
            <a:pPr marL="571500" indent="-571500">
              <a:buFontTx/>
              <a:buChar char="-"/>
            </a:pPr>
            <a:r>
              <a:rPr lang="fr-CA" sz="3600" dirty="0">
                <a:solidFill>
                  <a:srgbClr val="FF0000"/>
                </a:solidFill>
                <a:latin typeface="Berlin Sans FB Demi" panose="020E0802020502020306" pitchFamily="34" charset="0"/>
              </a:rPr>
              <a:t>souhaiter (v)</a:t>
            </a:r>
          </a:p>
          <a:p>
            <a:pPr marL="571500" indent="-571500">
              <a:buFontTx/>
              <a:buChar char="-"/>
            </a:pPr>
            <a:r>
              <a:rPr lang="fr-CA" sz="3600" dirty="0">
                <a:solidFill>
                  <a:srgbClr val="FF0000"/>
                </a:solidFill>
                <a:latin typeface="Berlin Sans FB Demi" panose="020E0802020502020306" pitchFamily="34" charset="0"/>
              </a:rPr>
              <a:t>ferroviaire (adj)</a:t>
            </a:r>
          </a:p>
        </p:txBody>
      </p:sp>
    </p:spTree>
    <p:extLst>
      <p:ext uri="{BB962C8B-B14F-4D97-AF65-F5344CB8AC3E}">
        <p14:creationId xmlns:p14="http://schemas.microsoft.com/office/powerpoint/2010/main" val="28764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08372"/>
            <a:ext cx="8534400" cy="1039427"/>
          </a:xfrm>
        </p:spPr>
        <p:txBody>
          <a:bodyPr>
            <a:noAutofit/>
          </a:bodyPr>
          <a:lstStyle/>
          <a:p>
            <a:r>
              <a:rPr lang="fr-CA" sz="3600" dirty="0"/>
              <a:t>L’économie coloniale</a:t>
            </a:r>
          </a:p>
        </p:txBody>
      </p:sp>
      <p:sp>
        <p:nvSpPr>
          <p:cNvPr id="3" name="Espace réservé du contenu 2"/>
          <p:cNvSpPr>
            <a:spLocks noGrp="1"/>
          </p:cNvSpPr>
          <p:nvPr>
            <p:ph idx="1"/>
          </p:nvPr>
        </p:nvSpPr>
        <p:spPr>
          <a:xfrm>
            <a:off x="457200" y="1752600"/>
            <a:ext cx="8229600" cy="1828799"/>
          </a:xfrm>
        </p:spPr>
        <p:txBody>
          <a:bodyPr>
            <a:normAutofit/>
          </a:bodyPr>
          <a:lstStyle/>
          <a:p>
            <a:r>
              <a:rPr lang="fr-CA" sz="3200" dirty="0"/>
              <a:t>Depuis le début du 19</a:t>
            </a:r>
            <a:r>
              <a:rPr lang="fr-CA" sz="3200" baseline="30000" dirty="0"/>
              <a:t>e</a:t>
            </a:r>
            <a:r>
              <a:rPr lang="fr-CA" sz="3200" dirty="0"/>
              <a:t> siècle, la G-B a des </a:t>
            </a:r>
            <a:r>
              <a:rPr lang="fr-CA" sz="3200" u="sng" dirty="0"/>
              <a:t>tarifs</a:t>
            </a:r>
            <a:r>
              <a:rPr lang="fr-CA" sz="3200" dirty="0"/>
              <a:t> sur les pays </a:t>
            </a:r>
            <a:r>
              <a:rPr lang="fr-CA" sz="3200" i="1" dirty="0"/>
              <a:t>autres</a:t>
            </a:r>
            <a:r>
              <a:rPr lang="fr-CA" sz="3200" dirty="0"/>
              <a:t> que ses colonies.</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360780"/>
            <a:ext cx="3176018" cy="2200924"/>
          </a:xfrm>
          <a:prstGeom prst="rect">
            <a:avLst/>
          </a:prstGeom>
        </p:spPr>
      </p:pic>
    </p:spTree>
    <p:extLst>
      <p:ext uri="{BB962C8B-B14F-4D97-AF65-F5344CB8AC3E}">
        <p14:creationId xmlns:p14="http://schemas.microsoft.com/office/powerpoint/2010/main" val="63601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55039" cy="687123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174043"/>
            <a:ext cx="833989" cy="121259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48787" flipH="1">
            <a:off x="1852583" y="2919733"/>
            <a:ext cx="1663560" cy="1118362"/>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060" y="3356627"/>
            <a:ext cx="4047306" cy="2330464"/>
          </a:xfrm>
          <a:prstGeom prst="rect">
            <a:avLst/>
          </a:prstGeom>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1854" y="4717514"/>
            <a:ext cx="753769" cy="1207623"/>
          </a:xfrm>
          <a:prstGeom prst="rect">
            <a:avLst/>
          </a:prstGeom>
        </p:spPr>
      </p:pic>
      <p:sp>
        <p:nvSpPr>
          <p:cNvPr id="8" name="ZoneTexte 7"/>
          <p:cNvSpPr txBox="1"/>
          <p:nvPr/>
        </p:nvSpPr>
        <p:spPr>
          <a:xfrm>
            <a:off x="3200400" y="2063560"/>
            <a:ext cx="1828800" cy="769441"/>
          </a:xfrm>
          <a:prstGeom prst="rect">
            <a:avLst/>
          </a:prstGeom>
          <a:noFill/>
        </p:spPr>
        <p:txBody>
          <a:bodyPr wrap="square" rtlCol="0">
            <a:spAutoFit/>
          </a:bodyPr>
          <a:lstStyle/>
          <a:p>
            <a:pPr algn="ctr"/>
            <a:r>
              <a:rPr lang="fr-CA" sz="2200" b="1" dirty="0">
                <a:ln>
                  <a:solidFill>
                    <a:schemeClr val="tx1"/>
                  </a:solidFill>
                </a:ln>
                <a:solidFill>
                  <a:srgbClr val="FF0000"/>
                </a:solidFill>
                <a:latin typeface="Berlin Sans FB Demi" pitchFamily="34" charset="0"/>
              </a:rPr>
              <a:t>Tarif (taxe) de 200%</a:t>
            </a:r>
          </a:p>
        </p:txBody>
      </p:sp>
      <p:cxnSp>
        <p:nvCxnSpPr>
          <p:cNvPr id="9" name="Connecteur droit avec flèche 8"/>
          <p:cNvCxnSpPr/>
          <p:nvPr/>
        </p:nvCxnSpPr>
        <p:spPr>
          <a:xfrm>
            <a:off x="4267200" y="2894557"/>
            <a:ext cx="2530823" cy="1662313"/>
          </a:xfrm>
          <a:prstGeom prst="straightConnector1">
            <a:avLst/>
          </a:prstGeom>
          <a:ln w="349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7829" y="394145"/>
            <a:ext cx="2057400" cy="954107"/>
          </a:xfrm>
          <a:prstGeom prst="rect">
            <a:avLst/>
          </a:prstGeom>
          <a:solidFill>
            <a:schemeClr val="bg1"/>
          </a:solidFill>
          <a:ln w="31750">
            <a:solidFill>
              <a:schemeClr val="tx1"/>
            </a:solidFill>
          </a:ln>
        </p:spPr>
        <p:txBody>
          <a:bodyPr wrap="square" rtlCol="0">
            <a:spAutoFit/>
          </a:bodyPr>
          <a:lstStyle/>
          <a:p>
            <a:pPr algn="ctr"/>
            <a:r>
              <a:rPr lang="fr-CA" sz="2800" dirty="0">
                <a:latin typeface="Adobe Garamond Pro" pitchFamily="18" charset="0"/>
              </a:rPr>
              <a:t>Qu’est-ce qu’un tarif?</a:t>
            </a:r>
            <a:endParaRPr lang="en-CA" sz="2800" dirty="0">
              <a:latin typeface="Adobe Garamond Pro" pitchFamily="18"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9200" y="4712400"/>
            <a:ext cx="750685" cy="1207623"/>
          </a:xfrm>
          <a:prstGeom prst="rect">
            <a:avLst/>
          </a:prstGeom>
        </p:spPr>
      </p:pic>
      <p:pic>
        <p:nvPicPr>
          <p:cNvPr id="13" name="Espace réservé du contenu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 y="228600"/>
            <a:ext cx="765182" cy="762000"/>
          </a:xfrm>
          <a:prstGeom prst="rect">
            <a:avLst/>
          </a:prstGeom>
        </p:spPr>
      </p:pic>
      <p:sp>
        <p:nvSpPr>
          <p:cNvPr id="3" name="Rectangle 2">
            <a:extLst>
              <a:ext uri="{FF2B5EF4-FFF2-40B4-BE49-F238E27FC236}">
                <a16:creationId xmlns:a16="http://schemas.microsoft.com/office/drawing/2014/main" id="{874D91BA-05DC-4D9C-A541-182AB797A9AF}"/>
              </a:ext>
            </a:extLst>
          </p:cNvPr>
          <p:cNvSpPr/>
          <p:nvPr/>
        </p:nvSpPr>
        <p:spPr>
          <a:xfrm>
            <a:off x="0"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6FC7955B-55EE-4340-ADED-EF209273370F}"/>
              </a:ext>
            </a:extLst>
          </p:cNvPr>
          <p:cNvSpPr/>
          <p:nvPr/>
        </p:nvSpPr>
        <p:spPr>
          <a:xfrm>
            <a:off x="9006067" y="0"/>
            <a:ext cx="152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8521847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childTnLst>
                                </p:cTn>
                              </p:par>
                              <p:par>
                                <p:cTn id="7" presetID="8" presetClass="emph" presetSubtype="0" fill="hold" nodeType="withEffect">
                                  <p:stCondLst>
                                    <p:cond delay="500"/>
                                  </p:stCondLst>
                                  <p:childTnLst>
                                    <p:animRot by="21600000">
                                      <p:cBhvr>
                                        <p:cTn id="8" dur="1000" fill="hold"/>
                                        <p:tgtEl>
                                          <p:spTgt spid="13"/>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1500"/>
                                        <p:tgtEl>
                                          <p:spTgt spid="7"/>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1500"/>
                                        <p:tgtEl>
                                          <p:spTgt spid="9"/>
                                        </p:tgtEl>
                                      </p:cBhvr>
                                    </p:animEffect>
                                  </p:childTnLst>
                                </p:cTn>
                              </p:par>
                              <p:par>
                                <p:cTn id="39" presetID="10" presetClass="entr" presetSubtype="0" fill="hold" nodeType="withEffect">
                                  <p:stCondLst>
                                    <p:cond delay="150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08372"/>
            <a:ext cx="8534400" cy="1039427"/>
          </a:xfrm>
        </p:spPr>
        <p:txBody>
          <a:bodyPr>
            <a:noAutofit/>
          </a:bodyPr>
          <a:lstStyle/>
          <a:p>
            <a:r>
              <a:rPr lang="fr-CA" sz="3600" dirty="0"/>
              <a:t>L’économie coloniale</a:t>
            </a:r>
          </a:p>
        </p:txBody>
      </p:sp>
      <p:sp>
        <p:nvSpPr>
          <p:cNvPr id="3" name="Espace réservé du contenu 2"/>
          <p:cNvSpPr>
            <a:spLocks noGrp="1"/>
          </p:cNvSpPr>
          <p:nvPr>
            <p:ph idx="1"/>
          </p:nvPr>
        </p:nvSpPr>
        <p:spPr>
          <a:xfrm>
            <a:off x="457200" y="1752600"/>
            <a:ext cx="8229600" cy="1828799"/>
          </a:xfrm>
        </p:spPr>
        <p:txBody>
          <a:bodyPr>
            <a:normAutofit/>
          </a:bodyPr>
          <a:lstStyle/>
          <a:p>
            <a:r>
              <a:rPr lang="fr-CA" sz="3200" dirty="0"/>
              <a:t>Depuis le début du 19</a:t>
            </a:r>
            <a:r>
              <a:rPr lang="fr-CA" sz="3200" baseline="30000" dirty="0"/>
              <a:t>e</a:t>
            </a:r>
            <a:r>
              <a:rPr lang="fr-CA" sz="3200" dirty="0"/>
              <a:t> siècle, la G-B a des </a:t>
            </a:r>
            <a:r>
              <a:rPr lang="fr-CA" sz="3200" u="sng" dirty="0"/>
              <a:t>tarifs</a:t>
            </a:r>
            <a:r>
              <a:rPr lang="fr-CA" sz="3200" dirty="0"/>
              <a:t> sur les pays </a:t>
            </a:r>
            <a:r>
              <a:rPr lang="fr-CA" sz="3200" i="1" dirty="0"/>
              <a:t>autres</a:t>
            </a:r>
            <a:r>
              <a:rPr lang="fr-CA" sz="3200" dirty="0"/>
              <a:t> que ses colonies.</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360780"/>
            <a:ext cx="3176018" cy="2200924"/>
          </a:xfrm>
          <a:prstGeom prst="rect">
            <a:avLst/>
          </a:prstGeom>
        </p:spPr>
      </p:pic>
      <p:sp>
        <p:nvSpPr>
          <p:cNvPr id="6" name="Espace réservé du contenu 2"/>
          <p:cNvSpPr txBox="1">
            <a:spLocks/>
          </p:cNvSpPr>
          <p:nvPr/>
        </p:nvSpPr>
        <p:spPr>
          <a:xfrm>
            <a:off x="685800" y="2728800"/>
            <a:ext cx="7696200" cy="1795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Font typeface="Arial" pitchFamily="34" charset="0"/>
              <a:buNone/>
            </a:pPr>
            <a:r>
              <a:rPr lang="fr-CA" sz="3200" dirty="0"/>
              <a:t>		  Le but est d’encourager l’importation de produits coloniaux (ex: Canada).</a:t>
            </a:r>
          </a:p>
        </p:txBody>
      </p:sp>
      <p:sp>
        <p:nvSpPr>
          <p:cNvPr id="7" name="Espace réservé du contenu 2">
            <a:extLst>
              <a:ext uri="{FF2B5EF4-FFF2-40B4-BE49-F238E27FC236}">
                <a16:creationId xmlns:a16="http://schemas.microsoft.com/office/drawing/2014/main" id="{FAF492DC-1797-4DAD-A0D6-06C1FAA8150B}"/>
              </a:ext>
            </a:extLst>
          </p:cNvPr>
          <p:cNvSpPr txBox="1">
            <a:spLocks/>
          </p:cNvSpPr>
          <p:nvPr/>
        </p:nvSpPr>
        <p:spPr>
          <a:xfrm>
            <a:off x="723900" y="3702051"/>
            <a:ext cx="7696200" cy="17958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Font typeface="Arial" pitchFamily="34" charset="0"/>
              <a:buNone/>
            </a:pPr>
            <a:r>
              <a:rPr lang="fr-CA" sz="3200" dirty="0"/>
              <a:t>		  	   Ça s’appelle le </a:t>
            </a:r>
            <a:r>
              <a:rPr lang="fr-CA" sz="3200" u="sng" dirty="0"/>
              <a:t>protectionnisme</a:t>
            </a:r>
            <a:r>
              <a:rPr lang="fr-CA" sz="3200" dirty="0"/>
              <a:t>.</a:t>
            </a:r>
          </a:p>
        </p:txBody>
      </p:sp>
    </p:spTree>
    <p:extLst>
      <p:ext uri="{BB962C8B-B14F-4D97-AF65-F5344CB8AC3E}">
        <p14:creationId xmlns:p14="http://schemas.microsoft.com/office/powerpoint/2010/main" val="356566888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cap="none" dirty="0"/>
              <a:t>Lequel des deux énoncés est vrai?</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1" y="152400"/>
            <a:ext cx="765182" cy="762000"/>
          </a:xfrm>
        </p:spPr>
      </p:pic>
      <p:sp>
        <p:nvSpPr>
          <p:cNvPr id="5" name="Espace réservé du contenu 2"/>
          <p:cNvSpPr txBox="1">
            <a:spLocks/>
          </p:cNvSpPr>
          <p:nvPr/>
        </p:nvSpPr>
        <p:spPr>
          <a:xfrm>
            <a:off x="457200" y="1752600"/>
            <a:ext cx="8229600" cy="46482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628650" indent="-514350">
              <a:buAutoNum type="arabicPeriod"/>
            </a:pPr>
            <a:endParaRPr lang="fr-CA" sz="3200" dirty="0"/>
          </a:p>
          <a:p>
            <a:pPr marL="628650" indent="-514350">
              <a:buAutoNum type="arabicPeriod"/>
            </a:pPr>
            <a:r>
              <a:rPr lang="fr-CA" sz="3200" dirty="0"/>
              <a:t>Un tarif </a:t>
            </a:r>
            <a:r>
              <a:rPr lang="fr-CA" sz="3200" dirty="0">
                <a:solidFill>
                  <a:srgbClr val="FF0000"/>
                </a:solidFill>
              </a:rPr>
              <a:t>britannique</a:t>
            </a:r>
            <a:r>
              <a:rPr lang="fr-CA" sz="3200" dirty="0"/>
              <a:t> sur les produits </a:t>
            </a:r>
            <a:r>
              <a:rPr lang="fr-CA" sz="3200" dirty="0">
                <a:solidFill>
                  <a:srgbClr val="0070C0"/>
                </a:solidFill>
              </a:rPr>
              <a:t>français</a:t>
            </a:r>
            <a:r>
              <a:rPr lang="fr-CA" sz="3200" dirty="0"/>
              <a:t> décourage les compagnies britanniques à </a:t>
            </a:r>
            <a:r>
              <a:rPr lang="fr-CA" sz="3200" b="1" i="1" dirty="0"/>
              <a:t>importer</a:t>
            </a:r>
            <a:r>
              <a:rPr lang="fr-CA" sz="3200" dirty="0"/>
              <a:t> de la France.</a:t>
            </a:r>
          </a:p>
          <a:p>
            <a:pPr marL="628650" indent="-514350">
              <a:buAutoNum type="arabicPeriod"/>
            </a:pPr>
            <a:endParaRPr lang="fr-CA" sz="3200" dirty="0"/>
          </a:p>
          <a:p>
            <a:pPr marL="628650" indent="-514350">
              <a:buAutoNum type="arabicPeriod"/>
            </a:pPr>
            <a:r>
              <a:rPr lang="fr-CA" sz="3200" dirty="0"/>
              <a:t>Un tarif </a:t>
            </a:r>
            <a:r>
              <a:rPr lang="fr-CA" sz="3200" dirty="0">
                <a:solidFill>
                  <a:srgbClr val="FF0000"/>
                </a:solidFill>
              </a:rPr>
              <a:t>britannique</a:t>
            </a:r>
            <a:r>
              <a:rPr lang="fr-CA" sz="3200" dirty="0"/>
              <a:t> sur les produits </a:t>
            </a:r>
            <a:r>
              <a:rPr lang="fr-CA" sz="3200" dirty="0">
                <a:solidFill>
                  <a:srgbClr val="0070C0"/>
                </a:solidFill>
              </a:rPr>
              <a:t>français</a:t>
            </a:r>
            <a:r>
              <a:rPr lang="fr-CA" sz="3200" dirty="0"/>
              <a:t> décourage les compagnies françaises à </a:t>
            </a:r>
            <a:r>
              <a:rPr lang="fr-CA" sz="3200" b="1" i="1" dirty="0"/>
              <a:t>exporter</a:t>
            </a:r>
            <a:r>
              <a:rPr lang="fr-CA" sz="3200" dirty="0"/>
              <a:t> à la Grande-Bretagne.</a:t>
            </a:r>
          </a:p>
        </p:txBody>
      </p:sp>
      <p:pic>
        <p:nvPicPr>
          <p:cNvPr id="6" name="Picture 2" descr="http://www.clker.com/cliparts/1/f/c/1/12379140591570510706dholler_ok.svg.med.png"/>
          <p:cNvPicPr>
            <a:picLocks noChangeAspect="1" noChangeArrowheads="1"/>
          </p:cNvPicPr>
          <p:nvPr/>
        </p:nvPicPr>
        <p:blipFill>
          <a:blip r:embed="rId3" cstate="print"/>
          <a:srcRect/>
          <a:stretch>
            <a:fillRect/>
          </a:stretch>
        </p:blipFill>
        <p:spPr bwMode="auto">
          <a:xfrm>
            <a:off x="182262" y="2362200"/>
            <a:ext cx="381000" cy="381000"/>
          </a:xfrm>
          <a:prstGeom prst="rect">
            <a:avLst/>
          </a:prstGeom>
          <a:noFill/>
        </p:spPr>
      </p:pic>
    </p:spTree>
    <p:extLst>
      <p:ext uri="{BB962C8B-B14F-4D97-AF65-F5344CB8AC3E}">
        <p14:creationId xmlns:p14="http://schemas.microsoft.com/office/powerpoint/2010/main" val="31381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26" presetClass="emph" presetSubtype="0" fill="hold" nodeType="withEffect">
                                  <p:stCondLst>
                                    <p:cond delay="10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55039" cy="687123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2174043"/>
            <a:ext cx="833989" cy="1212593"/>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48787" flipH="1">
            <a:off x="1852583" y="2919733"/>
            <a:ext cx="1663560" cy="1118362"/>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060" y="3356627"/>
            <a:ext cx="4047306" cy="2330464"/>
          </a:xfrm>
          <a:prstGeom prst="rect">
            <a:avLst/>
          </a:prstGeom>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41854" y="4717514"/>
            <a:ext cx="753769" cy="1207623"/>
          </a:xfrm>
          <a:prstGeom prst="rect">
            <a:avLst/>
          </a:prstGeom>
        </p:spPr>
      </p:pic>
      <p:sp>
        <p:nvSpPr>
          <p:cNvPr id="8" name="ZoneTexte 7"/>
          <p:cNvSpPr txBox="1"/>
          <p:nvPr/>
        </p:nvSpPr>
        <p:spPr>
          <a:xfrm>
            <a:off x="3200400" y="2063560"/>
            <a:ext cx="1828800" cy="769441"/>
          </a:xfrm>
          <a:prstGeom prst="rect">
            <a:avLst/>
          </a:prstGeom>
          <a:noFill/>
        </p:spPr>
        <p:txBody>
          <a:bodyPr wrap="square" rtlCol="0">
            <a:spAutoFit/>
          </a:bodyPr>
          <a:lstStyle/>
          <a:p>
            <a:pPr algn="ctr"/>
            <a:r>
              <a:rPr lang="fr-CA" sz="2200" b="1" dirty="0">
                <a:ln>
                  <a:solidFill>
                    <a:schemeClr val="tx1"/>
                  </a:solidFill>
                </a:ln>
                <a:solidFill>
                  <a:srgbClr val="FF0000"/>
                </a:solidFill>
                <a:latin typeface="Berlin Sans FB Demi" pitchFamily="34" charset="0"/>
              </a:rPr>
              <a:t>Tarif (taxe) de 200%</a:t>
            </a:r>
          </a:p>
        </p:txBody>
      </p:sp>
      <p:cxnSp>
        <p:nvCxnSpPr>
          <p:cNvPr id="9" name="Connecteur droit avec flèche 8"/>
          <p:cNvCxnSpPr/>
          <p:nvPr/>
        </p:nvCxnSpPr>
        <p:spPr>
          <a:xfrm>
            <a:off x="4267200" y="2894557"/>
            <a:ext cx="2530823" cy="1662313"/>
          </a:xfrm>
          <a:prstGeom prst="straightConnector1">
            <a:avLst/>
          </a:prstGeom>
          <a:ln w="3492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304800"/>
            <a:ext cx="2057400" cy="954107"/>
          </a:xfrm>
          <a:prstGeom prst="rect">
            <a:avLst/>
          </a:prstGeom>
          <a:solidFill>
            <a:schemeClr val="bg1"/>
          </a:solidFill>
          <a:ln w="31750">
            <a:solidFill>
              <a:schemeClr val="tx1"/>
            </a:solidFill>
          </a:ln>
        </p:spPr>
        <p:txBody>
          <a:bodyPr wrap="square" rtlCol="0">
            <a:spAutoFit/>
          </a:bodyPr>
          <a:lstStyle/>
          <a:p>
            <a:pPr algn="ctr"/>
            <a:r>
              <a:rPr lang="fr-CA" sz="2800" dirty="0">
                <a:latin typeface="Adobe Garamond Pro" pitchFamily="18" charset="0"/>
              </a:rPr>
              <a:t>Qu’est-ce qu’un tarif?</a:t>
            </a:r>
            <a:endParaRPr lang="en-CA" sz="2800" dirty="0">
              <a:latin typeface="Adobe Garamond Pro" pitchFamily="18"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9200" y="4712400"/>
            <a:ext cx="750685" cy="1207623"/>
          </a:xfrm>
          <a:prstGeom prst="rect">
            <a:avLst/>
          </a:prstGeom>
        </p:spPr>
      </p:pic>
      <p:pic>
        <p:nvPicPr>
          <p:cNvPr id="11" name="Espace réservé du contenu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83" y="76200"/>
            <a:ext cx="765182" cy="762000"/>
          </a:xfrm>
          <a:prstGeom prst="rect">
            <a:avLst/>
          </a:prstGeom>
        </p:spPr>
      </p:pic>
    </p:spTree>
    <p:extLst>
      <p:ext uri="{BB962C8B-B14F-4D97-AF65-F5344CB8AC3E}">
        <p14:creationId xmlns:p14="http://schemas.microsoft.com/office/powerpoint/2010/main" val="347259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etyee.cachefly.net/Opinion/2012/06/25/tpp-talks-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9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08372"/>
            <a:ext cx="8534400" cy="1039427"/>
          </a:xfrm>
        </p:spPr>
        <p:txBody>
          <a:bodyPr>
            <a:noAutofit/>
          </a:bodyPr>
          <a:lstStyle/>
          <a:p>
            <a:r>
              <a:rPr lang="fr-CA" sz="3600" dirty="0"/>
              <a:t>L’économie coloniale</a:t>
            </a:r>
          </a:p>
        </p:txBody>
      </p:sp>
      <p:sp>
        <p:nvSpPr>
          <p:cNvPr id="3" name="Espace réservé du contenu 2"/>
          <p:cNvSpPr>
            <a:spLocks noGrp="1"/>
          </p:cNvSpPr>
          <p:nvPr>
            <p:ph idx="1"/>
          </p:nvPr>
        </p:nvSpPr>
        <p:spPr>
          <a:xfrm>
            <a:off x="360145" y="1752600"/>
            <a:ext cx="8534400" cy="1143000"/>
          </a:xfrm>
        </p:spPr>
        <p:txBody>
          <a:bodyPr>
            <a:normAutofit/>
          </a:bodyPr>
          <a:lstStyle/>
          <a:p>
            <a:r>
              <a:rPr lang="fr-CA" sz="3200" dirty="0"/>
              <a:t>La G-B abandonne le protectionnisme en 1846,</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819400"/>
            <a:ext cx="5898036" cy="3739278"/>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81000"/>
            <a:ext cx="1774973" cy="1263454"/>
          </a:xfrm>
          <a:prstGeom prst="rect">
            <a:avLst/>
          </a:prstGeom>
        </p:spPr>
      </p:pic>
      <p:sp>
        <p:nvSpPr>
          <p:cNvPr id="7" name="Espace réservé du contenu 2">
            <a:extLst>
              <a:ext uri="{FF2B5EF4-FFF2-40B4-BE49-F238E27FC236}">
                <a16:creationId xmlns:a16="http://schemas.microsoft.com/office/drawing/2014/main" id="{BA1579AC-10D2-4E2C-B17A-D01240F9C652}"/>
              </a:ext>
            </a:extLst>
          </p:cNvPr>
          <p:cNvSpPr txBox="1">
            <a:spLocks/>
          </p:cNvSpPr>
          <p:nvPr/>
        </p:nvSpPr>
        <p:spPr>
          <a:xfrm>
            <a:off x="2286000" y="2232000"/>
            <a:ext cx="6096000" cy="82276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fr-CA" sz="3200" dirty="0"/>
              <a:t>et adopte le </a:t>
            </a:r>
            <a:r>
              <a:rPr lang="fr-CA" sz="3200" u="sng" dirty="0"/>
              <a:t>libre-échan</a:t>
            </a:r>
            <a:r>
              <a:rPr lang="fr-CA" sz="3200" dirty="0"/>
              <a:t>g</a:t>
            </a:r>
            <a:r>
              <a:rPr lang="fr-CA" sz="3200" u="sng" dirty="0"/>
              <a:t>e</a:t>
            </a:r>
            <a:r>
              <a:rPr lang="fr-CA" sz="3200" dirty="0"/>
              <a:t>.</a:t>
            </a:r>
          </a:p>
        </p:txBody>
      </p:sp>
    </p:spTree>
    <p:extLst>
      <p:ext uri="{BB962C8B-B14F-4D97-AF65-F5344CB8AC3E}">
        <p14:creationId xmlns:p14="http://schemas.microsoft.com/office/powerpoint/2010/main" val="286664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08372"/>
            <a:ext cx="8534400" cy="1039427"/>
          </a:xfrm>
        </p:spPr>
        <p:txBody>
          <a:bodyPr>
            <a:noAutofit/>
          </a:bodyPr>
          <a:lstStyle/>
          <a:p>
            <a:r>
              <a:rPr lang="fr-CA" sz="3600" dirty="0"/>
              <a:t>L’économie coloniale</a:t>
            </a:r>
          </a:p>
        </p:txBody>
      </p:sp>
      <p:sp>
        <p:nvSpPr>
          <p:cNvPr id="3" name="Espace réservé du contenu 2"/>
          <p:cNvSpPr>
            <a:spLocks noGrp="1"/>
          </p:cNvSpPr>
          <p:nvPr>
            <p:ph idx="1"/>
          </p:nvPr>
        </p:nvSpPr>
        <p:spPr>
          <a:xfrm>
            <a:off x="457200" y="1752601"/>
            <a:ext cx="8458200" cy="2514599"/>
          </a:xfrm>
        </p:spPr>
        <p:txBody>
          <a:bodyPr>
            <a:normAutofit/>
          </a:bodyPr>
          <a:lstStyle/>
          <a:p>
            <a:r>
              <a:rPr lang="fr-CA" sz="3200" dirty="0"/>
              <a:t>Les exportations canadiennes (surtout blé et bois) diminuent.</a:t>
            </a:r>
          </a:p>
          <a:p>
            <a:r>
              <a:rPr lang="fr-CA" sz="3200" dirty="0"/>
              <a:t>Le Canada-Uni cherche un nouveau partenaire commercial.</a:t>
            </a:r>
          </a:p>
        </p:txBody>
      </p:sp>
      <p:sp>
        <p:nvSpPr>
          <p:cNvPr id="6" name="Espace réservé du contenu 2"/>
          <p:cNvSpPr txBox="1">
            <a:spLocks/>
          </p:cNvSpPr>
          <p:nvPr/>
        </p:nvSpPr>
        <p:spPr>
          <a:xfrm>
            <a:off x="723900" y="3311999"/>
            <a:ext cx="7886700" cy="1107601"/>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fr-CA" sz="3200" dirty="0"/>
              <a:t>					   Il se tourne aux É-U,</a:t>
            </a:r>
          </a:p>
        </p:txBody>
      </p:sp>
      <p:sp>
        <p:nvSpPr>
          <p:cNvPr id="7" name="Espace réservé du contenu 2">
            <a:extLst>
              <a:ext uri="{FF2B5EF4-FFF2-40B4-BE49-F238E27FC236}">
                <a16:creationId xmlns:a16="http://schemas.microsoft.com/office/drawing/2014/main" id="{414DCD63-07FA-4B50-A97B-F0D5B0CF0F0C}"/>
              </a:ext>
            </a:extLst>
          </p:cNvPr>
          <p:cNvSpPr txBox="1">
            <a:spLocks/>
          </p:cNvSpPr>
          <p:nvPr/>
        </p:nvSpPr>
        <p:spPr>
          <a:xfrm>
            <a:off x="723900" y="3791870"/>
            <a:ext cx="5372100" cy="2362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None/>
            </a:pPr>
            <a:r>
              <a:rPr lang="fr-CA" sz="3200" dirty="0"/>
              <a:t>		et signe un traité de libre-échange en 1854 : le </a:t>
            </a:r>
            <a:r>
              <a:rPr lang="fr-CA" sz="3200" u="sng" dirty="0"/>
              <a:t>Traité de réciprocité</a:t>
            </a:r>
            <a:r>
              <a:rPr lang="fr-CA" sz="3200" dirty="0"/>
              <a:t>.</a:t>
            </a:r>
          </a:p>
        </p:txBody>
      </p:sp>
      <p:pic>
        <p:nvPicPr>
          <p:cNvPr id="8" name="Picture 7" descr="A picture containing food, grill, indoor&#10;&#10;Description generated with high confidence">
            <a:extLst>
              <a:ext uri="{FF2B5EF4-FFF2-40B4-BE49-F238E27FC236}">
                <a16:creationId xmlns:a16="http://schemas.microsoft.com/office/drawing/2014/main" id="{FBC6173B-6CF7-41EB-8EE2-FBEEE0A94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752" y="4648200"/>
            <a:ext cx="4162838" cy="1900187"/>
          </a:xfrm>
          <a:prstGeom prst="rect">
            <a:avLst/>
          </a:prstGeom>
        </p:spPr>
      </p:pic>
      <p:pic>
        <p:nvPicPr>
          <p:cNvPr id="10" name="Picture 9" descr="A picture containing sitting, table&#10;&#10;Description generated with very high confidence">
            <a:extLst>
              <a:ext uri="{FF2B5EF4-FFF2-40B4-BE49-F238E27FC236}">
                <a16:creationId xmlns:a16="http://schemas.microsoft.com/office/drawing/2014/main" id="{A2E96CF3-E754-49C0-9CFF-5200470F39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4171413"/>
            <a:ext cx="1151887" cy="801557"/>
          </a:xfrm>
          <a:prstGeom prst="rect">
            <a:avLst/>
          </a:prstGeom>
        </p:spPr>
      </p:pic>
    </p:spTree>
    <p:extLst>
      <p:ext uri="{BB962C8B-B14F-4D97-AF65-F5344CB8AC3E}">
        <p14:creationId xmlns:p14="http://schemas.microsoft.com/office/powerpoint/2010/main" val="23724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is">
  <a:themeElements>
    <a:clrScheme name="Basis">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448</TotalTime>
  <Words>244</Words>
  <Application>Microsoft Office PowerPoint</Application>
  <PresentationFormat>On-screen Show (4:3)</PresentationFormat>
  <Paragraphs>47</Paragraphs>
  <Slides>13</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Adobe Garamond Pro</vt:lpstr>
      <vt:lpstr>Arial</vt:lpstr>
      <vt:lpstr>Berlin Sans FB Demi</vt:lpstr>
      <vt:lpstr>Book Antiqua</vt:lpstr>
      <vt:lpstr>Calibri</vt:lpstr>
      <vt:lpstr>Calibri Light</vt:lpstr>
      <vt:lpstr>Century Gothic</vt:lpstr>
      <vt:lpstr>Corbel</vt:lpstr>
      <vt:lpstr>Apothicaire</vt:lpstr>
      <vt:lpstr>Office Theme</vt:lpstr>
      <vt:lpstr>Basis</vt:lpstr>
      <vt:lpstr>L’ÉCONOMIE COLONIALE</vt:lpstr>
      <vt:lpstr>L’économie coloniale</vt:lpstr>
      <vt:lpstr>PowerPoint Presentation</vt:lpstr>
      <vt:lpstr>L’économie coloniale</vt:lpstr>
      <vt:lpstr>Lequel des deux énoncés est vrai?</vt:lpstr>
      <vt:lpstr>PowerPoint Presentation</vt:lpstr>
      <vt:lpstr>PowerPoint Presentation</vt:lpstr>
      <vt:lpstr>L’économie coloniale</vt:lpstr>
      <vt:lpstr>L’économie coloniale</vt:lpstr>
      <vt:lpstr>L’économie coloniale</vt:lpstr>
      <vt:lpstr>PowerPoint Presentation</vt:lpstr>
      <vt:lpstr>L’économie coloniale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dc:creator>
  <cp:lastModifiedBy>Martin Brisebois</cp:lastModifiedBy>
  <cp:revision>45</cp:revision>
  <dcterms:created xsi:type="dcterms:W3CDTF">2014-04-06T15:21:06Z</dcterms:created>
  <dcterms:modified xsi:type="dcterms:W3CDTF">2019-09-20T11:49:26Z</dcterms:modified>
</cp:coreProperties>
</file>