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</p:sldMasterIdLst>
  <p:sldIdLst>
    <p:sldId id="257" r:id="rId5"/>
    <p:sldId id="278" r:id="rId6"/>
    <p:sldId id="271" r:id="rId7"/>
    <p:sldId id="259" r:id="rId8"/>
    <p:sldId id="272" r:id="rId9"/>
    <p:sldId id="273" r:id="rId10"/>
    <p:sldId id="274" r:id="rId11"/>
    <p:sldId id="275" r:id="rId12"/>
    <p:sldId id="276" r:id="rId13"/>
    <p:sldId id="277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Brisebois" initials="MB" lastIdx="1" clrIdx="0">
    <p:extLst>
      <p:ext uri="{19B8F6BF-5375-455C-9EA6-DF929625EA0E}">
        <p15:presenceInfo xmlns:p15="http://schemas.microsoft.com/office/powerpoint/2012/main" userId="d95486bb1f607d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CBF3"/>
    <a:srgbClr val="FFAFB1"/>
    <a:srgbClr val="000000"/>
    <a:srgbClr val="004A82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9-09T16:04:23.359" idx="1">
    <p:pos x="5249" y="451"/>
    <p:text>Que remarque-t-on de cette photo? Ce sont tous des hommes, ils sont tous blancs, ils sont habillés pareillement.</p:text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602-6381-42BD-A430-EE27474E47B3}" type="datetimeFigureOut">
              <a:rPr lang="fr-CA" smtClean="0"/>
              <a:pPr/>
              <a:t>2019-09-23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F945-FD8C-455D-97A8-DA628644AD7E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602-6381-42BD-A430-EE27474E47B3}" type="datetimeFigureOut">
              <a:rPr lang="fr-CA" smtClean="0"/>
              <a:pPr/>
              <a:t>2019-09-23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F945-FD8C-455D-97A8-DA628644AD7E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602-6381-42BD-A430-EE27474E47B3}" type="datetimeFigureOut">
              <a:rPr lang="fr-CA" smtClean="0"/>
              <a:pPr/>
              <a:t>2019-09-23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F945-FD8C-455D-97A8-DA628644AD7E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602-6381-42BD-A430-EE27474E47B3}" type="datetimeFigureOut">
              <a:rPr lang="fr-CA" smtClean="0"/>
              <a:pPr/>
              <a:t>2019-09-23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F945-FD8C-455D-97A8-DA628644AD7E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602-6381-42BD-A430-EE27474E47B3}" type="datetimeFigureOut">
              <a:rPr lang="fr-CA" smtClean="0"/>
              <a:pPr/>
              <a:t>2019-09-23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F945-FD8C-455D-97A8-DA628644AD7E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602-6381-42BD-A430-EE27474E47B3}" type="datetimeFigureOut">
              <a:rPr lang="fr-CA" smtClean="0"/>
              <a:pPr/>
              <a:t>2019-09-23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F945-FD8C-455D-97A8-DA628644AD7E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602-6381-42BD-A430-EE27474E47B3}" type="datetimeFigureOut">
              <a:rPr lang="fr-CA" smtClean="0"/>
              <a:pPr/>
              <a:t>2019-09-23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F945-FD8C-455D-97A8-DA628644AD7E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602-6381-42BD-A430-EE27474E47B3}" type="datetimeFigureOut">
              <a:rPr lang="fr-CA" smtClean="0"/>
              <a:pPr/>
              <a:t>2019-09-23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F945-FD8C-455D-97A8-DA628644AD7E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602-6381-42BD-A430-EE27474E47B3}" type="datetimeFigureOut">
              <a:rPr lang="fr-CA" smtClean="0"/>
              <a:pPr/>
              <a:t>2019-09-23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F945-FD8C-455D-97A8-DA628644AD7E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602-6381-42BD-A430-EE27474E47B3}" type="datetimeFigureOut">
              <a:rPr lang="fr-CA" smtClean="0"/>
              <a:pPr/>
              <a:t>2019-09-23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F945-FD8C-455D-97A8-DA628644AD7E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602-6381-42BD-A430-EE27474E47B3}" type="datetimeFigureOut">
              <a:rPr lang="fr-CA" smtClean="0"/>
              <a:pPr/>
              <a:t>2019-09-23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F945-FD8C-455D-97A8-DA628644AD7E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602-6381-42BD-A430-EE27474E47B3}" type="datetimeFigureOut">
              <a:rPr lang="fr-CA" smtClean="0"/>
              <a:pPr/>
              <a:t>2019-09-23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F945-FD8C-455D-97A8-DA628644AD7E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602-6381-42BD-A430-EE27474E47B3}" type="datetimeFigureOut">
              <a:rPr lang="fr-CA" smtClean="0"/>
              <a:pPr/>
              <a:t>2019-09-23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F945-FD8C-455D-97A8-DA628644AD7E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602-6381-42BD-A430-EE27474E47B3}" type="datetimeFigureOut">
              <a:rPr lang="fr-CA" smtClean="0"/>
              <a:pPr/>
              <a:t>2019-09-23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F945-FD8C-455D-97A8-DA628644AD7E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602-6381-42BD-A430-EE27474E47B3}" type="datetimeFigureOut">
              <a:rPr lang="fr-CA" smtClean="0"/>
              <a:pPr/>
              <a:t>2019-09-23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F945-FD8C-455D-97A8-DA628644AD7E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2ECA4-631F-4250-8E77-90415A1AD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203622-7362-497B-9409-C58EB50EBB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88264-A53E-4724-BC3D-F48AF9942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602-6381-42BD-A430-EE27474E47B3}" type="datetimeFigureOut">
              <a:rPr lang="fr-CA" smtClean="0"/>
              <a:pPr/>
              <a:t>2019-09-23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24F12-DBBA-4A51-AA7A-4B916563F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B9412-E06A-4E2A-AD59-BAF5CB51C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F945-FD8C-455D-97A8-DA628644AD7E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05542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12059-8FF8-4886-9886-BA51EC080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44FF0-5055-4D8B-AC37-253A10E7D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82BDA-D483-4E54-893F-9EC3A959E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602-6381-42BD-A430-EE27474E47B3}" type="datetimeFigureOut">
              <a:rPr lang="fr-CA" smtClean="0"/>
              <a:pPr/>
              <a:t>2019-09-23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C2971-5B98-49EC-86FB-0589DB58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210F2-3A03-46B4-B54C-D87F19ED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F945-FD8C-455D-97A8-DA628644AD7E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76562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7F283-199A-4A46-86D1-92A9EE126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0A00D-2520-4040-B079-7139A24F7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98104-F3BF-4552-9BCE-280C1DAEE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602-6381-42BD-A430-EE27474E47B3}" type="datetimeFigureOut">
              <a:rPr lang="fr-CA" smtClean="0"/>
              <a:pPr/>
              <a:t>2019-09-23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10307-256A-409F-829B-12FB57C62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CD8D6-1E5B-48D9-B704-A028B49F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F945-FD8C-455D-97A8-DA628644AD7E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52436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C5521-577A-4EDB-B100-FD8739E9E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98074-D1E2-4BA7-9F90-B9F81D9B8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E44A0-8334-4EAF-BED4-D3FE8F234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3E92C-C715-4ED3-B3F4-A1B05016E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602-6381-42BD-A430-EE27474E47B3}" type="datetimeFigureOut">
              <a:rPr lang="fr-CA" smtClean="0"/>
              <a:pPr/>
              <a:t>2019-09-23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8B3D8B-6FEC-4B01-AAA2-7F21E27AE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08798-5A1B-44E9-8BEF-B2C61991A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F945-FD8C-455D-97A8-DA628644AD7E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46061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28936-2064-42B3-94F7-700D7F77D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9D592-040E-4BE9-98FB-3733A9355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252365-DBAF-424A-8021-152B2BA9F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60634C-B7F2-4241-A9A9-22D9256397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D5B16B-A3C7-43C6-AD0C-F730DB4C7E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D32241-E477-4968-AB37-DC7663DC4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602-6381-42BD-A430-EE27474E47B3}" type="datetimeFigureOut">
              <a:rPr lang="fr-CA" smtClean="0"/>
              <a:pPr/>
              <a:t>2019-09-23</a:t>
            </a:fld>
            <a:endParaRPr lang="fr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D7B330-236C-42BE-A70A-EE4484D88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EE3157-E9B0-41DF-92DA-03A588714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F945-FD8C-455D-97A8-DA628644AD7E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772574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89BD1-27BB-4947-ABB4-48F10B43F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BFA329-7FA7-4BB6-BA9B-9DBEBD520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602-6381-42BD-A430-EE27474E47B3}" type="datetimeFigureOut">
              <a:rPr lang="fr-CA" smtClean="0"/>
              <a:pPr/>
              <a:t>2019-09-23</a:t>
            </a:fld>
            <a:endParaRPr lang="fr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F0F06-D40D-4918-8638-B111FD211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F209A-E1C7-44DE-8CDC-9E8ED9145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F945-FD8C-455D-97A8-DA628644AD7E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301023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3191AE-C831-4037-B9AC-04AC9E9A4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602-6381-42BD-A430-EE27474E47B3}" type="datetimeFigureOut">
              <a:rPr lang="fr-CA" smtClean="0"/>
              <a:pPr/>
              <a:t>2019-09-23</a:t>
            </a:fld>
            <a:endParaRPr lang="fr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EC9449-AD2B-4A42-9F64-60E191F42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7A8B9-F76E-489E-A404-980468DA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F945-FD8C-455D-97A8-DA628644AD7E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7448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602-6381-42BD-A430-EE27474E47B3}" type="datetimeFigureOut">
              <a:rPr lang="fr-CA" smtClean="0"/>
              <a:pPr/>
              <a:t>2019-09-23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F945-FD8C-455D-97A8-DA628644AD7E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78743-6815-4F48-BBED-2D9EB101F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E72B8-A131-41F7-9ED8-567607730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CDE12C-84A1-46EE-9516-36BC7280F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172F5-B907-4CD4-A231-8750550C9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602-6381-42BD-A430-EE27474E47B3}" type="datetimeFigureOut">
              <a:rPr lang="fr-CA" smtClean="0"/>
              <a:pPr/>
              <a:t>2019-09-23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F57AD-0AB7-4A0E-939C-DA170E1A2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DF6B6-F06A-41D1-93E0-5E47E671F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F945-FD8C-455D-97A8-DA628644AD7E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122215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F112-471B-407A-B5D0-DA417D150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E311C7-4AC6-4D77-81F2-F8583ADCE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D58D08-EDD5-4829-B41D-809AD7481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09D87-3AED-41AA-916D-32C920DEB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602-6381-42BD-A430-EE27474E47B3}" type="datetimeFigureOut">
              <a:rPr lang="fr-CA" smtClean="0"/>
              <a:pPr/>
              <a:t>2019-09-23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F7A81-F4D9-4A52-8CB3-4DD43380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C2457D-4E5A-4E51-A7D9-5F286EAA8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F945-FD8C-455D-97A8-DA628644AD7E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070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5870E-8C18-473B-BC08-920C7F22F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0F112E-AB76-42AE-A530-183575049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BEF74-05EB-4814-AFF5-3B7ABD9C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602-6381-42BD-A430-EE27474E47B3}" type="datetimeFigureOut">
              <a:rPr lang="fr-CA" smtClean="0"/>
              <a:pPr/>
              <a:t>2019-09-23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D16FC-DFEF-4885-9877-52A323772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915F9-3584-49AE-9D94-7F7AD0F02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F945-FD8C-455D-97A8-DA628644AD7E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1459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23BB91-22D5-4F37-872C-913345EC52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A39FDB-EEFC-48FA-9610-505C715A5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4E9D6-7209-46A0-AEE3-C31BE1780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602-6381-42BD-A430-EE27474E47B3}" type="datetimeFigureOut">
              <a:rPr lang="fr-CA" smtClean="0"/>
              <a:pPr/>
              <a:t>2019-09-23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E49EC-A1F4-48D0-8CC6-CD206F582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08ED8-F543-4303-BA63-05D73CA4F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F945-FD8C-455D-97A8-DA628644AD7E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787674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6E93602-6381-42BD-A430-EE27474E47B3}" type="datetimeFigureOut">
              <a:rPr lang="fr-CA" smtClean="0"/>
              <a:pPr/>
              <a:t>2019-09-23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870F945-FD8C-455D-97A8-DA628644AD7E}" type="slidenum">
              <a:rPr lang="fr-CA" smtClean="0"/>
              <a:pPr/>
              <a:t>‹#›</a:t>
            </a:fld>
            <a:endParaRPr lang="fr-CA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9074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602-6381-42BD-A430-EE27474E47B3}" type="datetimeFigureOut">
              <a:rPr lang="fr-CA" smtClean="0"/>
              <a:pPr/>
              <a:t>2019-09-23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F945-FD8C-455D-97A8-DA628644AD7E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86481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602-6381-42BD-A430-EE27474E47B3}" type="datetimeFigureOut">
              <a:rPr lang="fr-CA" smtClean="0"/>
              <a:pPr/>
              <a:t>2019-09-23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F945-FD8C-455D-97A8-DA628644AD7E}" type="slidenum">
              <a:rPr lang="fr-CA" smtClean="0"/>
              <a:pPr/>
              <a:t>‹#›</a:t>
            </a:fld>
            <a:endParaRPr lang="fr-CA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8609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602-6381-42BD-A430-EE27474E47B3}" type="datetimeFigureOut">
              <a:rPr lang="fr-CA" smtClean="0"/>
              <a:pPr/>
              <a:t>2019-09-23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F945-FD8C-455D-97A8-DA628644AD7E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894058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602-6381-42BD-A430-EE27474E47B3}" type="datetimeFigureOut">
              <a:rPr lang="fr-CA" smtClean="0"/>
              <a:pPr/>
              <a:t>2019-09-23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F945-FD8C-455D-97A8-DA628644AD7E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825316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602-6381-42BD-A430-EE27474E47B3}" type="datetimeFigureOut">
              <a:rPr lang="fr-CA" smtClean="0"/>
              <a:pPr/>
              <a:t>2019-09-23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F945-FD8C-455D-97A8-DA628644AD7E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7069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602-6381-42BD-A430-EE27474E47B3}" type="datetimeFigureOut">
              <a:rPr lang="fr-CA" smtClean="0"/>
              <a:pPr/>
              <a:t>2019-09-23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F945-FD8C-455D-97A8-DA628644AD7E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602-6381-42BD-A430-EE27474E47B3}" type="datetimeFigureOut">
              <a:rPr lang="fr-CA" smtClean="0"/>
              <a:pPr/>
              <a:t>2019-09-23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F945-FD8C-455D-97A8-DA628644AD7E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325821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602-6381-42BD-A430-EE27474E47B3}" type="datetimeFigureOut">
              <a:rPr lang="fr-CA" smtClean="0"/>
              <a:pPr/>
              <a:t>2019-09-23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F945-FD8C-455D-97A8-DA628644AD7E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41613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602-6381-42BD-A430-EE27474E47B3}" type="datetimeFigureOut">
              <a:rPr lang="fr-CA" smtClean="0"/>
              <a:pPr/>
              <a:t>2019-09-23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F945-FD8C-455D-97A8-DA628644AD7E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56271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602-6381-42BD-A430-EE27474E47B3}" type="datetimeFigureOut">
              <a:rPr lang="fr-CA" smtClean="0"/>
              <a:pPr/>
              <a:t>2019-09-23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F945-FD8C-455D-97A8-DA628644AD7E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51752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602-6381-42BD-A430-EE27474E47B3}" type="datetimeFigureOut">
              <a:rPr lang="fr-CA" smtClean="0"/>
              <a:pPr/>
              <a:t>2019-09-23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F945-FD8C-455D-97A8-DA628644AD7E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91667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602-6381-42BD-A430-EE27474E47B3}" type="datetimeFigureOut">
              <a:rPr lang="fr-CA" smtClean="0"/>
              <a:pPr/>
              <a:t>2019-09-23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F945-FD8C-455D-97A8-DA628644AD7E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602-6381-42BD-A430-EE27474E47B3}" type="datetimeFigureOut">
              <a:rPr lang="fr-CA" smtClean="0"/>
              <a:pPr/>
              <a:t>2019-09-23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F945-FD8C-455D-97A8-DA628644AD7E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602-6381-42BD-A430-EE27474E47B3}" type="datetimeFigureOut">
              <a:rPr lang="fr-CA" smtClean="0"/>
              <a:pPr/>
              <a:t>2019-09-23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F945-FD8C-455D-97A8-DA628644AD7E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602-6381-42BD-A430-EE27474E47B3}" type="datetimeFigureOut">
              <a:rPr lang="fr-CA" smtClean="0"/>
              <a:pPr/>
              <a:t>2019-09-23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F945-FD8C-455D-97A8-DA628644AD7E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3602-6381-42BD-A430-EE27474E47B3}" type="datetimeFigureOut">
              <a:rPr lang="fr-CA" smtClean="0"/>
              <a:pPr/>
              <a:t>2019-09-23</a:t>
            </a:fld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70F945-FD8C-455D-97A8-DA628644AD7E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870F945-FD8C-455D-97A8-DA628644AD7E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6E93602-6381-42BD-A430-EE27474E47B3}" type="datetimeFigureOut">
              <a:rPr lang="fr-CA" smtClean="0"/>
              <a:pPr/>
              <a:t>2019-09-23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93602-6381-42BD-A430-EE27474E47B3}" type="datetimeFigureOut">
              <a:rPr lang="fr-CA" smtClean="0"/>
              <a:pPr/>
              <a:t>2019-09-23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0F945-FD8C-455D-97A8-DA628644AD7E}" type="slidenum">
              <a:rPr lang="fr-CA" smtClean="0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0E1652-2BA7-4933-BFFE-67D6132F5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9BF77-C17A-4516-833E-969AC8E9F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C0C9C-4638-4316-BE9B-0963A9D29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93602-6381-42BD-A430-EE27474E47B3}" type="datetimeFigureOut">
              <a:rPr lang="fr-CA" smtClean="0"/>
              <a:pPr/>
              <a:t>2019-09-23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27586-83E3-4A52-B137-ED35F085B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7DFBD-3862-4396-B655-912193FD0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0F945-FD8C-455D-97A8-DA628644AD7E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118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36E93602-6381-42BD-A430-EE27474E47B3}" type="datetimeFigureOut">
              <a:rPr lang="fr-CA" smtClean="0"/>
              <a:pPr/>
              <a:t>2019-09-23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D870F945-FD8C-455D-97A8-DA628644AD7E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160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38600" y="1143000"/>
            <a:ext cx="4572000" cy="5955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71600"/>
            <a:ext cx="4533034" cy="5488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438400" y="5181600"/>
            <a:ext cx="4267200" cy="12909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6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nard MT Condensed" panose="02050806060905020404" pitchFamily="18" charset="0"/>
              </a:rPr>
              <a:t>L’Acte de l’Amérique du Nord britannique</a:t>
            </a:r>
          </a:p>
        </p:txBody>
      </p:sp>
    </p:spTree>
    <p:extLst>
      <p:ext uri="{BB962C8B-B14F-4D97-AF65-F5344CB8AC3E}">
        <p14:creationId xmlns:p14="http://schemas.microsoft.com/office/powerpoint/2010/main" val="406102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7785216-7520-42FA-8FD5-9AC755A2F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400229"/>
            <a:ext cx="2204132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A15AAC-96D1-4093-B507-FF5927742D6C}"/>
              </a:ext>
            </a:extLst>
          </p:cNvPr>
          <p:cNvSpPr txBox="1"/>
          <p:nvPr/>
        </p:nvSpPr>
        <p:spPr>
          <a:xfrm>
            <a:off x="3367078" y="838200"/>
            <a:ext cx="2971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>
                <a:latin typeface="Berlin Sans FB Demi" panose="020E0802020502020306" pitchFamily="34" charset="0"/>
              </a:rPr>
              <a:t>p.53-54</a:t>
            </a:r>
          </a:p>
          <a:p>
            <a:r>
              <a:rPr lang="fr-CA" sz="3600" dirty="0">
                <a:latin typeface="Berlin Sans FB Demi" panose="020E0802020502020306" pitchFamily="34" charset="0"/>
              </a:rPr>
              <a:t>   #1</a:t>
            </a:r>
          </a:p>
          <a:p>
            <a:r>
              <a:rPr lang="fr-CA" sz="3600" dirty="0">
                <a:latin typeface="Berlin Sans FB Demi" panose="020E0802020502020306" pitchFamily="34" charset="0"/>
              </a:rPr>
              <a:t>   #3</a:t>
            </a:r>
          </a:p>
          <a:p>
            <a:r>
              <a:rPr lang="fr-CA" sz="3600" dirty="0">
                <a:latin typeface="Berlin Sans FB Demi" panose="020E0802020502020306" pitchFamily="34" charset="0"/>
              </a:rPr>
              <a:t>   #5a)</a:t>
            </a:r>
          </a:p>
          <a:p>
            <a:r>
              <a:rPr lang="fr-CA" sz="3600" dirty="0">
                <a:latin typeface="Berlin Sans FB Demi" panose="020E0802020502020306" pitchFamily="34" charset="0"/>
              </a:rPr>
              <a:t>   #6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514590-2152-4749-995D-07E9957705FF}"/>
              </a:ext>
            </a:extLst>
          </p:cNvPr>
          <p:cNvSpPr txBox="1"/>
          <p:nvPr/>
        </p:nvSpPr>
        <p:spPr>
          <a:xfrm>
            <a:off x="457200" y="5739673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u="sng" dirty="0">
                <a:latin typeface="Berlin Sans FB Demi" panose="020E0802020502020306" pitchFamily="34" charset="0"/>
              </a:rPr>
              <a:t>Questions importantes</a:t>
            </a:r>
            <a:r>
              <a:rPr lang="fr-CA" sz="3600" dirty="0">
                <a:latin typeface="Berlin Sans FB Demi" panose="020E0802020502020306" pitchFamily="34" charset="0"/>
              </a:rPr>
              <a:t> </a:t>
            </a:r>
            <a:r>
              <a:rPr lang="fr-CA" sz="3600" dirty="0">
                <a:solidFill>
                  <a:srgbClr val="FF0000"/>
                </a:solidFill>
                <a:latin typeface="Berlin Sans FB Demi" panose="020E0802020502020306" pitchFamily="34" charset="0"/>
              </a:rPr>
              <a:t>#1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139914-9D58-41FF-994F-76B2EF39503D}"/>
              </a:ext>
            </a:extLst>
          </p:cNvPr>
          <p:cNvSpPr txBox="1"/>
          <p:nvPr/>
        </p:nvSpPr>
        <p:spPr>
          <a:xfrm>
            <a:off x="3339138" y="286396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u="sng" dirty="0">
                <a:latin typeface="Berlin Sans FB Demi" panose="020E0802020502020306" pitchFamily="34" charset="0"/>
              </a:rPr>
              <a:t>Devoirs</a:t>
            </a:r>
            <a:endParaRPr lang="fr-CA" sz="3200" b="1" u="sng" dirty="0">
              <a:latin typeface="Berlin Sans FB Demi" panose="020E0802020502020306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2C1CA7-9982-4E69-B162-EEC311E4AF70}"/>
              </a:ext>
            </a:extLst>
          </p:cNvPr>
          <p:cNvSpPr txBox="1"/>
          <p:nvPr/>
        </p:nvSpPr>
        <p:spPr>
          <a:xfrm>
            <a:off x="464820" y="3565936"/>
            <a:ext cx="58740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u="sng" dirty="0">
                <a:latin typeface="Berlin Sans FB Demi" panose="020E0802020502020306" pitchFamily="34" charset="0"/>
              </a:rPr>
              <a:t>Vocabulaire important</a:t>
            </a:r>
            <a:endParaRPr lang="fr-CA" sz="3600" dirty="0">
              <a:latin typeface="Berlin Sans FB Demi" panose="020E0802020502020306" pitchFamily="34" charset="0"/>
            </a:endParaRPr>
          </a:p>
          <a:p>
            <a:pPr marL="571500" indent="-571500">
              <a:buFontTx/>
              <a:buChar char="-"/>
            </a:pPr>
            <a:r>
              <a:rPr lang="fr-CA" sz="3600" dirty="0">
                <a:solidFill>
                  <a:srgbClr val="FF0000"/>
                </a:solidFill>
                <a:latin typeface="Berlin Sans FB Demi" panose="020E0802020502020306" pitchFamily="34" charset="0"/>
              </a:rPr>
              <a:t>défis (nm)</a:t>
            </a:r>
          </a:p>
          <a:p>
            <a:pPr marL="571500" indent="-571500">
              <a:buFontTx/>
              <a:buChar char="-"/>
            </a:pPr>
            <a:r>
              <a:rPr lang="fr-CA" sz="3600" dirty="0">
                <a:solidFill>
                  <a:srgbClr val="FF0000"/>
                </a:solidFill>
                <a:latin typeface="Berlin Sans FB Demi" panose="020E0802020502020306" pitchFamily="34" charset="0"/>
              </a:rPr>
              <a:t>délégué (nm)</a:t>
            </a:r>
          </a:p>
          <a:p>
            <a:pPr marL="571500" indent="-571500">
              <a:buFontTx/>
              <a:buChar char="-"/>
            </a:pPr>
            <a:r>
              <a:rPr lang="fr-CA" sz="3600" dirty="0">
                <a:solidFill>
                  <a:srgbClr val="FF0000"/>
                </a:solidFill>
                <a:latin typeface="Berlin Sans FB Demi" panose="020E0802020502020306" pitchFamily="34" charset="0"/>
              </a:rPr>
              <a:t>unanime (adj)</a:t>
            </a:r>
          </a:p>
        </p:txBody>
      </p:sp>
    </p:spTree>
    <p:extLst>
      <p:ext uri="{BB962C8B-B14F-4D97-AF65-F5344CB8AC3E}">
        <p14:creationId xmlns:p14="http://schemas.microsoft.com/office/powerpoint/2010/main" val="28764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05514"/>
            <a:ext cx="8458200" cy="960438"/>
          </a:xfrm>
        </p:spPr>
        <p:txBody>
          <a:bodyPr/>
          <a:lstStyle/>
          <a:p>
            <a:pPr algn="ctr"/>
            <a:r>
              <a:rPr lang="fr-CA" sz="3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Rappelez-vous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304800" y="1265238"/>
            <a:ext cx="4495800" cy="2620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/>
              <a:t>Baldwin et Lafontaine forment le </a:t>
            </a:r>
            <a:r>
              <a:rPr lang="fr-CA" sz="3200" b="1" dirty="0"/>
              <a:t>Parti réformiste </a:t>
            </a:r>
            <a:r>
              <a:rPr lang="fr-CA" sz="3200" dirty="0"/>
              <a:t>et obtiennent le </a:t>
            </a:r>
            <a:r>
              <a:rPr lang="fr-CA" sz="3200" dirty="0" err="1"/>
              <a:t>gouv’t</a:t>
            </a:r>
            <a:r>
              <a:rPr lang="fr-CA" sz="3200" dirty="0"/>
              <a:t> responsable en 1848.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732D35-26A4-4829-9671-B0C186642E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672">
            <a:off x="228601" y="152400"/>
            <a:ext cx="918217" cy="914400"/>
          </a:xfrm>
          <a:prstGeom prst="rect">
            <a:avLst/>
          </a:prstGeom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8173049E-EA97-4102-A1E5-114B0444D001}"/>
              </a:ext>
            </a:extLst>
          </p:cNvPr>
          <p:cNvSpPr txBox="1">
            <a:spLocks/>
          </p:cNvSpPr>
          <p:nvPr/>
        </p:nvSpPr>
        <p:spPr>
          <a:xfrm>
            <a:off x="3675380" y="4012437"/>
            <a:ext cx="4762500" cy="2620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/>
              <a:t>Le parti ce dissout en 1851. Aucun autre parti est capable d’obtenir la </a:t>
            </a:r>
            <a:r>
              <a:rPr lang="fr-CA" sz="3200" b="1" dirty="0"/>
              <a:t>double majorité </a:t>
            </a:r>
            <a:r>
              <a:rPr lang="fr-CA" sz="3200" dirty="0"/>
              <a:t>au </a:t>
            </a:r>
            <a:r>
              <a:rPr lang="fr-CA" sz="3200" dirty="0" err="1"/>
              <a:t>Can-O</a:t>
            </a:r>
            <a:r>
              <a:rPr lang="fr-CA" sz="3200" dirty="0"/>
              <a:t> et </a:t>
            </a:r>
            <a:r>
              <a:rPr lang="fr-CA" sz="3200" dirty="0" err="1"/>
              <a:t>Can-E</a:t>
            </a:r>
            <a:r>
              <a:rPr lang="fr-CA" sz="3200" dirty="0"/>
              <a:t>.</a:t>
            </a:r>
          </a:p>
        </p:txBody>
      </p:sp>
      <p:pic>
        <p:nvPicPr>
          <p:cNvPr id="4" name="Picture 3" descr="A picture containing person, man, book, text&#10;&#10;Description automatically generated">
            <a:extLst>
              <a:ext uri="{FF2B5EF4-FFF2-40B4-BE49-F238E27FC236}">
                <a16:creationId xmlns:a16="http://schemas.microsoft.com/office/drawing/2014/main" id="{44140B6D-3A89-41C7-9EE6-0C772F5EC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151270"/>
            <a:ext cx="3327185" cy="24856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0FA3F715-00D9-4FD0-B1C1-75496055F8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31" y="4022596"/>
            <a:ext cx="3393290" cy="23782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092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05514"/>
            <a:ext cx="8458200" cy="960438"/>
          </a:xfrm>
        </p:spPr>
        <p:txBody>
          <a:bodyPr/>
          <a:lstStyle/>
          <a:p>
            <a:pPr algn="ctr"/>
            <a:r>
              <a:rPr lang="fr-CA" sz="3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L’Acte de l’Amérique du Nord britannique</a:t>
            </a:r>
          </a:p>
        </p:txBody>
      </p:sp>
      <p:pic>
        <p:nvPicPr>
          <p:cNvPr id="1026" name="Picture 2" descr="http://edusofad.com/www/demo/whis-4017/actifs/c2s9m9t9_92/c2s1m1t1_02re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71800"/>
            <a:ext cx="3274142" cy="2114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9200" y="3088356"/>
            <a:ext cx="1538142" cy="188143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113178"/>
            <a:ext cx="1485356" cy="1831794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419100" y="1265239"/>
            <a:ext cx="7696200" cy="1249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/>
              <a:t>Au </a:t>
            </a:r>
            <a:r>
              <a:rPr lang="fr-CA" sz="3200" dirty="0" err="1"/>
              <a:t>Can-O</a:t>
            </a:r>
            <a:r>
              <a:rPr lang="fr-CA" sz="3200" dirty="0"/>
              <a:t>, le chef du </a:t>
            </a:r>
            <a:r>
              <a:rPr lang="fr-CA" sz="3200" i="1" dirty="0"/>
              <a:t>Conservative Party</a:t>
            </a:r>
            <a:r>
              <a:rPr lang="fr-CA" sz="3200" dirty="0"/>
              <a:t> est </a:t>
            </a:r>
            <a:r>
              <a:rPr lang="fr-CA" sz="3200" u="sng" dirty="0"/>
              <a:t>John A. Macdonald</a:t>
            </a:r>
            <a:r>
              <a:rPr lang="fr-CA" sz="32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1746000"/>
            <a:ext cx="76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/>
              <a:t>		   	       Au </a:t>
            </a:r>
            <a:r>
              <a:rPr lang="fr-CA" sz="3200" dirty="0" err="1"/>
              <a:t>Can-E</a:t>
            </a:r>
            <a:r>
              <a:rPr lang="fr-CA" sz="3200" dirty="0"/>
              <a:t>, le chef du Parti bleu (cons.) est </a:t>
            </a:r>
            <a:r>
              <a:rPr lang="fr-CA" sz="3200" u="sng" dirty="0"/>
              <a:t>Geor</a:t>
            </a:r>
            <a:r>
              <a:rPr lang="fr-CA" sz="3200" dirty="0"/>
              <a:t>g</a:t>
            </a:r>
            <a:r>
              <a:rPr lang="fr-CA" sz="3200" u="sng" dirty="0"/>
              <a:t>e-Étienne Cartier</a:t>
            </a:r>
            <a:r>
              <a:rPr lang="fr-CA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434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072978" y="3352800"/>
            <a:ext cx="2743200" cy="1447800"/>
          </a:xfrm>
          <a:prstGeom prst="roundRect">
            <a:avLst/>
          </a:prstGeom>
          <a:gradFill flip="none" rotWithShape="1">
            <a:gsLst>
              <a:gs pos="75000">
                <a:srgbClr val="C00000"/>
              </a:gs>
              <a:gs pos="0">
                <a:srgbClr val="FF0000"/>
              </a:gs>
              <a:gs pos="93000">
                <a:srgbClr val="7A0000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7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/>
              <a:t>Parti </a:t>
            </a:r>
            <a:r>
              <a:rPr lang="fr-CA" sz="2400" b="1" i="1" dirty="0" err="1"/>
              <a:t>Clear</a:t>
            </a:r>
            <a:r>
              <a:rPr lang="fr-CA" sz="2400" b="1" i="1" dirty="0"/>
              <a:t> </a:t>
            </a:r>
            <a:r>
              <a:rPr lang="fr-CA" sz="2400" b="1" i="1" dirty="0" err="1"/>
              <a:t>Grits</a:t>
            </a:r>
            <a:endParaRPr lang="fr-CA" sz="2400" b="1" i="1" dirty="0"/>
          </a:p>
          <a:p>
            <a:pPr algn="ctr"/>
            <a:r>
              <a:rPr lang="fr-CA" sz="2400" dirty="0"/>
              <a:t>Majoritaire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4953000" y="5105400"/>
            <a:ext cx="2743200" cy="1447800"/>
          </a:xfrm>
          <a:prstGeom prst="roundRect">
            <a:avLst/>
          </a:prstGeom>
          <a:gradFill flip="none" rotWithShape="1">
            <a:gsLst>
              <a:gs pos="75000">
                <a:srgbClr val="C00000"/>
              </a:gs>
              <a:gs pos="0">
                <a:srgbClr val="FF0000"/>
              </a:gs>
              <a:gs pos="93000">
                <a:srgbClr val="7A0000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7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/>
              <a:t>Parti rouge</a:t>
            </a:r>
          </a:p>
          <a:p>
            <a:pPr algn="ctr"/>
            <a:r>
              <a:rPr lang="fr-CA" sz="2400" dirty="0"/>
              <a:t>Minoritaire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066800" y="5105400"/>
            <a:ext cx="2743200" cy="1447800"/>
          </a:xfrm>
          <a:prstGeom prst="roundRect">
            <a:avLst/>
          </a:prstGeom>
          <a:gradFill flip="none" rotWithShape="1">
            <a:gsLst>
              <a:gs pos="75000">
                <a:srgbClr val="0070C0"/>
              </a:gs>
              <a:gs pos="0">
                <a:srgbClr val="00B0F0"/>
              </a:gs>
              <a:gs pos="93000">
                <a:srgbClr val="004A82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/>
              <a:t>Parti conservateur</a:t>
            </a:r>
          </a:p>
          <a:p>
            <a:pPr algn="ctr"/>
            <a:r>
              <a:rPr lang="fr-CA" sz="2400" dirty="0"/>
              <a:t>Minoritaire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4953000" y="3344562"/>
            <a:ext cx="2743200" cy="1447800"/>
          </a:xfrm>
          <a:prstGeom prst="roundRect">
            <a:avLst/>
          </a:prstGeom>
          <a:gradFill flip="none" rotWithShape="1">
            <a:gsLst>
              <a:gs pos="75000">
                <a:srgbClr val="0070C0"/>
              </a:gs>
              <a:gs pos="0">
                <a:srgbClr val="00B0F0"/>
              </a:gs>
              <a:gs pos="93000">
                <a:srgbClr val="004A82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/>
              <a:t>Parti bleu</a:t>
            </a:r>
          </a:p>
          <a:p>
            <a:pPr algn="ctr"/>
            <a:r>
              <a:rPr lang="fr-CA" sz="2400" dirty="0"/>
              <a:t>Majoritaire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7" y="5870"/>
            <a:ext cx="8458200" cy="268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/>
          <p:cNvCxnSpPr>
            <a:cxnSpLocks/>
          </p:cNvCxnSpPr>
          <p:nvPr/>
        </p:nvCxnSpPr>
        <p:spPr>
          <a:xfrm>
            <a:off x="0" y="2680947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072978" y="2743200"/>
            <a:ext cx="2660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/>
              <a:t>Canada-Ouest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994189" y="2743200"/>
            <a:ext cx="2660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/>
              <a:t>Canada-Est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3886200" y="3962400"/>
            <a:ext cx="990600" cy="1905000"/>
          </a:xfrm>
          <a:prstGeom prst="straightConnector1">
            <a:avLst/>
          </a:prstGeom>
          <a:ln w="38100">
            <a:solidFill>
              <a:srgbClr val="004A82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5181600" y="1600200"/>
            <a:ext cx="87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dirty="0">
                <a:ln w="3175">
                  <a:solidFill>
                    <a:srgbClr val="00B050"/>
                  </a:solidFill>
                </a:ln>
                <a:solidFill>
                  <a:schemeClr val="bg1"/>
                </a:solidFill>
                <a:latin typeface="Britannic Bold" panose="020B0903060703020204" pitchFamily="34" charset="0"/>
              </a:rPr>
              <a:t>Canada Ouest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619750" y="990600"/>
            <a:ext cx="933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Britannic Bold" panose="020B0903060703020204" pitchFamily="34" charset="0"/>
              </a:rPr>
              <a:t>Canada Est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806" y="3327543"/>
            <a:ext cx="1180556" cy="145590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125" y="5150008"/>
            <a:ext cx="1154083" cy="141166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682578" y="4419600"/>
            <a:ext cx="1524000" cy="37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rgbClr val="000000"/>
                </a:solidFill>
              </a:rPr>
              <a:t>Libéral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682578" y="6180438"/>
            <a:ext cx="1524000" cy="37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rgbClr val="000000"/>
                </a:solidFill>
              </a:rPr>
              <a:t>Conservateur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562600" y="4379440"/>
            <a:ext cx="1524000" cy="37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rgbClr val="000000"/>
                </a:solidFill>
              </a:rPr>
              <a:t>Conservateur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562600" y="6178297"/>
            <a:ext cx="1524000" cy="37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rgbClr val="000000"/>
                </a:solidFill>
              </a:rPr>
              <a:t>Libéral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7172CC-7A59-443E-AE36-9FE69834B2F3}"/>
              </a:ext>
            </a:extLst>
          </p:cNvPr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2270CD-A6AE-4688-8232-AEB486DDDFF4}"/>
              </a:ext>
            </a:extLst>
          </p:cNvPr>
          <p:cNvSpPr/>
          <p:nvPr/>
        </p:nvSpPr>
        <p:spPr>
          <a:xfrm>
            <a:off x="8628834" y="0"/>
            <a:ext cx="515166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26" name="Connecteur droit avec flèche 17">
            <a:extLst>
              <a:ext uri="{FF2B5EF4-FFF2-40B4-BE49-F238E27FC236}">
                <a16:creationId xmlns:a16="http://schemas.microsoft.com/office/drawing/2014/main" id="{144E4BBC-F217-4C2D-8B23-9E0439063FDB}"/>
              </a:ext>
            </a:extLst>
          </p:cNvPr>
          <p:cNvCxnSpPr>
            <a:cxnSpLocks/>
          </p:cNvCxnSpPr>
          <p:nvPr/>
        </p:nvCxnSpPr>
        <p:spPr>
          <a:xfrm flipH="1">
            <a:off x="3886200" y="4038600"/>
            <a:ext cx="838200" cy="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17">
            <a:extLst>
              <a:ext uri="{FF2B5EF4-FFF2-40B4-BE49-F238E27FC236}">
                <a16:creationId xmlns:a16="http://schemas.microsoft.com/office/drawing/2014/main" id="{ADA848F4-8584-4D23-ADD6-5BE83C566AA4}"/>
              </a:ext>
            </a:extLst>
          </p:cNvPr>
          <p:cNvCxnSpPr>
            <a:cxnSpLocks/>
          </p:cNvCxnSpPr>
          <p:nvPr/>
        </p:nvCxnSpPr>
        <p:spPr>
          <a:xfrm flipV="1">
            <a:off x="2438400" y="4752202"/>
            <a:ext cx="0" cy="45720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7009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5" grpId="0"/>
      <p:bldP spid="25" grpId="1"/>
      <p:bldP spid="6" grpId="0"/>
      <p:bldP spid="19" grpId="0"/>
      <p:bldP spid="20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3345ADE0-53B0-4764-9647-F22CDB30AA39}"/>
              </a:ext>
            </a:extLst>
          </p:cNvPr>
          <p:cNvSpPr txBox="1">
            <a:spLocks/>
          </p:cNvSpPr>
          <p:nvPr/>
        </p:nvSpPr>
        <p:spPr>
          <a:xfrm>
            <a:off x="762000" y="5233937"/>
            <a:ext cx="7494608" cy="109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fr-CA" sz="3200" dirty="0"/>
              <a:t>				  formant la « </a:t>
            </a:r>
            <a:r>
              <a:rPr lang="fr-CA" sz="3200" u="sng" dirty="0"/>
              <a:t>Grande Coalition</a:t>
            </a:r>
            <a:r>
              <a:rPr lang="fr-CA" sz="3200" dirty="0"/>
              <a:t> »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05514"/>
            <a:ext cx="8458200" cy="960438"/>
          </a:xfrm>
        </p:spPr>
        <p:txBody>
          <a:bodyPr/>
          <a:lstStyle/>
          <a:p>
            <a:pPr algn="ctr"/>
            <a:r>
              <a:rPr lang="fr-CA" sz="3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L’Acte de l’Amérique du Nord britannique</a:t>
            </a:r>
          </a:p>
        </p:txBody>
      </p:sp>
      <p:pic>
        <p:nvPicPr>
          <p:cNvPr id="1026" name="Picture 2" descr="http://edusofad.com/www/demo/whis-4017/actifs/c2s9m9t9_92/c2s1m1t1_02re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71800"/>
            <a:ext cx="3274142" cy="2114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9200" y="3088356"/>
            <a:ext cx="1538142" cy="188143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113178"/>
            <a:ext cx="1485356" cy="1831794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419100" y="1265239"/>
            <a:ext cx="7696200" cy="1249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/>
              <a:t>Au </a:t>
            </a:r>
            <a:r>
              <a:rPr lang="fr-CA" sz="3200" dirty="0" err="1"/>
              <a:t>Can-O</a:t>
            </a:r>
            <a:r>
              <a:rPr lang="fr-CA" sz="3200" dirty="0"/>
              <a:t>, le chef du </a:t>
            </a:r>
            <a:r>
              <a:rPr lang="fr-CA" sz="3200" i="1" dirty="0"/>
              <a:t>Conservative Party</a:t>
            </a:r>
            <a:r>
              <a:rPr lang="fr-CA" sz="3200" dirty="0"/>
              <a:t> est </a:t>
            </a:r>
            <a:r>
              <a:rPr lang="fr-CA" sz="3200" u="sng" dirty="0"/>
              <a:t>John A. Macdonald.</a:t>
            </a:r>
            <a:r>
              <a:rPr lang="fr-CA" sz="32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1746000"/>
            <a:ext cx="76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/>
              <a:t>		   	       Au </a:t>
            </a:r>
            <a:r>
              <a:rPr lang="fr-CA" sz="3200" dirty="0" err="1"/>
              <a:t>Can-E</a:t>
            </a:r>
            <a:r>
              <a:rPr lang="fr-CA" sz="3200" dirty="0"/>
              <a:t>, le chef du Parti bleu (cons.) est </a:t>
            </a:r>
            <a:r>
              <a:rPr lang="fr-CA" sz="3200" u="sng" dirty="0"/>
              <a:t>Geor</a:t>
            </a:r>
            <a:r>
              <a:rPr lang="fr-CA" sz="3200" dirty="0"/>
              <a:t>g</a:t>
            </a:r>
            <a:r>
              <a:rPr lang="fr-CA" sz="3200" u="sng" dirty="0"/>
              <a:t>e-Étienne Cartier</a:t>
            </a:r>
            <a:r>
              <a:rPr lang="fr-CA" sz="3200" dirty="0"/>
              <a:t>.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541421" y="5227135"/>
            <a:ext cx="7696200" cy="640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/>
              <a:t>Ces 2 chefs s’unissent,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EB477CCA-37A1-492D-95F0-9A28A0617368}"/>
              </a:ext>
            </a:extLst>
          </p:cNvPr>
          <p:cNvSpPr txBox="1">
            <a:spLocks/>
          </p:cNvSpPr>
          <p:nvPr/>
        </p:nvSpPr>
        <p:spPr>
          <a:xfrm>
            <a:off x="761999" y="5731374"/>
            <a:ext cx="7374825" cy="1202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fr-CA" sz="3200" dirty="0"/>
              <a:t>					        (du parti </a:t>
            </a:r>
            <a:r>
              <a:rPr lang="fr-CA" sz="3200" i="1" dirty="0"/>
              <a:t>Clear </a:t>
            </a:r>
            <a:r>
              <a:rPr lang="fr-CA" sz="3200" i="1" dirty="0" err="1"/>
              <a:t>Grits</a:t>
            </a:r>
            <a:r>
              <a:rPr lang="fr-CA" sz="3200" i="1" dirty="0"/>
              <a:t>—</a:t>
            </a:r>
            <a:r>
              <a:rPr lang="fr-CA" sz="3200" dirty="0"/>
              <a:t>libéral du </a:t>
            </a:r>
            <a:r>
              <a:rPr lang="fr-CA" sz="3200" dirty="0" err="1"/>
              <a:t>Can-O</a:t>
            </a:r>
            <a:r>
              <a:rPr lang="fr-CA" sz="3200" dirty="0"/>
              <a:t>).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8B43B410-4C3E-4E00-8F11-91D23BD8EAA6}"/>
              </a:ext>
            </a:extLst>
          </p:cNvPr>
          <p:cNvSpPr txBox="1">
            <a:spLocks/>
          </p:cNvSpPr>
          <p:nvPr/>
        </p:nvSpPr>
        <p:spPr>
          <a:xfrm>
            <a:off x="2667000" y="5724000"/>
            <a:ext cx="3657600" cy="640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fr-CA" sz="3200" dirty="0"/>
              <a:t>avec George Brown</a:t>
            </a:r>
          </a:p>
        </p:txBody>
      </p:sp>
    </p:spTree>
    <p:extLst>
      <p:ext uri="{BB962C8B-B14F-4D97-AF65-F5344CB8AC3E}">
        <p14:creationId xmlns:p14="http://schemas.microsoft.com/office/powerpoint/2010/main" val="225784587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0" grpId="0" uiExpand="1" build="p"/>
      <p:bldP spid="13" grpId="0" uiExpand="1" build="p"/>
      <p:bldP spid="1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05514"/>
            <a:ext cx="8458200" cy="960438"/>
          </a:xfrm>
        </p:spPr>
        <p:txBody>
          <a:bodyPr/>
          <a:lstStyle/>
          <a:p>
            <a:pPr algn="ctr"/>
            <a:r>
              <a:rPr lang="fr-CA" sz="3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L’Acte de l’Amérique du Nord britannique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19100" y="1265239"/>
            <a:ext cx="7696200" cy="1249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/>
              <a:t>Ils mettent sur pied un système de « </a:t>
            </a:r>
            <a:r>
              <a:rPr lang="fr-CA" sz="3200" i="1" dirty="0"/>
              <a:t>rep by pop</a:t>
            </a:r>
            <a:r>
              <a:rPr lang="fr-CA" sz="3200" dirty="0"/>
              <a:t> ».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1752600"/>
            <a:ext cx="73533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/>
              <a:t>	  De plus, ils négocient la création d’un </a:t>
            </a:r>
            <a:r>
              <a:rPr lang="fr-CA" sz="3200" dirty="0" err="1"/>
              <a:t>gouv’t</a:t>
            </a:r>
            <a:r>
              <a:rPr lang="fr-CA" sz="3200" dirty="0"/>
              <a:t> </a:t>
            </a:r>
            <a:r>
              <a:rPr lang="fr-CA" sz="3200" u="sng" dirty="0"/>
              <a:t>fédéral</a:t>
            </a:r>
            <a:r>
              <a:rPr lang="fr-CA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48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635266DA-C06F-4833-9DF9-6F560B36F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custGeom>
            <a:avLst/>
            <a:gdLst>
              <a:gd name="connsiteX0" fmla="*/ 643467 w 12192000"/>
              <a:gd name="connsiteY0" fmla="*/ 643467 h 6858000"/>
              <a:gd name="connsiteX1" fmla="*/ 643467 w 12192000"/>
              <a:gd name="connsiteY1" fmla="*/ 6214533 h 6858000"/>
              <a:gd name="connsiteX2" fmla="*/ 11548533 w 12192000"/>
              <a:gd name="connsiteY2" fmla="*/ 6214533 h 6858000"/>
              <a:gd name="connsiteX3" fmla="*/ 11548533 w 12192000"/>
              <a:gd name="connsiteY3" fmla="*/ 64346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43467" y="643467"/>
                </a:moveTo>
                <a:lnTo>
                  <a:pt x="643467" y="6214533"/>
                </a:lnTo>
                <a:lnTo>
                  <a:pt x="11548533" y="6214533"/>
                </a:lnTo>
                <a:lnTo>
                  <a:pt x="11548533" y="64346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627698"/>
            <a:ext cx="8186737" cy="5602605"/>
          </a:xfrm>
          <a:prstGeom prst="rect">
            <a:avLst/>
          </a:prstGeom>
          <a:noFill/>
          <a:ln w="44450" cap="sq" cmpd="dbl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C238E1-4303-420A-B3E4-19B440E2F351}"/>
              </a:ext>
            </a:extLst>
          </p:cNvPr>
          <p:cNvSpPr/>
          <p:nvPr/>
        </p:nvSpPr>
        <p:spPr>
          <a:xfrm>
            <a:off x="-2" y="0"/>
            <a:ext cx="1524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D3D236-023E-431B-A1E8-473CF27CDBEC}"/>
              </a:ext>
            </a:extLst>
          </p:cNvPr>
          <p:cNvSpPr/>
          <p:nvPr/>
        </p:nvSpPr>
        <p:spPr>
          <a:xfrm>
            <a:off x="8991600" y="0"/>
            <a:ext cx="1524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A114C1-626F-4759-B068-862EF7C03B12}"/>
              </a:ext>
            </a:extLst>
          </p:cNvPr>
          <p:cNvSpPr/>
          <p:nvPr/>
        </p:nvSpPr>
        <p:spPr>
          <a:xfrm rot="16200000">
            <a:off x="4495805" y="2362193"/>
            <a:ext cx="152390" cy="88392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7A534A-DB71-4549-BEB6-B3D38027E460}"/>
              </a:ext>
            </a:extLst>
          </p:cNvPr>
          <p:cNvSpPr/>
          <p:nvPr/>
        </p:nvSpPr>
        <p:spPr>
          <a:xfrm rot="16200000">
            <a:off x="4495805" y="-4343406"/>
            <a:ext cx="152390" cy="88392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FEB964-15A2-41F2-B55D-7EDE5A4ACC81}"/>
              </a:ext>
            </a:extLst>
          </p:cNvPr>
          <p:cNvSpPr/>
          <p:nvPr/>
        </p:nvSpPr>
        <p:spPr>
          <a:xfrm>
            <a:off x="3276598" y="914400"/>
            <a:ext cx="2590801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>
                <a:solidFill>
                  <a:schemeClr val="tx1"/>
                </a:solidFill>
              </a:rPr>
              <a:t>Charlottetown, 1864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5897976-817B-4976-AD91-B14C32814A8C}"/>
              </a:ext>
            </a:extLst>
          </p:cNvPr>
          <p:cNvSpPr/>
          <p:nvPr/>
        </p:nvSpPr>
        <p:spPr>
          <a:xfrm>
            <a:off x="4267200" y="38862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0F9060E-FBDD-4B64-9344-D29A04D5FA57}"/>
              </a:ext>
            </a:extLst>
          </p:cNvPr>
          <p:cNvSpPr/>
          <p:nvPr/>
        </p:nvSpPr>
        <p:spPr>
          <a:xfrm>
            <a:off x="3428999" y="34290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82240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886E0321-EA6D-49C7-AB44-DA327CAB9915}"/>
              </a:ext>
            </a:extLst>
          </p:cNvPr>
          <p:cNvSpPr txBox="1">
            <a:spLocks/>
          </p:cNvSpPr>
          <p:nvPr/>
        </p:nvSpPr>
        <p:spPr>
          <a:xfrm>
            <a:off x="676800" y="2988710"/>
            <a:ext cx="7696200" cy="1249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fr-CA" sz="3200" dirty="0"/>
              <a:t>						    entre les représentants des colonies canadiennes: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05514"/>
            <a:ext cx="8458200" cy="960438"/>
          </a:xfrm>
        </p:spPr>
        <p:txBody>
          <a:bodyPr/>
          <a:lstStyle/>
          <a:p>
            <a:pPr algn="ctr"/>
            <a:r>
              <a:rPr lang="fr-CA" sz="3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L’Acte de l’Amérique du Nord britannique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19100" y="1265239"/>
            <a:ext cx="7696200" cy="1249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/>
              <a:t>Ils mettent sur pied un système de « </a:t>
            </a:r>
            <a:r>
              <a:rPr lang="fr-CA" sz="3200" i="1" dirty="0"/>
              <a:t>rep by pop</a:t>
            </a:r>
            <a:r>
              <a:rPr lang="fr-CA" sz="3200" dirty="0"/>
              <a:t> ».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1752600"/>
            <a:ext cx="73533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/>
              <a:t>	  De plus, ils négocient la création d’un </a:t>
            </a:r>
            <a:r>
              <a:rPr lang="fr-CA" sz="3200" dirty="0" err="1"/>
              <a:t>gouv’t</a:t>
            </a:r>
            <a:r>
              <a:rPr lang="fr-CA" sz="3200" dirty="0"/>
              <a:t> </a:t>
            </a:r>
            <a:r>
              <a:rPr lang="fr-CA" sz="3200" u="sng" dirty="0"/>
              <a:t>fédéral</a:t>
            </a:r>
            <a:r>
              <a:rPr lang="fr-CA" sz="3200" dirty="0"/>
              <a:t>.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ABC1B14F-A164-435C-8682-476393BC8B0C}"/>
              </a:ext>
            </a:extLst>
          </p:cNvPr>
          <p:cNvSpPr txBox="1">
            <a:spLocks/>
          </p:cNvSpPr>
          <p:nvPr/>
        </p:nvSpPr>
        <p:spPr>
          <a:xfrm>
            <a:off x="419100" y="2988710"/>
            <a:ext cx="6591300" cy="745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/>
              <a:t>En 1864 deux conférences ont lieu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37668D-A81D-4399-A88C-96A85D0A8936}"/>
              </a:ext>
            </a:extLst>
          </p:cNvPr>
          <p:cNvSpPr/>
          <p:nvPr/>
        </p:nvSpPr>
        <p:spPr>
          <a:xfrm>
            <a:off x="914400" y="4114800"/>
            <a:ext cx="480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fr-CA" sz="3200" dirty="0"/>
              <a:t>Charlottetown, Î-P-É</a:t>
            </a:r>
          </a:p>
          <a:p>
            <a:pPr marL="457200" indent="-457200">
              <a:buFontTx/>
              <a:buChar char="-"/>
            </a:pPr>
            <a:r>
              <a:rPr lang="fr-CA" sz="3200" dirty="0"/>
              <a:t>Québec, QC</a:t>
            </a:r>
          </a:p>
        </p:txBody>
      </p:sp>
      <p:pic>
        <p:nvPicPr>
          <p:cNvPr id="4" name="Picture 3" descr="A picture containing book, text&#10;&#10;Description generated with very high confidence">
            <a:extLst>
              <a:ext uri="{FF2B5EF4-FFF2-40B4-BE49-F238E27FC236}">
                <a16:creationId xmlns:a16="http://schemas.microsoft.com/office/drawing/2014/main" id="{DC78DF21-BDFC-4E49-A58D-6760C6CCC5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049" y="4114800"/>
            <a:ext cx="3704172" cy="259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2231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05514"/>
            <a:ext cx="8458200" cy="960438"/>
          </a:xfrm>
        </p:spPr>
        <p:txBody>
          <a:bodyPr/>
          <a:lstStyle/>
          <a:p>
            <a:pPr algn="ctr"/>
            <a:r>
              <a:rPr lang="fr-CA" sz="3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L’Acte de l’Amérique du Nord britannique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19100" y="1265239"/>
            <a:ext cx="7696200" cy="1249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/>
              <a:t>Terre-Neuve et Î-P-É se retirent du projet;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1752600"/>
            <a:ext cx="7239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/>
              <a:t>ils craignent une perte d’autonomie et plus de taxes.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45FFD5-46DF-4E12-9478-A3DB7169A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895600"/>
            <a:ext cx="4343400" cy="36995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A027F0-2AB1-4A89-93D4-2D1A30724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400" y="5791200"/>
            <a:ext cx="1038829" cy="727179"/>
          </a:xfrm>
          <a:prstGeom prst="rect">
            <a:avLst/>
          </a:prstGeom>
        </p:spPr>
      </p:pic>
      <p:pic>
        <p:nvPicPr>
          <p:cNvPr id="11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3DC093CB-0F23-4CB3-9210-B9FAA8307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00" y="5202000"/>
            <a:ext cx="1143000" cy="995199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id="{7691F004-4BD8-48BC-BD78-A17EF198BA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995" y="5699599"/>
            <a:ext cx="386491" cy="396401"/>
          </a:xfrm>
          <a:prstGeom prst="rect">
            <a:avLst/>
          </a:prstGeom>
        </p:spPr>
      </p:pic>
      <p:pic>
        <p:nvPicPr>
          <p:cNvPr id="18" name="Picture 17" descr="A close up of a logo&#10;&#10;Description generated with high confidence">
            <a:extLst>
              <a:ext uri="{FF2B5EF4-FFF2-40B4-BE49-F238E27FC236}">
                <a16:creationId xmlns:a16="http://schemas.microsoft.com/office/drawing/2014/main" id="{3ACE6410-9D49-4A86-8FFE-D9B3BAE106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949" y="5719971"/>
            <a:ext cx="345303" cy="4508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000DA6B-7EC6-4D43-9BE8-26D57EB897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200" y="4583378"/>
            <a:ext cx="1283289" cy="1104226"/>
          </a:xfrm>
          <a:prstGeom prst="rect">
            <a:avLst/>
          </a:prstGeom>
        </p:spPr>
      </p:pic>
      <p:pic>
        <p:nvPicPr>
          <p:cNvPr id="24" name="Picture 23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FD09080D-D08D-4025-9B0A-479FBDD149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388" y="5742000"/>
            <a:ext cx="228581" cy="18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3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ïté">
  <a:themeElements>
    <a:clrScheme name="Contiguïté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asis">
  <a:themeElements>
    <a:clrScheme name="Basis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F5327"/>
      </a:accent1>
      <a:accent2>
        <a:srgbClr val="A6B7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383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627</TotalTime>
  <Words>216</Words>
  <Application>Microsoft Office PowerPoint</Application>
  <PresentationFormat>On-screen Show (4:3)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Berlin Sans FB Demi</vt:lpstr>
      <vt:lpstr>Bernard MT Condensed</vt:lpstr>
      <vt:lpstr>Britannic Bold</vt:lpstr>
      <vt:lpstr>Calibri</vt:lpstr>
      <vt:lpstr>Calibri Light</vt:lpstr>
      <vt:lpstr>Cambria</vt:lpstr>
      <vt:lpstr>Corbel</vt:lpstr>
      <vt:lpstr>Contiguïté</vt:lpstr>
      <vt:lpstr>Office Theme</vt:lpstr>
      <vt:lpstr>1_Office Theme</vt:lpstr>
      <vt:lpstr>Basis</vt:lpstr>
      <vt:lpstr>PowerPoint Presentation</vt:lpstr>
      <vt:lpstr>Rappelez-vous</vt:lpstr>
      <vt:lpstr>L’Acte de l’Amérique du Nord britannique</vt:lpstr>
      <vt:lpstr>PowerPoint Presentation</vt:lpstr>
      <vt:lpstr>L’Acte de l’Amérique du Nord britannique</vt:lpstr>
      <vt:lpstr>L’Acte de l’Amérique du Nord britannique</vt:lpstr>
      <vt:lpstr>PowerPoint Presentation</vt:lpstr>
      <vt:lpstr>L’Acte de l’Amérique du Nord britannique</vt:lpstr>
      <vt:lpstr>L’Acte de l’Amérique du Nord britannique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</dc:creator>
  <cp:lastModifiedBy>Martin Brisebois</cp:lastModifiedBy>
  <cp:revision>92</cp:revision>
  <dcterms:created xsi:type="dcterms:W3CDTF">2014-04-23T21:44:13Z</dcterms:created>
  <dcterms:modified xsi:type="dcterms:W3CDTF">2019-09-23T16:22:00Z</dcterms:modified>
</cp:coreProperties>
</file>