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5T08:53:10.509" idx="1">
    <p:pos x="6146" y="204"/>
    <p:text>La carte représente en fait l'Empire britannique à son apogée en 1921.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2T14:14:16.973" idx="2">
    <p:pos x="5688" y="1903"/>
    <p:text>En révisant le rôle du Conseil législatif (Sénat) qui fait essentiellement la même chose que la Chambre d'assemblée, mentionner que c'est d'ailleurs pourquoi plusieurs personnes veulent abolit le Sénat.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080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8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81B0-3562-4D5F-83D0-28541C8D9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4C3C3-4777-452E-96E1-77720A84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3854-2E3A-4B9A-9459-20DCD55B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1439-588D-4E2A-B377-EEC92B22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0F21-43A5-4DBD-95D4-564B1CD5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07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2201-A736-4DF0-93F8-B68E1834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DD2-7C4D-41B6-B8C5-3264D2FE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45076-85AF-4398-A577-9D642F4E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1680A-BC9B-4B10-A28E-C740CA39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9123-4F3A-49C8-AB42-A1778CC7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124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9CB2-F517-42FE-897D-CE079BF3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76324-2DB7-4244-B368-4748C6DF8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86D2A-2E3E-472B-9E4B-797B286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89E4D-EA6E-43D3-B9B5-0F8974C8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3EB6-9541-49AA-935B-CD396CCC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785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E04D-7088-42EE-B8CE-7390B4B5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A953-8960-40CC-8BF3-5F03F76BE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850E5-EE91-49C3-BA62-81965921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CF6B2-B722-402F-B061-D8D73671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42954-80AA-4F70-97AB-1225DC49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AE3F-8AAF-49A3-A0BE-8B2EE7A3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2457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1FF3-7A7C-41FB-BEF5-D717D962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526E-9C49-4544-8183-3B08CEBE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4F9C5-18BB-48EF-842B-728B5EFA3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22C35-099C-4050-967D-E17C024F9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B7F36-CDA1-4011-A50A-86658AB6B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6A0D6-0553-4783-B7AD-938CAD5A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12F0C-6F68-4813-950D-8BE3107A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A919A-0863-44EC-A4DB-7D4B32F7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627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F367-B901-4CB8-848B-DF10B683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36DA3-3951-4075-8616-2D49E50F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EDF2A-CD23-4A19-9BB8-E389BDB2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5A7B8-6474-46E2-B4B5-E3C6E391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970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8D320-DA65-4086-856B-B20370CB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143A7-07F2-4B8F-A4BC-07AEB113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3EFB-53D2-4E3B-9974-CAF56617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04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F6A2-86DA-4B07-A372-98F71E0D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A1C7-7472-45E9-80C3-14E7A6101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6DD6B-AA42-498B-AD3D-85C27489A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382D2-3A6F-4174-84CE-FECF876A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035DB-8E02-4F8D-B5CD-C1C04745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8DE78-A1F2-4F67-80A4-3A7006CA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3421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960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1A4C-2215-4EC3-BE0C-8A6F6B0F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94D20-E48A-4D98-B70C-29960BA4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977AC-4C9B-457A-A995-A65670B6C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F7824-6BBE-4948-9350-61D9025C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297F7-1C46-4549-AEED-64050673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A46B4-82CB-47CE-81FD-5F88D289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195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A64C-7E16-4CEE-B9E7-929B2917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01271-D2B9-4968-AE64-CDF642D5A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F6A7-5E48-4B3B-91E1-F72C9B0E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77CD-5713-4689-8426-BBCBBD91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D3C4-EA61-4826-A132-51818EFE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891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2B268-9C4B-42BF-9C3C-C1E0F7B41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B7031-4F48-4849-8267-D0E90EE61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12CC-5815-41CD-95B3-3DA2F8FF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67DA-FFEE-43F1-8203-C434A1DA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6B3A-69ED-4DF7-AD4F-0301EF9D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12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8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3893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052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34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25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203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958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79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48183-8771-47C7-BDD1-E4421143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D07F2-004F-429B-ACEF-8BEC745A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09113-8EB7-4008-998F-659FF4656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0C89-A6DD-42A9-85BC-2A403228EC8D}" type="datetimeFigureOut">
              <a:rPr lang="fr-CA" smtClean="0"/>
              <a:t>2019-09-22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DA8C-61B2-4CD5-B6C2-D6F921F3B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7D5F-FA4D-42B4-8511-A9BCB78D4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5881-9170-4B3D-8C21-8D1E2716634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38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D668-A514-4D37-B752-3D5311003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AFE3F-CFAB-43EF-8C74-056AA9042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result for canadian flag 1867">
            <a:extLst>
              <a:ext uri="{FF2B5EF4-FFF2-40B4-BE49-F238E27FC236}">
                <a16:creationId xmlns:a16="http://schemas.microsoft.com/office/drawing/2014/main" id="{60A85637-E77F-49D1-AC62-B6C1AD00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101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75CFC2-4BB4-4238-B07C-B5DC3CB45E25}"/>
              </a:ext>
            </a:extLst>
          </p:cNvPr>
          <p:cNvSpPr/>
          <p:nvPr/>
        </p:nvSpPr>
        <p:spPr>
          <a:xfrm>
            <a:off x="4175442" y="4534525"/>
            <a:ext cx="38411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</a:rPr>
              <a:t>Le fédéralisme</a:t>
            </a:r>
          </a:p>
          <a:p>
            <a:pPr algn="ctr"/>
            <a:r>
              <a:rPr lang="fr-CA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</a:rPr>
              <a:t>canadien</a:t>
            </a:r>
          </a:p>
        </p:txBody>
      </p:sp>
    </p:spTree>
    <p:extLst>
      <p:ext uri="{BB962C8B-B14F-4D97-AF65-F5344CB8AC3E}">
        <p14:creationId xmlns:p14="http://schemas.microsoft.com/office/powerpoint/2010/main" val="9360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44F4-8152-43D8-AF9F-91371E06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 fédéralisme canadien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091E-8E0C-4BC9-B43B-13912495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821" y="1965960"/>
            <a:ext cx="7131422" cy="1262056"/>
          </a:xfrm>
        </p:spPr>
        <p:txBody>
          <a:bodyPr>
            <a:normAutofit/>
          </a:bodyPr>
          <a:lstStyle/>
          <a:p>
            <a:r>
              <a:rPr lang="fr-CA" sz="3600" dirty="0"/>
              <a:t>La </a:t>
            </a:r>
            <a:r>
              <a:rPr lang="fr-CA" sz="3600" u="sng" dirty="0"/>
              <a:t>constitution</a:t>
            </a:r>
            <a:r>
              <a:rPr lang="fr-CA" sz="3600" dirty="0"/>
              <a:t> du Canada entre en vigueur le 1</a:t>
            </a:r>
            <a:r>
              <a:rPr lang="fr-CA" sz="3600" baseline="30000" dirty="0"/>
              <a:t>e</a:t>
            </a:r>
            <a:r>
              <a:rPr lang="fr-CA" sz="3600" dirty="0"/>
              <a:t> juillet 1867.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3F7FDEC-C3D0-4BCD-BCC6-5D46DCA21F43}"/>
              </a:ext>
            </a:extLst>
          </p:cNvPr>
          <p:cNvSpPr/>
          <p:nvPr/>
        </p:nvSpPr>
        <p:spPr>
          <a:xfrm>
            <a:off x="7240197" y="945084"/>
            <a:ext cx="1779705" cy="779388"/>
          </a:xfrm>
          <a:prstGeom prst="wedgeRoundRectCallout">
            <a:avLst>
              <a:gd name="adj1" fmla="val -54951"/>
              <a:gd name="adj2" fmla="val 876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Ensemble des lois d’un pays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18977F-5C9F-4B65-ABB7-D0FFFBC1B546}"/>
              </a:ext>
            </a:extLst>
          </p:cNvPr>
          <p:cNvSpPr txBox="1">
            <a:spLocks/>
          </p:cNvSpPr>
          <p:nvPr/>
        </p:nvSpPr>
        <p:spPr>
          <a:xfrm>
            <a:off x="4792929" y="2455200"/>
            <a:ext cx="6965928" cy="1901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/>
              <a:t>					 C’est l’</a:t>
            </a:r>
            <a:r>
              <a:rPr lang="fr-CA" sz="3600" u="sng" dirty="0"/>
              <a:t>Acte d’Amérique du Nord britannique</a:t>
            </a:r>
            <a:r>
              <a:rPr lang="fr-CA" sz="36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D5F132-DD44-43F8-BDF8-B69D256DB2BF}"/>
              </a:ext>
            </a:extLst>
          </p:cNvPr>
          <p:cNvSpPr txBox="1">
            <a:spLocks/>
          </p:cNvSpPr>
          <p:nvPr/>
        </p:nvSpPr>
        <p:spPr>
          <a:xfrm>
            <a:off x="4743833" y="3566609"/>
            <a:ext cx="7229284" cy="118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/>
              <a:t>Le Canada est un </a:t>
            </a:r>
            <a:r>
              <a:rPr lang="fr-CA" sz="3600" u="sng" dirty="0"/>
              <a:t>dominion</a:t>
            </a:r>
            <a:r>
              <a:rPr lang="fr-CA" sz="3600" dirty="0"/>
              <a:t> </a:t>
            </a:r>
            <a:r>
              <a:rPr lang="fr-CA" sz="3600" dirty="0" err="1"/>
              <a:t>brit</a:t>
            </a:r>
            <a:r>
              <a:rPr lang="fr-CA" sz="3600" dirty="0"/>
              <a:t>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46165-76F0-440B-BA15-BBE570E2E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1" y="3633597"/>
            <a:ext cx="3661389" cy="2734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207DF-94F6-41D1-9550-DF955F4E2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2095232"/>
            <a:ext cx="3734119" cy="397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2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b/b8/British_Empire_1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" y="857890"/>
            <a:ext cx="11811000" cy="51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0346B-9232-4EB8-A6B2-671F32629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9" y="292766"/>
            <a:ext cx="5015873" cy="11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821CB-2577-4F50-B0CB-07F1D972B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11" y="536622"/>
            <a:ext cx="4000000" cy="266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23D0B6-F948-4229-BF60-04024B67342B}"/>
              </a:ext>
            </a:extLst>
          </p:cNvPr>
          <p:cNvSpPr/>
          <p:nvPr/>
        </p:nvSpPr>
        <p:spPr>
          <a:xfrm>
            <a:off x="0" y="0"/>
            <a:ext cx="25334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CF805-889D-489E-8CE8-35E626DC8EF2}"/>
              </a:ext>
            </a:extLst>
          </p:cNvPr>
          <p:cNvSpPr/>
          <p:nvPr/>
        </p:nvSpPr>
        <p:spPr>
          <a:xfrm>
            <a:off x="11958037" y="0"/>
            <a:ext cx="25334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079723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44F4-8152-43D8-AF9F-91371E06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 fédéralisme canadien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091E-8E0C-4BC9-B43B-13912495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821" y="1965960"/>
            <a:ext cx="7131422" cy="1262056"/>
          </a:xfrm>
        </p:spPr>
        <p:txBody>
          <a:bodyPr>
            <a:normAutofit/>
          </a:bodyPr>
          <a:lstStyle/>
          <a:p>
            <a:r>
              <a:rPr lang="fr-CA" sz="3600" dirty="0"/>
              <a:t>La </a:t>
            </a:r>
            <a:r>
              <a:rPr lang="fr-CA" sz="3600" u="sng" dirty="0"/>
              <a:t>constitution</a:t>
            </a:r>
            <a:r>
              <a:rPr lang="fr-CA" sz="3600" dirty="0"/>
              <a:t> du Canada entre en vigueur le 1</a:t>
            </a:r>
            <a:r>
              <a:rPr lang="fr-CA" sz="3600" baseline="30000" dirty="0"/>
              <a:t>e</a:t>
            </a:r>
            <a:r>
              <a:rPr lang="fr-CA" sz="3600" dirty="0"/>
              <a:t> juillet 1867.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3F7FDEC-C3D0-4BCD-BCC6-5D46DCA21F43}"/>
              </a:ext>
            </a:extLst>
          </p:cNvPr>
          <p:cNvSpPr/>
          <p:nvPr/>
        </p:nvSpPr>
        <p:spPr>
          <a:xfrm>
            <a:off x="7240197" y="945084"/>
            <a:ext cx="1779705" cy="779388"/>
          </a:xfrm>
          <a:prstGeom prst="wedgeRoundRectCallout">
            <a:avLst>
              <a:gd name="adj1" fmla="val -54951"/>
              <a:gd name="adj2" fmla="val 876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Ensemble des lois d’un pays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18977F-5C9F-4B65-ABB7-D0FFFBC1B546}"/>
              </a:ext>
            </a:extLst>
          </p:cNvPr>
          <p:cNvSpPr txBox="1">
            <a:spLocks/>
          </p:cNvSpPr>
          <p:nvPr/>
        </p:nvSpPr>
        <p:spPr>
          <a:xfrm>
            <a:off x="4792929" y="2455200"/>
            <a:ext cx="6965928" cy="1901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/>
              <a:t>					 C’est l’</a:t>
            </a:r>
            <a:r>
              <a:rPr lang="fr-CA" sz="3600" u="sng" dirty="0"/>
              <a:t>Acte d’Amérique du Nord britannique</a:t>
            </a:r>
            <a:r>
              <a:rPr lang="fr-CA" sz="36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D5F132-DD44-43F8-BDF8-B69D256DB2BF}"/>
              </a:ext>
            </a:extLst>
          </p:cNvPr>
          <p:cNvSpPr txBox="1">
            <a:spLocks/>
          </p:cNvSpPr>
          <p:nvPr/>
        </p:nvSpPr>
        <p:spPr>
          <a:xfrm>
            <a:off x="4743833" y="3566610"/>
            <a:ext cx="7229284" cy="89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/>
              <a:t>Le Canada est un </a:t>
            </a:r>
            <a:r>
              <a:rPr lang="fr-CA" sz="3600" u="sng" dirty="0"/>
              <a:t>dominion</a:t>
            </a:r>
            <a:r>
              <a:rPr lang="fr-CA" sz="3600" dirty="0"/>
              <a:t> </a:t>
            </a:r>
            <a:r>
              <a:rPr lang="fr-CA" sz="3600" dirty="0" err="1"/>
              <a:t>brit</a:t>
            </a:r>
            <a:r>
              <a:rPr lang="fr-CA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9E1149-26D4-4D92-A679-F8009C8D4F9E}"/>
              </a:ext>
            </a:extLst>
          </p:cNvPr>
          <p:cNvSpPr txBox="1">
            <a:spLocks/>
          </p:cNvSpPr>
          <p:nvPr/>
        </p:nvSpPr>
        <p:spPr>
          <a:xfrm>
            <a:off x="4743832" y="4140299"/>
            <a:ext cx="6732307" cy="14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/>
              <a:t>sa politique étrangère est dictée par Londres.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46165-76F0-440B-BA15-BBE570E2E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1" y="3633597"/>
            <a:ext cx="3661389" cy="2734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207DF-94F6-41D1-9550-DF955F4E2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2095232"/>
            <a:ext cx="3734119" cy="397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5111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44F4-8152-43D8-AF9F-91371E06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 fédéralisme canadien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091E-8E0C-4BC9-B43B-13912495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965960"/>
            <a:ext cx="8261059" cy="761383"/>
          </a:xfrm>
        </p:spPr>
        <p:txBody>
          <a:bodyPr>
            <a:normAutofit/>
          </a:bodyPr>
          <a:lstStyle/>
          <a:p>
            <a:r>
              <a:rPr lang="fr-CA" sz="3600" dirty="0"/>
              <a:t>Le dominion est formée par 4 provinces: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18977F-5C9F-4B65-ABB7-D0FFFBC1B546}"/>
              </a:ext>
            </a:extLst>
          </p:cNvPr>
          <p:cNvSpPr txBox="1">
            <a:spLocks/>
          </p:cNvSpPr>
          <p:nvPr/>
        </p:nvSpPr>
        <p:spPr>
          <a:xfrm>
            <a:off x="1527215" y="2727343"/>
            <a:ext cx="6965928" cy="242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3600" dirty="0"/>
              <a:t>Ontario</a:t>
            </a:r>
          </a:p>
          <a:p>
            <a:pPr>
              <a:buFontTx/>
              <a:buChar char="-"/>
            </a:pPr>
            <a:r>
              <a:rPr lang="fr-CA" sz="3600" dirty="0"/>
              <a:t>Québec</a:t>
            </a:r>
          </a:p>
          <a:p>
            <a:pPr>
              <a:buFontTx/>
              <a:buChar char="-"/>
            </a:pPr>
            <a:r>
              <a:rPr lang="fr-CA" sz="3600" dirty="0"/>
              <a:t>Nouveau-Brunswick</a:t>
            </a:r>
          </a:p>
          <a:p>
            <a:pPr>
              <a:buFontTx/>
              <a:buChar char="-"/>
            </a:pPr>
            <a:r>
              <a:rPr lang="fr-CA" sz="3600" dirty="0"/>
              <a:t>Nouvelle-Écosse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A86EBA-93B3-49A4-A963-A78A0476F0E8}"/>
              </a:ext>
            </a:extLst>
          </p:cNvPr>
          <p:cNvSpPr txBox="1">
            <a:spLocks/>
          </p:cNvSpPr>
          <p:nvPr/>
        </p:nvSpPr>
        <p:spPr>
          <a:xfrm>
            <a:off x="1143000" y="5199017"/>
            <a:ext cx="7837714" cy="76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/>
              <a:t>Il achète la Terre de Rupert en 1870.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ED6DE-24FA-4F3A-A16E-3AEDC67F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5" y="2113391"/>
            <a:ext cx="4343400" cy="3699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FA9C8C-1A7B-488A-9039-9A8C76412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00" y="5013158"/>
            <a:ext cx="1038829" cy="727179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6E59424B-DDC0-4D5A-AE66-76A2B5B8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4406400"/>
            <a:ext cx="1143000" cy="99519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91953F9F-55D0-44E4-AAED-FC327CDCC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86" y="4924800"/>
            <a:ext cx="386491" cy="39640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8BA94AB6-5016-436D-92E5-3E176EA81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33" y="4942800"/>
            <a:ext cx="345303" cy="450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EA01E7-DCF1-4026-8E2D-307CCCD81CCA}"/>
              </a:ext>
            </a:extLst>
          </p:cNvPr>
          <p:cNvSpPr txBox="1"/>
          <p:nvPr/>
        </p:nvSpPr>
        <p:spPr>
          <a:xfrm>
            <a:off x="8478987" y="4655307"/>
            <a:ext cx="149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Terre de Rupert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13525F-6684-468D-BFB8-053D65E54845}"/>
              </a:ext>
            </a:extLst>
          </p:cNvPr>
          <p:cNvSpPr/>
          <p:nvPr/>
        </p:nvSpPr>
        <p:spPr>
          <a:xfrm>
            <a:off x="3548543" y="2727343"/>
            <a:ext cx="293615" cy="980591"/>
          </a:xfrm>
          <a:prstGeom prst="rightBrace">
            <a:avLst>
              <a:gd name="adj1" fmla="val 33823"/>
              <a:gd name="adj2" fmla="val 4828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B6B8FAA-591F-43D7-9E1D-CF1E4218ECAB}"/>
              </a:ext>
            </a:extLst>
          </p:cNvPr>
          <p:cNvSpPr txBox="1">
            <a:spLocks/>
          </p:cNvSpPr>
          <p:nvPr/>
        </p:nvSpPr>
        <p:spPr>
          <a:xfrm>
            <a:off x="4037162" y="2929941"/>
            <a:ext cx="2938734" cy="55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300" dirty="0"/>
              <a:t>Canada-Uni</a:t>
            </a:r>
          </a:p>
        </p:txBody>
      </p:sp>
    </p:spTree>
    <p:extLst>
      <p:ext uri="{BB962C8B-B14F-4D97-AF65-F5344CB8AC3E}">
        <p14:creationId xmlns:p14="http://schemas.microsoft.com/office/powerpoint/2010/main" val="14503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  <p:bldP spid="16" grpId="1"/>
      <p:bldP spid="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D05F31A-8965-4947-BE79-904C374ADCDC}"/>
              </a:ext>
            </a:extLst>
          </p:cNvPr>
          <p:cNvSpPr txBox="1">
            <a:spLocks/>
          </p:cNvSpPr>
          <p:nvPr/>
        </p:nvSpPr>
        <p:spPr>
          <a:xfrm>
            <a:off x="1143000" y="2049190"/>
            <a:ext cx="6571100" cy="111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/>
              <a:t>Le Conseil législatif est renommé : </a:t>
            </a:r>
            <a:r>
              <a:rPr lang="fr-CA" sz="3600" u="sng" dirty="0"/>
              <a:t>Sénat.</a:t>
            </a:r>
            <a:endParaRPr lang="fr-CA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E44F4-8152-43D8-AF9F-91371E06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 fédéralisme canadien</a:t>
            </a:r>
          </a:p>
        </p:txBody>
      </p:sp>
      <p:pic>
        <p:nvPicPr>
          <p:cNvPr id="6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9DE228E-21A3-4C0A-9066-503B466D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43" y="441838"/>
            <a:ext cx="3877221" cy="5991289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4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1" y="294572"/>
            <a:ext cx="8337506" cy="62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23" y="1059873"/>
            <a:ext cx="5405280" cy="10762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33" y="2136091"/>
            <a:ext cx="8007484" cy="1441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6" y="5029200"/>
            <a:ext cx="5255358" cy="12857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23" y="4419575"/>
            <a:ext cx="5121912" cy="13524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32464" y="125018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En G-B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72979" y="1896857"/>
            <a:ext cx="151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Au</a:t>
            </a:r>
          </a:p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Canada</a:t>
            </a:r>
          </a:p>
        </p:txBody>
      </p:sp>
      <p:sp>
        <p:nvSpPr>
          <p:cNvPr id="2" name="Rectangle 1"/>
          <p:cNvSpPr/>
          <p:nvPr/>
        </p:nvSpPr>
        <p:spPr>
          <a:xfrm flipH="1">
            <a:off x="1524000" y="0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flipH="1">
            <a:off x="10546082" y="-13855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 flipH="1">
            <a:off x="1597951" y="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H="1">
            <a:off x="1618210" y="674370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red and white sign&#10;&#10;Description generated with very high confidence">
            <a:extLst>
              <a:ext uri="{FF2B5EF4-FFF2-40B4-BE49-F238E27FC236}">
                <a16:creationId xmlns:a16="http://schemas.microsoft.com/office/drawing/2014/main" id="{6A8A3E31-F912-40C3-925D-A94D9BA19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52" y="3180281"/>
            <a:ext cx="3610859" cy="727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30DF1E-79E6-4CC3-A4DD-0BCF6AA6F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64" y="3304815"/>
            <a:ext cx="2114970" cy="602653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9FE9A8FD-287E-45F0-B655-EDBE8694CC62}"/>
              </a:ext>
            </a:extLst>
          </p:cNvPr>
          <p:cNvSpPr/>
          <p:nvPr/>
        </p:nvSpPr>
        <p:spPr>
          <a:xfrm rot="10800000">
            <a:off x="4498356" y="3844363"/>
            <a:ext cx="331394" cy="641944"/>
          </a:xfrm>
          <a:prstGeom prst="downArrow">
            <a:avLst>
              <a:gd name="adj1" fmla="val 17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9F351EA-F7B1-4116-BBAB-F02C7B4B7BDA}"/>
              </a:ext>
            </a:extLst>
          </p:cNvPr>
          <p:cNvSpPr/>
          <p:nvPr/>
        </p:nvSpPr>
        <p:spPr>
          <a:xfrm rot="16200000">
            <a:off x="6256309" y="3108466"/>
            <a:ext cx="331394" cy="938398"/>
          </a:xfrm>
          <a:prstGeom prst="downArrow">
            <a:avLst>
              <a:gd name="adj1" fmla="val 17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DDBA6A-818C-4D07-9FE2-0F328D489EC2}"/>
              </a:ext>
            </a:extLst>
          </p:cNvPr>
          <p:cNvSpPr/>
          <p:nvPr/>
        </p:nvSpPr>
        <p:spPr>
          <a:xfrm>
            <a:off x="0" y="-13855"/>
            <a:ext cx="1524000" cy="6871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3F614-FC63-406B-BFCA-E9A3C020252C}"/>
              </a:ext>
            </a:extLst>
          </p:cNvPr>
          <p:cNvSpPr/>
          <p:nvPr/>
        </p:nvSpPr>
        <p:spPr>
          <a:xfrm>
            <a:off x="10656395" y="-23961"/>
            <a:ext cx="1524000" cy="6871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0853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44F4-8152-43D8-AF9F-91371E06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 fédéralisme canadien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A86EBA-93B3-49A4-A963-A78A0476F0E8}"/>
              </a:ext>
            </a:extLst>
          </p:cNvPr>
          <p:cNvSpPr txBox="1">
            <a:spLocks/>
          </p:cNvSpPr>
          <p:nvPr/>
        </p:nvSpPr>
        <p:spPr>
          <a:xfrm>
            <a:off x="1143000" y="4374178"/>
            <a:ext cx="5668347" cy="1874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/>
              <a:t>Chaque province a un </a:t>
            </a:r>
            <a:r>
              <a:rPr lang="fr-CA" sz="3600" dirty="0" err="1"/>
              <a:t>gouv’t</a:t>
            </a:r>
            <a:r>
              <a:rPr lang="fr-CA" sz="3600" dirty="0"/>
              <a:t> comme celui au fédéral.</a:t>
            </a:r>
          </a:p>
        </p:txBody>
      </p:sp>
      <p:pic>
        <p:nvPicPr>
          <p:cNvPr id="6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9DE228E-21A3-4C0A-9066-503B466D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43" y="441838"/>
            <a:ext cx="3877221" cy="5991289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2C8BA9-B55B-4941-AD02-0A21F8BC3210}"/>
              </a:ext>
            </a:extLst>
          </p:cNvPr>
          <p:cNvSpPr txBox="1">
            <a:spLocks/>
          </p:cNvSpPr>
          <p:nvPr/>
        </p:nvSpPr>
        <p:spPr>
          <a:xfrm>
            <a:off x="1143000" y="2049190"/>
            <a:ext cx="6571100" cy="111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/>
              <a:t>Le Conseil législatif est renommé : </a:t>
            </a:r>
            <a:r>
              <a:rPr lang="fr-CA" sz="3600" u="sng" dirty="0"/>
              <a:t>Sénat.</a:t>
            </a:r>
            <a:endParaRPr lang="fr-CA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FE4FF7-C77A-4EB0-BF82-8AACF674FF7B}"/>
              </a:ext>
            </a:extLst>
          </p:cNvPr>
          <p:cNvSpPr txBox="1">
            <a:spLocks/>
          </p:cNvSpPr>
          <p:nvPr/>
        </p:nvSpPr>
        <p:spPr>
          <a:xfrm>
            <a:off x="1333269" y="2575709"/>
            <a:ext cx="4880920" cy="170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/>
              <a:t>				Ses membres sont choisis par le Premier ministre.</a:t>
            </a:r>
          </a:p>
        </p:txBody>
      </p:sp>
    </p:spTree>
    <p:extLst>
      <p:ext uri="{BB962C8B-B14F-4D97-AF65-F5344CB8AC3E}">
        <p14:creationId xmlns:p14="http://schemas.microsoft.com/office/powerpoint/2010/main" val="21928403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4883458" y="955396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p.57-58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981200" y="573967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4876800" y="3431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981200" y="3429000"/>
            <a:ext cx="5874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en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État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souverain (nm)</a:t>
            </a:r>
          </a:p>
        </p:txBody>
      </p:sp>
    </p:spTree>
    <p:extLst>
      <p:ext uri="{BB962C8B-B14F-4D97-AF65-F5344CB8AC3E}">
        <p14:creationId xmlns:p14="http://schemas.microsoft.com/office/powerpoint/2010/main" val="2876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177</TotalTime>
  <Words>156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Berlin Sans FB Demi</vt:lpstr>
      <vt:lpstr>Bernard MT Condensed</vt:lpstr>
      <vt:lpstr>Calibri</vt:lpstr>
      <vt:lpstr>Calibri Light</vt:lpstr>
      <vt:lpstr>Cambria</vt:lpstr>
      <vt:lpstr>Corbel</vt:lpstr>
      <vt:lpstr>Basis</vt:lpstr>
      <vt:lpstr>Office Theme</vt:lpstr>
      <vt:lpstr>PowerPoint Presentation</vt:lpstr>
      <vt:lpstr>Le fédéralisme canadien</vt:lpstr>
      <vt:lpstr>PowerPoint Presentation</vt:lpstr>
      <vt:lpstr>Le fédéralisme canadien</vt:lpstr>
      <vt:lpstr>Le fédéralisme canadien</vt:lpstr>
      <vt:lpstr>Le fédéralisme canadien</vt:lpstr>
      <vt:lpstr>PowerPoint Presentation</vt:lpstr>
      <vt:lpstr>Le fédéralisme canadien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Martin Brisebois</cp:lastModifiedBy>
  <cp:revision>23</cp:revision>
  <dcterms:created xsi:type="dcterms:W3CDTF">2017-09-09T20:51:06Z</dcterms:created>
  <dcterms:modified xsi:type="dcterms:W3CDTF">2019-09-22T18:15:07Z</dcterms:modified>
</cp:coreProperties>
</file>