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8" r:id="rId6"/>
    <p:sldId id="271" r:id="rId7"/>
    <p:sldId id="269" r:id="rId8"/>
    <p:sldId id="270" r:id="rId9"/>
    <p:sldId id="273" r:id="rId10"/>
    <p:sldId id="264" r:id="rId11"/>
    <p:sldId id="257" r:id="rId12"/>
    <p:sldId id="265" r:id="rId13"/>
    <p:sldId id="274" r:id="rId14"/>
    <p:sldId id="259" r:id="rId15"/>
    <p:sldId id="261" r:id="rId16"/>
    <p:sldId id="266" r:id="rId17"/>
    <p:sldId id="267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1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0T20:06:26.952" idx="1">
    <p:pos x="5427" y="597"/>
    <p:text>Dans Lord of the Rings, le concept de Gondor est irréaliste, puisqu'une ville est toujours entourée de champs agricoles. (Il faut nourrir la population dans la ville!)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026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6058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1087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1740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713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0928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8066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22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4001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07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729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2673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6940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3802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4072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3942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2743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873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7164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1520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0127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3436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9954-0C37-4D5B-A73B-C7DA27781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8AFDD-457E-4C2B-B9B4-90B155ED3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3FA87-73EA-4E8C-8D10-BC577B1A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ABD58-8508-4CE8-882E-E1220142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B418B-C4E9-4EF2-A308-4F1E541F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8675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C812-CD2F-45CB-BCE4-EA4E0A1C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D3263-A41E-447C-935B-05B6D33A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60AED-7740-4BD0-929B-5E5EBD8A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C87EA-7F47-42AF-BC0E-53608893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A2FB9-CF00-4109-A12B-31C12832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4467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68BD-AD05-42A7-8AC4-2CE218BA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5F04C-31D7-4F5B-B81F-7B140EDD4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97014-29AB-4523-961A-1C7218F7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543C2-E19D-4711-B05A-331FCC7A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F58BF-2A30-4562-9AEE-CC86B646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800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477B-F4BC-418D-A99F-84AC6417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9F3C-1772-49AE-9EC1-97F3BAC94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76497-BD33-4CFE-B93B-01BD7F87D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EDDC0-7148-49DA-9F85-02E81AB8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A1E50-4165-434E-A1A0-A54FB61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4A56B-15C7-4E93-82BA-1E9F83AF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9564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2ADB-6BA7-4552-BAB6-28C59318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842ED-1ECD-4124-A043-9426CE78C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F3EDE-20E7-4663-BB6D-455FC7BA2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141D1-6173-42DA-9618-3A4C584B2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E935C-0097-4F7C-A4CB-A3CB8B366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6B28C-B99A-4D47-9E78-F45A5A89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65C50C-9F9E-41C5-BC62-DF32BAC8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29721-BFF9-4B66-B1BE-58734EDF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6920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93DE-11FB-489A-A9F8-B1CECEEC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75601-D339-4F1B-A907-D33F5D3C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07BEE-0362-4898-B9DC-3E19ECEE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21C22-58D3-4AFF-9D11-3DDBBB29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985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F471D-F8D3-4BD3-AE6A-35781C5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01DE5-6F4E-4590-BA12-44C035CE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26339-74C3-43C3-902D-E76FC3DB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3755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A3D0-CD01-48DF-9889-6EB576F4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176B-4825-4018-8E5D-C6CCF88E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37EDF-7FA4-4251-AC90-40F55FB1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37652-0E55-46FF-98E2-0F6BBDEC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7FC2E-A161-4943-BBC2-E2C25F94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752DF-54F2-43D0-9E6B-162FD4FB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9774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BF6DA-AC92-40C7-8C7F-BF8FC3B5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AA81E-CB76-4CC5-AD35-D06918966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7FD4C-0405-4FBD-AC87-4A57BCB88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359A2-CC88-4A8B-A62E-7EB89155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3704F-3716-48FF-9B04-62607B81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445BA-F6B2-4300-A68F-94466A7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1589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28D7-C1A5-47BA-931A-036F1167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8401E-4366-4446-8EC5-787A7C770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1C8AD-06EA-44CE-9336-D0997039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7C5E8-8826-4619-97AF-C978D3331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2FC58-8268-4338-80F8-CFC11993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1386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2B77C-53C8-4D9A-9C2F-F995DEF38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75EE4-C1F4-462B-998E-E7FA4B44A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69AAC-8DED-4169-B749-400D5853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79C25-FEEE-4D1F-A442-536D4B89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EA318-8BB3-4AA2-9D4A-D96497E6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879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170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984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DA8988-694E-4D7D-BDC2-40049E75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F3D1B-0005-452B-B519-943353C2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44602-97BA-4497-87E4-718DE2DC2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0012-5108-4A94-82CB-B90728C968C4}" type="datetimeFigureOut">
              <a:rPr lang="fr-CA" smtClean="0"/>
              <a:pPr/>
              <a:t>2017-11-02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ACB70-B195-4871-B69D-DE9FBD531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82065-CBB4-45F7-A516-39BCA863B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105C-598B-4F81-9238-5277CF628EC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845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RR7UJs3qEpFPQM&amp;tbnid=Hxeq96pjXBRClM:&amp;ved=0CAUQjRw&amp;url=http://andreasrossevold.blogspot.com/2012/01/why-is-sky-blue.html&amp;ei=QnBtUr3eOIfSkQeE_IGoAQ&amp;psig=AFQjCNHdvaqd7mNOxuiYowfHNQaIfrYBvg&amp;ust=138299014984332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RR7UJs3qEpFPQM&amp;tbnid=Hxeq96pjXBRClM:&amp;ved=0CAUQjRw&amp;url=http://andreasrossevold.blogspot.com/2012/01/why-is-sky-blue.html&amp;ei=QnBtUr3eOIfSkQeE_IGoAQ&amp;psig=AFQjCNHdvaqd7mNOxuiYowfHNQaIfrYBvg&amp;ust=138299014984332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hyperlink" Target="http://www.google.ca/url?sa=i&amp;rct=j&amp;q=&amp;esrc=s&amp;frm=1&amp;source=images&amp;cd=&amp;cad=rja&amp;docid=RR7UJs3qEpFPQM&amp;tbnid=Hxeq96pjXBRClM:&amp;ved=0CAUQjRw&amp;url=http://andreasrossevold.blogspot.com/2012/01/why-is-sky-blue.html&amp;ei=QnBtUr3eOIfSkQeE_IGoAQ&amp;psig=AFQjCNHdvaqd7mNOxuiYowfHNQaIfrYBvg&amp;ust=138299014984332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a/url?sa=i&amp;rct=j&amp;q=&amp;esrc=s&amp;frm=1&amp;source=images&amp;cd=&amp;cad=rja&amp;docid=4Ob1URvS12LYBM&amp;tbnid=R7PYdS9GcuHDYM:&amp;ved=0CAUQjRw&amp;url=http://www.mcq.org/code/fr/documents/les-seigneuries-systeme-repartition-des-terres-18.html&amp;ei=WHNtUoTMIYydkQfOooGYAQ&amp;psig=AFQjCNGoDKo2RpAkPSHcRg8ptXx28ahI8g&amp;ust=138299102076859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t0ANV1HaR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vLvMXeZDc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RR7UJs3qEpFPQM&amp;tbnid=Hxeq96pjXBRClM:&amp;ved=0CAUQjRw&amp;url=http://andreasrossevold.blogspot.com/2012/01/why-is-sky-blue.html&amp;ei=QnBtUr3eOIfSkQeE_IGoAQ&amp;psig=AFQjCNHdvaqd7mNOxuiYowfHNQaIfrYBvg&amp;ust=138299014984332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RR7UJs3qEpFPQM&amp;tbnid=Hxeq96pjXBRClM:&amp;ved=0CAUQjRw&amp;url=http://andreasrossevold.blogspot.com/2012/01/why-is-sky-blue.html&amp;ei=QnBtUr3eOIfSkQeE_IGoAQ&amp;psig=AFQjCNHdvaqd7mNOxuiYowfHNQaIfrYBvg&amp;ust=138299014984332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source=images&amp;cd=&amp;cad=rja&amp;docid=wj1xL8iJT5A1CM&amp;tbnid=Ucan16UGm17JSM:&amp;ved=0CAUQjRw&amp;url=http://hgbellevue.e-monsite.com/album/5e/paysans-et-seigneurs/&amp;ei=5OzmUoj_HIGGyAGKsYHICA&amp;bvm=bv.59930103,bs.1,d.aWc&amp;psig=AFQjCNHn8bzoIxqL4aK8NhTMgCx3k9Gxqg&amp;ust=139095150234366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RR7UJs3qEpFPQM&amp;tbnid=Hxeq96pjXBRClM:&amp;ved=0CAUQjRw&amp;url=http://andreasrossevold.blogspot.com/2012/01/why-is-sky-blue.html&amp;ei=QnBtUr3eOIfSkQeE_IGoAQ&amp;psig=AFQjCNHdvaqd7mNOxuiYowfHNQaIfrYBvg&amp;ust=138299014984332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RR7UJs3qEpFPQM&amp;tbnid=Hxeq96pjXBRClM:&amp;ved=0CAUQjRw&amp;url=http://andreasrossevold.blogspot.com/2012/01/why-is-sky-blue.html&amp;ei=QnBtUr3eOIfSkQeE_IGoAQ&amp;psig=AFQjCNHdvaqd7mNOxuiYowfHNQaIfrYBvg&amp;ust=138299014984332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KShYFkvRWc0/TyG2rn-R9-I/AAAAAAAACoY/eYfFHFpUUJI/s1600/sun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8" y="0"/>
            <a:ext cx="9176327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714"/>
            <a:ext cx="9144000" cy="28302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" y="457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dirty="0">
                <a:latin typeface="Bodoni MT Poster Compressed" panose="02070706080601050204" pitchFamily="18" charset="0"/>
                <a:cs typeface="Adobe Hebrew" pitchFamily="18" charset="-79"/>
              </a:rPr>
              <a:t>La Compagnie des Cent-Associés et le régime seigneurial</a:t>
            </a:r>
          </a:p>
        </p:txBody>
      </p:sp>
    </p:spTree>
    <p:extLst>
      <p:ext uri="{BB962C8B-B14F-4D97-AF65-F5344CB8AC3E}">
        <p14:creationId xmlns:p14="http://schemas.microsoft.com/office/powerpoint/2010/main" val="1015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KShYFkvRWc0/TyG2rn-R9-I/AAAAAAAACoY/eYfFHFpUUJI/s1600/sun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8" y="0"/>
            <a:ext cx="9176327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7200" y="2286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dirty="0">
                <a:latin typeface="AR DECODE" panose="02000000000000000000" pitchFamily="2" charset="0"/>
                <a:cs typeface="Adobe Hebrew" pitchFamily="18" charset="-79"/>
              </a:rPr>
              <a:t>La vie en Nouvelle-France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28" y="4495800"/>
            <a:ext cx="9144000" cy="283028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17335" y="1638925"/>
            <a:ext cx="6477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Le propriétaire de la seigneurie est le 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sei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g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neur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1600" dirty="0">
              <a:latin typeface="Adobe Hebrew" pitchFamily="18" charset="-79"/>
              <a:cs typeface="Adobe Hebrew" pitchFamily="18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Le locataire est le 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censitaire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;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2800" y="3534312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dirty="0">
                <a:latin typeface="Adobe Hebrew" pitchFamily="18" charset="-79"/>
                <a:cs typeface="Adobe Hebrew" pitchFamily="18" charset="-79"/>
              </a:rPr>
              <a:t>il est un paysan.</a:t>
            </a:r>
          </a:p>
        </p:txBody>
      </p:sp>
    </p:spTree>
    <p:extLst>
      <p:ext uri="{BB962C8B-B14F-4D97-AF65-F5344CB8AC3E}">
        <p14:creationId xmlns:p14="http://schemas.microsoft.com/office/powerpoint/2010/main" val="37854387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KShYFkvRWc0/TyG2rn-R9-I/AAAAAAAACoY/eYfFHFpUUJI/s1600/sun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8" y="0"/>
            <a:ext cx="9176327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7200" y="2286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dirty="0">
                <a:latin typeface="AR DECODE" panose="02000000000000000000" pitchFamily="2" charset="0"/>
                <a:cs typeface="Adobe Hebrew" pitchFamily="18" charset="-79"/>
              </a:rPr>
              <a:t>La vie en Nouvelle-France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28" y="4495800"/>
            <a:ext cx="9144000" cy="283028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86228" y="896791"/>
            <a:ext cx="70909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Le censitaire paye des taxes</a:t>
            </a:r>
          </a:p>
          <a:p>
            <a:r>
              <a:rPr lang="fr-CA" sz="3600" dirty="0">
                <a:latin typeface="Adobe Hebrew" pitchFamily="18" charset="-79"/>
                <a:cs typeface="Adobe Hebrew" pitchFamily="18" charset="-79"/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Le 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cens et rente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 au seigneur.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La 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dîme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 à l’église.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La 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corvée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: 3+ journées de travail où les récoltes vont au seigneur.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" y="4319293"/>
            <a:ext cx="2241458" cy="21437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28" y="4149861"/>
            <a:ext cx="2408370" cy="26827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87" y="4540856"/>
            <a:ext cx="3114862" cy="2335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3587" y="1449169"/>
            <a:ext cx="6340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dirty="0">
                <a:latin typeface="Adobe Hebrew" pitchFamily="18" charset="-79"/>
                <a:cs typeface="Adobe Hebrew" pitchFamily="18" charset="-79"/>
              </a:rPr>
              <a:t>sous forme de récolte (farine):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18064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854"/>
            <a:ext cx="9144000" cy="68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162300" y="6262255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solidFill>
                  <a:srgbClr val="0070C0"/>
                </a:solidFill>
              </a:rPr>
              <a:t>Fleuve Saint-Laurent</a:t>
            </a:r>
          </a:p>
        </p:txBody>
      </p:sp>
    </p:spTree>
    <p:extLst>
      <p:ext uri="{BB962C8B-B14F-4D97-AF65-F5344CB8AC3E}">
        <p14:creationId xmlns:p14="http://schemas.microsoft.com/office/powerpoint/2010/main" val="336390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92036" y="1482435"/>
            <a:ext cx="5257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fr-CA" sz="3200" dirty="0"/>
              <a:t>Nouvelle-France: Habitants et Coureurs des Bois</a:t>
            </a:r>
          </a:p>
          <a:p>
            <a:pPr algn="ctr"/>
            <a:r>
              <a:rPr lang="fr-CA" sz="3200" dirty="0"/>
              <a:t>(10m)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https://www.youtube.com/watch?v=8t0ANV1HaR0</a:t>
            </a:r>
            <a:endParaRPr lang="fr-CA" sz="2400" dirty="0"/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855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92036" y="1482435"/>
            <a:ext cx="5257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fr-CA" sz="3200" dirty="0"/>
              <a:t>A seigneurie </a:t>
            </a:r>
            <a:r>
              <a:rPr lang="fr-CA" sz="3200" dirty="0" err="1"/>
              <a:t>along</a:t>
            </a:r>
            <a:r>
              <a:rPr lang="fr-CA" sz="3200" dirty="0"/>
              <a:t> the St-Lawrence River in New France - 1663</a:t>
            </a:r>
            <a:endParaRPr lang="fr-CA" sz="3200" i="1" dirty="0"/>
          </a:p>
          <a:p>
            <a:pPr algn="ctr"/>
            <a:r>
              <a:rPr lang="fr-CA" sz="3200" dirty="0"/>
              <a:t>(10m)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https://www.youtube.com/watch?v=pBvLvMXeZDc</a:t>
            </a:r>
            <a:endParaRPr lang="fr-CA" sz="2400" dirty="0"/>
          </a:p>
          <a:p>
            <a:pPr algn="ctr"/>
            <a:endParaRPr lang="fr-CA" sz="32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779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28662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733800" y="1981200"/>
            <a:ext cx="30670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Berlin Sans FB Demi" panose="020E0802020502020306" pitchFamily="34" charset="0"/>
              </a:rPr>
              <a:t>p. 84</a:t>
            </a:r>
          </a:p>
          <a:p>
            <a:r>
              <a:rPr lang="fr-CA" sz="32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200" dirty="0">
                <a:latin typeface="Berlin Sans FB Demi" panose="020E0802020502020306" pitchFamily="34" charset="0"/>
              </a:rPr>
              <a:t>   #3</a:t>
            </a:r>
            <a:endParaRPr lang="fr-CA" sz="2700" dirty="0">
              <a:latin typeface="Berlin Sans FB Demi" panose="020E0802020502020306" pitchFamily="34" charset="0"/>
            </a:endParaRP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219200" y="5143501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 84 #1-3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276600" y="1314451"/>
            <a:ext cx="432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219200" y="4222613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redevance (</a:t>
            </a:r>
            <a:r>
              <a:rPr lang="fr-CA" sz="2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), quotidien (adj), défricher (v)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KShYFkvRWc0/TyG2rn-R9-I/AAAAAAAACoY/eYfFHFpUUJI/s1600/sun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8" y="0"/>
            <a:ext cx="9176327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7200" y="2286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dirty="0">
                <a:latin typeface="AR DECODE" panose="02000000000000000000" pitchFamily="2" charset="0"/>
                <a:cs typeface="Adobe Hebrew" pitchFamily="18" charset="-79"/>
              </a:rPr>
              <a:t>La vie en Nouvelle-France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28" y="4495800"/>
            <a:ext cx="9144000" cy="283028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7800" y="1295400"/>
            <a:ext cx="624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En </a:t>
            </a:r>
            <a:r>
              <a:rPr lang="fr-CA" sz="3600" b="1" dirty="0">
                <a:latin typeface="Adobe Hebrew" pitchFamily="18" charset="-79"/>
                <a:cs typeface="Adobe Hebrew" pitchFamily="18" charset="-79"/>
              </a:rPr>
              <a:t>1627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 la 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Compa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g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nie des Cent-Associés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 reçoit le monopole en N-F.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1600" dirty="0">
              <a:latin typeface="Adobe Hebrew" pitchFamily="18" charset="-79"/>
              <a:cs typeface="Adobe Hebrew" pitchFamily="18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Elle néglige son obligation de peupler le territoire.</a:t>
            </a:r>
          </a:p>
        </p:txBody>
      </p:sp>
    </p:spTree>
    <p:extLst>
      <p:ext uri="{BB962C8B-B14F-4D97-AF65-F5344CB8AC3E}">
        <p14:creationId xmlns:p14="http://schemas.microsoft.com/office/powerpoint/2010/main" val="24825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KShYFkvRWc0/TyG2rn-R9-I/AAAAAAAACoY/eYfFHFpUUJI/s1600/sun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8" y="0"/>
            <a:ext cx="9176327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7200" y="2286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dirty="0">
                <a:latin typeface="AR DECODE" panose="02000000000000000000" pitchFamily="2" charset="0"/>
                <a:cs typeface="Adobe Hebrew" pitchFamily="18" charset="-79"/>
              </a:rPr>
              <a:t>La vie en Nouvelle-France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28" y="4495800"/>
            <a:ext cx="9144000" cy="283028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7800" y="12954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Part contre, elle met en place le 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ré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g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ime sei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g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neurial</a:t>
            </a:r>
            <a:endParaRPr lang="fr-CA" sz="3600" dirty="0">
              <a:latin typeface="Adobe Hebrew" pitchFamily="18" charset="-79"/>
              <a:cs typeface="Adobe Hebrew" pitchFamily="18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16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439143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>
                <a:latin typeface="Adobe Hebrew" pitchFamily="18" charset="-79"/>
                <a:cs typeface="Adobe Hebrew" pitchFamily="18" charset="-79"/>
              </a:rPr>
              <a:t>pour distribuer et organiser les terres.</a:t>
            </a:r>
          </a:p>
        </p:txBody>
      </p:sp>
    </p:spTree>
    <p:extLst>
      <p:ext uri="{BB962C8B-B14F-4D97-AF65-F5344CB8AC3E}">
        <p14:creationId xmlns:p14="http://schemas.microsoft.com/office/powerpoint/2010/main" val="32297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gbellevue.e-monsite.com/medias/album/ten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56" y="-76199"/>
            <a:ext cx="9245656" cy="69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166254"/>
            <a:ext cx="3200400" cy="82434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rgbClr val="C00000"/>
                </a:solidFill>
              </a:rPr>
              <a:t>Illustration du système seigneurial en France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1656" y="-12574"/>
            <a:ext cx="1016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9042344" y="-3893"/>
            <a:ext cx="1016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38600"/>
            <a:ext cx="2667001" cy="270706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20309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wikia.nocookie.net/__cb20100114191137/lotr/images/4/4f/Roturn_King-Minas_Tir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1656" y="-12574"/>
            <a:ext cx="1016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9042344" y="14434"/>
            <a:ext cx="1016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297827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KShYFkvRWc0/TyG2rn-R9-I/AAAAAAAACoY/eYfFHFpUUJI/s1600/sun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8" y="0"/>
            <a:ext cx="9176327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7200" y="2286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dirty="0">
                <a:latin typeface="AR DECODE" panose="02000000000000000000" pitchFamily="2" charset="0"/>
                <a:cs typeface="Adobe Hebrew" pitchFamily="18" charset="-79"/>
              </a:rPr>
              <a:t>La vie en Nouvelle-France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28" y="4495800"/>
            <a:ext cx="9144000" cy="283028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7800" y="12954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Part contre, elle met en place le 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ré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g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ime sei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g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neurial</a:t>
            </a:r>
            <a:endParaRPr lang="fr-CA" sz="3600" dirty="0">
              <a:latin typeface="Adobe Hebrew" pitchFamily="18" charset="-79"/>
              <a:cs typeface="Adobe Hebrew" pitchFamily="18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16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439143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>
                <a:latin typeface="Adobe Hebrew" pitchFamily="18" charset="-79"/>
                <a:cs typeface="Adobe Hebrew" pitchFamily="18" charset="-79"/>
              </a:rPr>
              <a:t>pour distribuer et organiser les terres.</a:t>
            </a:r>
          </a:p>
        </p:txBody>
      </p:sp>
      <p:sp>
        <p:nvSpPr>
          <p:cNvPr id="9" name="ZoneTexte 1"/>
          <p:cNvSpPr txBox="1"/>
          <p:nvPr/>
        </p:nvSpPr>
        <p:spPr>
          <a:xfrm>
            <a:off x="1447800" y="3639472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Il est modelé sur le système en France.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1600" dirty="0"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37910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78" y="1828800"/>
            <a:ext cx="9367296" cy="33494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828800"/>
            <a:ext cx="9367296" cy="3352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829454"/>
            <a:ext cx="9367296" cy="3386782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600200" y="3048000"/>
            <a:ext cx="762000" cy="1066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KShYFkvRWc0/TyG2rn-R9-I/AAAAAAAACoY/eYfFHFpUUJI/s1600/sun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8" y="0"/>
            <a:ext cx="9176327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7200" y="2286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dirty="0">
                <a:latin typeface="AR DECODE" panose="02000000000000000000" pitchFamily="2" charset="0"/>
                <a:cs typeface="Adobe Hebrew" pitchFamily="18" charset="-79"/>
              </a:rPr>
              <a:t>La vie en Nouvelle-France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28" y="4495800"/>
            <a:ext cx="9144000" cy="283028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17335" y="1638925"/>
            <a:ext cx="6477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Le propriétaire de la seigneurie est le 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sei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g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neur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1600" dirty="0">
              <a:latin typeface="Adobe Hebrew" pitchFamily="18" charset="-79"/>
              <a:cs typeface="Adobe Hebrew" pitchFamily="18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600" dirty="0">
                <a:latin typeface="Adobe Hebrew" pitchFamily="18" charset="-79"/>
                <a:cs typeface="Adobe Hebrew" pitchFamily="18" charset="-79"/>
              </a:rPr>
              <a:t>Le locataire est le </a:t>
            </a:r>
            <a:r>
              <a:rPr lang="fr-CA" sz="3600" u="sng" dirty="0">
                <a:latin typeface="Adobe Hebrew" pitchFamily="18" charset="-79"/>
                <a:cs typeface="Adobe Hebrew" pitchFamily="18" charset="-79"/>
              </a:rPr>
              <a:t>censitaire</a:t>
            </a:r>
            <a:r>
              <a:rPr lang="fr-CA" sz="3600" dirty="0">
                <a:latin typeface="Adobe Hebrew" pitchFamily="18" charset="-79"/>
                <a:cs typeface="Adobe Hebrew" pitchFamily="18" charset="-79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324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10" y="316069"/>
            <a:ext cx="4724399" cy="61393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31" y="4789661"/>
            <a:ext cx="919590" cy="16435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62" y="2999509"/>
            <a:ext cx="1155499" cy="15376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63" y="1630924"/>
            <a:ext cx="811792" cy="16189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75" y="4648200"/>
            <a:ext cx="762207" cy="14103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09" y="5153643"/>
            <a:ext cx="1419583" cy="13572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49" y="2680202"/>
            <a:ext cx="1126656" cy="5633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73814"/>
            <a:ext cx="1126656" cy="5633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23" y="5638635"/>
            <a:ext cx="1126656" cy="5633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89" y="5137495"/>
            <a:ext cx="1436471" cy="137339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56" y="546684"/>
            <a:ext cx="1897670" cy="18937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03160" y="0"/>
            <a:ext cx="2555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8915400" y="0"/>
            <a:ext cx="23528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162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5.55556E-6 L 0.06667 -0.00786 L 0.10608 0.00626 L 0.13942 0.03843 L 0.16824 0.08496 L 0.18629 0.14561 L 0.19688 0.2264 L 0.20296 0.32547 L 0.20765 0.442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33333E-6 L 0.03785 -0.05047 L 0.08785 -0.07477 L 0.15296 -0.08681 L 0.23334 -0.07871 L 0.30139 -0.0463 L 0.33629 0.00625 L 0.36806 0.08495 L 0.3757 0.1456 L 0.38473 0.24652 " pathEditMode="relative" ptsTypes="AAAAAAAA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0903 -0.10902 L 0.03924 -0.15763 L 0.07865 -0.19583 L 0.12865 -0.21018 L 0.19236 -0.18796 L 0.23021 -0.11712 L 0.2408 -3.7037E-7 " pathEditMode="relative" ptsTypes="AAAAAA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360</TotalTime>
  <Words>263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Adobe Hebrew</vt:lpstr>
      <vt:lpstr>AR DECODE</vt:lpstr>
      <vt:lpstr>Arial</vt:lpstr>
      <vt:lpstr>Berlin Sans FB Demi</vt:lpstr>
      <vt:lpstr>Bodoni MT Poster Compressed</vt:lpstr>
      <vt:lpstr>Calibri</vt:lpstr>
      <vt:lpstr>Calibri Light</vt:lpstr>
      <vt:lpstr>Century Gothic</vt:lpstr>
      <vt:lpstr>Courier New</vt:lpstr>
      <vt:lpstr>Palatino Linotype</vt:lpstr>
      <vt:lpstr>Exécutif</vt:lpstr>
      <vt:lpstr>Thème 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Brisebois</cp:lastModifiedBy>
  <cp:revision>55</cp:revision>
  <dcterms:created xsi:type="dcterms:W3CDTF">2013-10-27T19:39:35Z</dcterms:created>
  <dcterms:modified xsi:type="dcterms:W3CDTF">2017-11-02T13:39:22Z</dcterms:modified>
</cp:coreProperties>
</file>