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56" r:id="rId3"/>
    <p:sldId id="257" r:id="rId4"/>
    <p:sldId id="284" r:id="rId5"/>
    <p:sldId id="294" r:id="rId6"/>
    <p:sldId id="295" r:id="rId7"/>
    <p:sldId id="287" r:id="rId8"/>
    <p:sldId id="285" r:id="rId9"/>
    <p:sldId id="290" r:id="rId10"/>
    <p:sldId id="291" r:id="rId11"/>
    <p:sldId id="288" r:id="rId12"/>
    <p:sldId id="289" r:id="rId13"/>
    <p:sldId id="292" r:id="rId14"/>
    <p:sldId id="293" r:id="rId15"/>
    <p:sldId id="296" r:id="rId16"/>
    <p:sldId id="286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" initials="M" lastIdx="1" clrIdx="1"/>
  <p:cmAuthor id="1" name="Martin Brisebois" initials="MB" lastIdx="4" clrIdx="0">
    <p:extLst>
      <p:ext uri="{19B8F6BF-5375-455C-9EA6-DF929625EA0E}">
        <p15:presenceInfo xmlns:p15="http://schemas.microsoft.com/office/powerpoint/2012/main" xmlns="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909"/>
    <a:srgbClr val="CCFF33"/>
    <a:srgbClr val="A4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2016-11-16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2016-11-16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2016-11-16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2A9-5DFE-4722-81DA-D2C9702E054B}" type="datetimeFigureOut">
              <a:rPr lang="fr-CA" smtClean="0"/>
              <a:pPr/>
              <a:t>2016-11-16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02A9-5DFE-4722-81DA-D2C9702E054B}" type="datetimeFigureOut">
              <a:rPr lang="fr-CA" smtClean="0"/>
              <a:pPr/>
              <a:t>2016-11-16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BD30-AD2B-4627-9CAF-A68CF33426BF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95I_1rZiI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838" y="21336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2.3</a:t>
            </a:r>
          </a:p>
          <a:p>
            <a:pPr algn="ctr"/>
            <a:r>
              <a:rPr lang="fr-FR" sz="4800" b="1" dirty="0"/>
              <a:t>Le système</a:t>
            </a:r>
          </a:p>
          <a:p>
            <a:pPr algn="ctr"/>
            <a:r>
              <a:rPr lang="fr-FR" sz="4800" b="1" dirty="0"/>
              <a:t>présidentiel américain</a:t>
            </a:r>
          </a:p>
        </p:txBody>
      </p:sp>
    </p:spTree>
    <p:extLst>
      <p:ext uri="{BB962C8B-B14F-4D97-AF65-F5344CB8AC3E}">
        <p14:creationId xmlns:p14="http://schemas.microsoft.com/office/powerpoint/2010/main" val="9180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9" y="3706117"/>
            <a:ext cx="8107101" cy="2697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57400"/>
            <a:ext cx="7315200" cy="121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3200" dirty="0"/>
              <a:t>La </a:t>
            </a:r>
            <a:r>
              <a:rPr lang="fr-CA" sz="3200" u="sng" dirty="0"/>
              <a:t>Chambre des députés</a:t>
            </a:r>
            <a:r>
              <a:rPr lang="fr-CA" dirty="0"/>
              <a:t> est la 1</a:t>
            </a:r>
            <a:r>
              <a:rPr lang="fr-CA" baseline="30000" dirty="0"/>
              <a:t>e</a:t>
            </a:r>
            <a:r>
              <a:rPr lang="fr-CA" dirty="0"/>
              <a:t> chambre législative.</a:t>
            </a:r>
            <a:endParaRPr lang="fr-CA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609600"/>
            <a:ext cx="4495800" cy="1337493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366776" y="2541600"/>
            <a:ext cx="6634224" cy="1215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			       Comme au Can, les É-U sont divisés en circonscriptions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366776" y="3499341"/>
            <a:ext cx="2367024" cy="70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(« </a:t>
            </a:r>
            <a:r>
              <a:rPr lang="fr-CA" u="sng" dirty="0"/>
              <a:t>districts</a:t>
            </a:r>
            <a:r>
              <a:rPr lang="fr-CA" dirty="0"/>
              <a:t> »)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505200" y="3499341"/>
            <a:ext cx="1295400" cy="70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—435.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366776" y="4114800"/>
            <a:ext cx="6939023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Les députés sont       élus tous les 2 ans.</a:t>
            </a:r>
          </a:p>
        </p:txBody>
      </p:sp>
    </p:spTree>
    <p:extLst>
      <p:ext uri="{BB962C8B-B14F-4D97-AF65-F5344CB8AC3E}">
        <p14:creationId xmlns:p14="http://schemas.microsoft.com/office/powerpoint/2010/main" val="23963295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9" y="3706117"/>
            <a:ext cx="8107101" cy="2697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57400"/>
            <a:ext cx="7315200" cy="121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CA" sz="3200" dirty="0"/>
              <a:t>Le </a:t>
            </a:r>
            <a:r>
              <a:rPr lang="fr-CA" sz="3200" u="sng" dirty="0"/>
              <a:t>Sénat</a:t>
            </a:r>
            <a:r>
              <a:rPr lang="fr-CA" dirty="0"/>
              <a:t> est la 2</a:t>
            </a:r>
            <a:r>
              <a:rPr lang="fr-CA" baseline="30000" dirty="0"/>
              <a:t>e</a:t>
            </a:r>
            <a:r>
              <a:rPr lang="fr-CA" dirty="0"/>
              <a:t> chambre législative.</a:t>
            </a:r>
            <a:endParaRPr lang="fr-CA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609600"/>
            <a:ext cx="4495800" cy="1337493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366776" y="2541600"/>
            <a:ext cx="6634224" cy="710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Chaque État élit 2 sénateurs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019800" y="2548731"/>
            <a:ext cx="1295400" cy="70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—100.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366777" y="3050293"/>
            <a:ext cx="6939023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Les sénateurs sont élus tous les 6 ans.</a:t>
            </a:r>
          </a:p>
        </p:txBody>
      </p:sp>
    </p:spTree>
    <p:extLst>
      <p:ext uri="{BB962C8B-B14F-4D97-AF65-F5344CB8AC3E}">
        <p14:creationId xmlns:p14="http://schemas.microsoft.com/office/powerpoint/2010/main" val="328211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6" y="3657600"/>
            <a:ext cx="8113028" cy="2974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57400"/>
            <a:ext cx="7315200" cy="76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CA" sz="3200" dirty="0"/>
              <a:t>Le </a:t>
            </a:r>
            <a:r>
              <a:rPr lang="fr-CA" u="sng" dirty="0"/>
              <a:t>Pr</a:t>
            </a:r>
            <a:r>
              <a:rPr lang="en-CA" u="sng" dirty="0" err="1"/>
              <a:t>ésident</a:t>
            </a:r>
            <a:r>
              <a:rPr lang="en-CA" dirty="0"/>
              <a:t> </a:t>
            </a:r>
            <a:r>
              <a:rPr lang="en-CA" dirty="0" err="1"/>
              <a:t>forme</a:t>
            </a:r>
            <a:r>
              <a:rPr lang="en-CA" dirty="0"/>
              <a:t> le </a:t>
            </a:r>
            <a:r>
              <a:rPr lang="en-CA" dirty="0" err="1"/>
              <a:t>conseil</a:t>
            </a:r>
            <a:r>
              <a:rPr lang="en-CA" dirty="0"/>
              <a:t> </a:t>
            </a:r>
            <a:r>
              <a:rPr lang="en-CA" dirty="0" err="1"/>
              <a:t>exécutif</a:t>
            </a:r>
            <a:r>
              <a:rPr lang="en-CA" dirty="0"/>
              <a:t>. </a:t>
            </a:r>
            <a:endParaRPr lang="fr-CA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609600"/>
            <a:ext cx="4495800" cy="1337493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366776" y="2541600"/>
            <a:ext cx="6634224" cy="851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CA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359849" y="2624496"/>
            <a:ext cx="6641151" cy="1185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			       Les États plus peuplés ont plus de poids.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366777" y="2624496"/>
            <a:ext cx="3586223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Il est élu par la pop.</a:t>
            </a:r>
          </a:p>
        </p:txBody>
      </p:sp>
    </p:spTree>
    <p:extLst>
      <p:ext uri="{BB962C8B-B14F-4D97-AF65-F5344CB8AC3E}">
        <p14:creationId xmlns:p14="http://schemas.microsoft.com/office/powerpoint/2010/main" val="7830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s electoral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1413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65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16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6" y="3657600"/>
            <a:ext cx="8113028" cy="2974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57400"/>
            <a:ext cx="7315200" cy="76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CA" sz="3200" dirty="0"/>
              <a:t>Le </a:t>
            </a:r>
            <a:r>
              <a:rPr lang="fr-CA" u="sng" dirty="0"/>
              <a:t>Pr</a:t>
            </a:r>
            <a:r>
              <a:rPr lang="en-CA" u="sng" dirty="0" err="1"/>
              <a:t>ésident</a:t>
            </a:r>
            <a:r>
              <a:rPr lang="en-CA" dirty="0"/>
              <a:t> </a:t>
            </a:r>
            <a:r>
              <a:rPr lang="en-CA" dirty="0" err="1"/>
              <a:t>forme</a:t>
            </a:r>
            <a:r>
              <a:rPr lang="en-CA" dirty="0"/>
              <a:t> le </a:t>
            </a:r>
            <a:r>
              <a:rPr lang="en-CA" dirty="0" err="1"/>
              <a:t>conseil</a:t>
            </a:r>
            <a:r>
              <a:rPr lang="en-CA" dirty="0"/>
              <a:t> </a:t>
            </a:r>
            <a:r>
              <a:rPr lang="en-CA" dirty="0" err="1"/>
              <a:t>exécutif</a:t>
            </a:r>
            <a:r>
              <a:rPr lang="en-CA" dirty="0"/>
              <a:t>. </a:t>
            </a:r>
            <a:endParaRPr lang="fr-CA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609600"/>
            <a:ext cx="4495800" cy="1337493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366776" y="2541600"/>
            <a:ext cx="6634224" cy="851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CA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359849" y="2624496"/>
            <a:ext cx="6641151" cy="1185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			       Les États plus peuplés ont plus de poids.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366777" y="2624496"/>
            <a:ext cx="3586223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Il est élu par la pop.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380632" y="3124200"/>
            <a:ext cx="6641151" cy="127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			       		Ils opèrent avec le principe « </a:t>
            </a:r>
            <a:r>
              <a:rPr lang="fr-CA" i="1" dirty="0"/>
              <a:t>winner </a:t>
            </a:r>
            <a:r>
              <a:rPr lang="fr-CA" i="1" dirty="0" err="1"/>
              <a:t>takes</a:t>
            </a:r>
            <a:r>
              <a:rPr lang="fr-CA" i="1" dirty="0"/>
              <a:t> all</a:t>
            </a:r>
            <a:r>
              <a:rPr lang="fr-CA" dirty="0"/>
              <a:t> ».</a:t>
            </a:r>
          </a:p>
        </p:txBody>
      </p:sp>
    </p:spTree>
    <p:extLst>
      <p:ext uri="{BB962C8B-B14F-4D97-AF65-F5344CB8AC3E}">
        <p14:creationId xmlns:p14="http://schemas.microsoft.com/office/powerpoint/2010/main" val="8253077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s electoral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1413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65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3657600"/>
            <a:ext cx="152400" cy="2057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5862484"/>
            <a:ext cx="244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Clinton : 63</a:t>
            </a:r>
            <a:r>
              <a:rPr lang="en-CA" b="1" dirty="0" smtClean="0"/>
              <a:t>% du vote</a:t>
            </a:r>
            <a:endParaRPr lang="en-CA" b="1" dirty="0"/>
          </a:p>
          <a:p>
            <a:r>
              <a:rPr lang="en-CA" b="1" dirty="0"/>
              <a:t>Trump: 33</a:t>
            </a:r>
            <a:r>
              <a:rPr lang="en-CA" b="1" dirty="0" smtClean="0"/>
              <a:t>% du vote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55472" y="5867400"/>
            <a:ext cx="231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Clinton : </a:t>
            </a:r>
            <a:r>
              <a:rPr lang="en-CA" b="1" dirty="0" smtClean="0"/>
              <a:t>35 </a:t>
            </a:r>
            <a:r>
              <a:rPr lang="en-CA" b="1" dirty="0" err="1" smtClean="0"/>
              <a:t>électeurs</a:t>
            </a:r>
            <a:endParaRPr lang="en-CA" b="1" dirty="0"/>
          </a:p>
          <a:p>
            <a:r>
              <a:rPr lang="en-CA" b="1" dirty="0"/>
              <a:t>Trump: </a:t>
            </a:r>
            <a:r>
              <a:rPr lang="en-CA" b="1" dirty="0" smtClean="0"/>
              <a:t>18 </a:t>
            </a:r>
            <a:r>
              <a:rPr lang="en-CA" b="1" dirty="0" err="1" smtClean="0"/>
              <a:t>électeurs</a:t>
            </a:r>
            <a:endParaRPr lang="en-C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586494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Clinton : </a:t>
            </a:r>
            <a:r>
              <a:rPr lang="en-CA" b="1" dirty="0" smtClean="0"/>
              <a:t>5</a:t>
            </a:r>
            <a:r>
              <a:rPr lang="en-CA" b="1" dirty="0" smtClean="0"/>
              <a:t>5 </a:t>
            </a:r>
            <a:r>
              <a:rPr lang="en-CA" b="1" dirty="0" err="1" smtClean="0"/>
              <a:t>électeurs</a:t>
            </a:r>
            <a:endParaRPr lang="en-CA" b="1" dirty="0"/>
          </a:p>
          <a:p>
            <a:r>
              <a:rPr lang="en-CA" b="1" dirty="0"/>
              <a:t>Trump: </a:t>
            </a:r>
            <a:r>
              <a:rPr lang="en-CA" b="1" dirty="0" smtClean="0"/>
              <a:t>0 </a:t>
            </a:r>
            <a:r>
              <a:rPr lang="en-CA" b="1" dirty="0" err="1" smtClean="0"/>
              <a:t>électeurs</a:t>
            </a:r>
            <a:endParaRPr lang="en-CA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76698" y="5715000"/>
            <a:ext cx="2012734" cy="7938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152899" y="5715000"/>
            <a:ext cx="1936533" cy="7987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294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92036" y="1482435"/>
            <a:ext cx="52578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fr-CA" sz="3200" dirty="0" err="1"/>
              <a:t>Primary</a:t>
            </a:r>
            <a:r>
              <a:rPr lang="fr-CA" sz="3200" dirty="0"/>
              <a:t> </a:t>
            </a:r>
            <a:r>
              <a:rPr lang="fr-CA" sz="3200" dirty="0" err="1"/>
              <a:t>Elections</a:t>
            </a:r>
            <a:r>
              <a:rPr lang="fr-CA" sz="3200" dirty="0"/>
              <a:t> </a:t>
            </a:r>
            <a:r>
              <a:rPr lang="fr-CA" sz="3200" dirty="0" err="1"/>
              <a:t>Explained</a:t>
            </a:r>
            <a:endParaRPr lang="fr-CA" sz="3200" dirty="0"/>
          </a:p>
          <a:p>
            <a:pPr algn="ctr"/>
            <a:r>
              <a:rPr lang="fr-CA" sz="3200" dirty="0"/>
              <a:t>(5:20)</a:t>
            </a:r>
          </a:p>
          <a:p>
            <a:pPr algn="ctr"/>
            <a:endParaRPr lang="fr-CA" sz="2000" dirty="0"/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https://www.youtube.com/watch?v=_95I_1rZiIs</a:t>
            </a:r>
            <a:r>
              <a:rPr lang="fr-CA" sz="2400" dirty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624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65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" y="1600200"/>
            <a:ext cx="8452485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67000"/>
            <a:ext cx="44481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209800"/>
            <a:ext cx="7315200" cy="817915"/>
          </a:xfrm>
        </p:spPr>
        <p:txBody>
          <a:bodyPr>
            <a:normAutofit/>
          </a:bodyPr>
          <a:lstStyle/>
          <a:p>
            <a:r>
              <a:rPr lang="fr-CA" sz="3200" dirty="0"/>
              <a:t>Aux É-U, chaque poste politique est élu 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609600"/>
            <a:ext cx="4495800" cy="13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66800" y="5562600"/>
            <a:ext cx="25146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Électeurs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475299"/>
            <a:ext cx="18288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Chambre des communes (338)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1370154"/>
            <a:ext cx="25146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Premier ministre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3475299"/>
            <a:ext cx="18288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Sénat (105)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8800" y="5562600"/>
            <a:ext cx="25146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Électeurs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6600" y="3475299"/>
            <a:ext cx="18288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Chambre des députés (435)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0599" y="3475299"/>
            <a:ext cx="18288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Sénat (100)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8387" y="1370154"/>
            <a:ext cx="25146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Président</a:t>
            </a:r>
          </a:p>
        </p:txBody>
      </p:sp>
      <p:cxnSp>
        <p:nvCxnSpPr>
          <p:cNvPr id="19" name="Connector: Elbow 18"/>
          <p:cNvCxnSpPr/>
          <p:nvPr/>
        </p:nvCxnSpPr>
        <p:spPr>
          <a:xfrm rot="5400000" flipH="1" flipV="1">
            <a:off x="2165670" y="4604072"/>
            <a:ext cx="1307461" cy="60960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/>
          <p:cNvCxnSpPr/>
          <p:nvPr/>
        </p:nvCxnSpPr>
        <p:spPr>
          <a:xfrm rot="5400000">
            <a:off x="1004106" y="2451906"/>
            <a:ext cx="1296845" cy="65734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/>
          <p:cNvCxnSpPr/>
          <p:nvPr/>
        </p:nvCxnSpPr>
        <p:spPr>
          <a:xfrm rot="5400000" flipH="1" flipV="1">
            <a:off x="6675337" y="4617936"/>
            <a:ext cx="1298775" cy="590552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/>
          <p:cNvCxnSpPr/>
          <p:nvPr/>
        </p:nvCxnSpPr>
        <p:spPr>
          <a:xfrm rot="16200000" flipV="1">
            <a:off x="5637110" y="4570311"/>
            <a:ext cx="1298777" cy="68580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/>
          <p:cNvCxnSpPr/>
          <p:nvPr/>
        </p:nvCxnSpPr>
        <p:spPr>
          <a:xfrm rot="16200000" flipV="1">
            <a:off x="2032322" y="2441774"/>
            <a:ext cx="1307459" cy="72390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819900" y="2149997"/>
            <a:ext cx="0" cy="34126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19227" y="3094001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PARLEMENT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10298" y="309369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CONGRÈS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85901" y="1028883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CABINET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52713" y="2200545"/>
            <a:ext cx="185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CONSEIL EXÉCUTIF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1026" y="4283597"/>
            <a:ext cx="3048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ASSEMBLÉES LÉGISLATIVES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72097" y="4313047"/>
            <a:ext cx="3048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ASSEMBLÉES LÉGISLATIVES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91271" y="2207902"/>
            <a:ext cx="185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CONSEIL EXÉCUTIF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34100" y="1029469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CABINET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965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123745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278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/>
          <p:cNvCxnSpPr/>
          <p:nvPr/>
        </p:nvCxnSpPr>
        <p:spPr>
          <a:xfrm rot="5400000">
            <a:off x="1004106" y="2451906"/>
            <a:ext cx="1296845" cy="65734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/>
          <p:cNvCxnSpPr/>
          <p:nvPr/>
        </p:nvCxnSpPr>
        <p:spPr>
          <a:xfrm rot="16200000" flipV="1">
            <a:off x="2032322" y="2441774"/>
            <a:ext cx="1307459" cy="72390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485901" y="1029469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CABINET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08591" y="3049496"/>
            <a:ext cx="185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CHAMBRE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90271" y="2971800"/>
            <a:ext cx="185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CHAMBRE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34100" y="1029469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CABINET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965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123745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10" y="3485909"/>
            <a:ext cx="1995423" cy="172882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4" y="3498860"/>
            <a:ext cx="1671788" cy="8358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15" y="3438511"/>
            <a:ext cx="1995423" cy="172882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32" y="3504683"/>
            <a:ext cx="1671788" cy="8358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01" y="1564650"/>
            <a:ext cx="390514" cy="39051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4" name="TextBox 33"/>
          <p:cNvSpPr txBox="1"/>
          <p:nvPr/>
        </p:nvSpPr>
        <p:spPr>
          <a:xfrm>
            <a:off x="7039097" y="5189659"/>
            <a:ext cx="185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435 sièges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86" y="1553912"/>
            <a:ext cx="390514" cy="39051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4795481" y="2971800"/>
            <a:ext cx="185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SÉNAT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885" y="3040335"/>
            <a:ext cx="185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SÉNAT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47900" y="4915488"/>
            <a:ext cx="185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338 sièges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0352" y="4435732"/>
            <a:ext cx="185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100 sièges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4328" y="4435732"/>
            <a:ext cx="185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105 sièges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228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66800" y="5562600"/>
            <a:ext cx="25146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Électeurs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475299"/>
            <a:ext cx="18288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Chambre des communes (338)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1370154"/>
            <a:ext cx="25146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Premier ministre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3475299"/>
            <a:ext cx="18288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Sénat (105)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8800" y="5562600"/>
            <a:ext cx="25146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Électeurs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6600" y="3475299"/>
            <a:ext cx="18288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Chambre des députés (435)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0599" y="3475299"/>
            <a:ext cx="18288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Sénat (100)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8387" y="1370154"/>
            <a:ext cx="25146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Président</a:t>
            </a:r>
          </a:p>
        </p:txBody>
      </p:sp>
      <p:cxnSp>
        <p:nvCxnSpPr>
          <p:cNvPr id="19" name="Connector: Elbow 18"/>
          <p:cNvCxnSpPr/>
          <p:nvPr/>
        </p:nvCxnSpPr>
        <p:spPr>
          <a:xfrm rot="5400000" flipH="1" flipV="1">
            <a:off x="2165670" y="4604072"/>
            <a:ext cx="1307461" cy="60960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/>
          <p:cNvCxnSpPr/>
          <p:nvPr/>
        </p:nvCxnSpPr>
        <p:spPr>
          <a:xfrm rot="5400000">
            <a:off x="1004106" y="2451906"/>
            <a:ext cx="1296845" cy="65734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/>
          <p:cNvCxnSpPr/>
          <p:nvPr/>
        </p:nvCxnSpPr>
        <p:spPr>
          <a:xfrm rot="5400000" flipH="1" flipV="1">
            <a:off x="6675337" y="4617936"/>
            <a:ext cx="1298775" cy="590552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/>
          <p:cNvCxnSpPr/>
          <p:nvPr/>
        </p:nvCxnSpPr>
        <p:spPr>
          <a:xfrm rot="16200000" flipV="1">
            <a:off x="5637110" y="4570311"/>
            <a:ext cx="1298777" cy="68580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/>
          <p:cNvCxnSpPr/>
          <p:nvPr/>
        </p:nvCxnSpPr>
        <p:spPr>
          <a:xfrm rot="16200000" flipV="1">
            <a:off x="2032322" y="2441774"/>
            <a:ext cx="1307459" cy="72390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819900" y="2149997"/>
            <a:ext cx="0" cy="34126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19227" y="3094001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PARLEMENT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10298" y="309369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CONGRÈS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85901" y="1028883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CABINET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52713" y="2200545"/>
            <a:ext cx="185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CONSEIL EXÉCUTIF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1026" y="4283597"/>
            <a:ext cx="3048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ASSEMBLÉES LÉGISLATIVES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72097" y="4313047"/>
            <a:ext cx="3048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ASSEMBLÉES LÉGISLATIVES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91271" y="2207902"/>
            <a:ext cx="185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CONSEIL EXÉCUTIF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34100" y="1029469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anose="02050806060905020404" pitchFamily="18" charset="0"/>
              </a:rPr>
              <a:t>CABINET</a:t>
            </a:r>
            <a:endParaRPr lang="fr-CA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965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123745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5115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209800"/>
            <a:ext cx="7315200" cy="817915"/>
          </a:xfrm>
        </p:spPr>
        <p:txBody>
          <a:bodyPr>
            <a:normAutofit/>
          </a:bodyPr>
          <a:lstStyle/>
          <a:p>
            <a:r>
              <a:rPr lang="fr-CA" sz="3200" dirty="0"/>
              <a:t>Aux É-U, chaque poste politique est élu 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609600"/>
            <a:ext cx="4495800" cy="1337493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43000" y="3048000"/>
            <a:ext cx="4648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CA" dirty="0"/>
              <a:t>La Chambre des députés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143000" y="3945385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CA" dirty="0"/>
              <a:t>Le Sénat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143000" y="4841245"/>
            <a:ext cx="289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CA" dirty="0"/>
              <a:t>Le Président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348706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(Chambre des communes)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8823" y="4358670"/>
            <a:ext cx="167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(Sénat)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5867400" y="3200399"/>
            <a:ext cx="304800" cy="1640845"/>
          </a:xfrm>
          <a:prstGeom prst="rightBrace">
            <a:avLst>
              <a:gd name="adj1" fmla="val 32384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6287947" y="3725119"/>
            <a:ext cx="208923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Le Congrès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1" y="526839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(Premier ministre)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7946" y="4149309"/>
            <a:ext cx="1941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(Parlement)</a:t>
            </a:r>
          </a:p>
        </p:txBody>
      </p:sp>
    </p:spTree>
    <p:extLst>
      <p:ext uri="{BB962C8B-B14F-4D97-AF65-F5344CB8AC3E}">
        <p14:creationId xmlns:p14="http://schemas.microsoft.com/office/powerpoint/2010/main" val="15919924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  <p:bldP spid="15" grpId="0" build="p"/>
      <p:bldP spid="16" grpId="0"/>
      <p:bldP spid="17" grpId="0"/>
      <p:bldP spid="18" grpId="0" animBg="1"/>
      <p:bldP spid="19" grpId="0" build="p"/>
      <p:bldP spid="2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9" y="3706117"/>
            <a:ext cx="8107101" cy="2697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57400"/>
            <a:ext cx="7315200" cy="121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3200" dirty="0"/>
              <a:t>La </a:t>
            </a:r>
            <a:r>
              <a:rPr lang="fr-CA" sz="3200" u="sng" dirty="0"/>
              <a:t>Chambre des députés</a:t>
            </a:r>
            <a:r>
              <a:rPr lang="fr-CA" dirty="0"/>
              <a:t> est la 1</a:t>
            </a:r>
            <a:r>
              <a:rPr lang="fr-CA" baseline="30000" dirty="0"/>
              <a:t>e</a:t>
            </a:r>
            <a:r>
              <a:rPr lang="fr-CA" dirty="0"/>
              <a:t> chambre législative.</a:t>
            </a:r>
            <a:endParaRPr lang="fr-CA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609600"/>
            <a:ext cx="4495800" cy="1337493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366776" y="2541600"/>
            <a:ext cx="6634224" cy="1215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			       Comme au Can, les É-U sont divisés en circonscriptions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366776" y="3499341"/>
            <a:ext cx="2367024" cy="70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(« </a:t>
            </a:r>
            <a:r>
              <a:rPr lang="fr-CA" u="sng" dirty="0"/>
              <a:t>districts</a:t>
            </a:r>
            <a:r>
              <a:rPr lang="fr-CA" dirty="0"/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val="40072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ngressional districts in the 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838200"/>
            <a:ext cx="850604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65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131110" y="0"/>
            <a:ext cx="0" cy="685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8600" y="5334000"/>
            <a:ext cx="8658444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45926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2675</TotalTime>
  <Words>266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Windows User</cp:lastModifiedBy>
  <cp:revision>184</cp:revision>
  <dcterms:created xsi:type="dcterms:W3CDTF">2013-02-17T00:07:33Z</dcterms:created>
  <dcterms:modified xsi:type="dcterms:W3CDTF">2016-11-16T13:42:48Z</dcterms:modified>
</cp:coreProperties>
</file>