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5" r:id="rId5"/>
    <p:sldId id="262" r:id="rId6"/>
    <p:sldId id="267" r:id="rId7"/>
    <p:sldId id="268" r:id="rId8"/>
    <p:sldId id="258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6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  <p:cmAuthor id="2" name="Windows User" initials="W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4"/>
    <a:srgbClr val="38383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13622063072722"/>
          <c:y val="4.3566650169241432E-2"/>
          <c:w val="0.69927655859365934"/>
          <c:h val="0.87910094393925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Bas-Canada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1791</c:v>
                </c:pt>
                <c:pt idx="1">
                  <c:v>1822</c:v>
                </c:pt>
                <c:pt idx="2">
                  <c:v>1831</c:v>
                </c:pt>
                <c:pt idx="3">
                  <c:v>1841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160000</c:v>
                </c:pt>
                <c:pt idx="1">
                  <c:v>427465</c:v>
                </c:pt>
                <c:pt idx="2">
                  <c:v>553134</c:v>
                </c:pt>
                <c:pt idx="3">
                  <c:v>625000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0-4CAA-9B35-962BB84119E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Haut-Canada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1791</c:v>
                </c:pt>
                <c:pt idx="1">
                  <c:v>1822</c:v>
                </c:pt>
                <c:pt idx="2">
                  <c:v>1831</c:v>
                </c:pt>
                <c:pt idx="3">
                  <c:v>1841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10000</c:v>
                </c:pt>
                <c:pt idx="1">
                  <c:v>150066</c:v>
                </c:pt>
                <c:pt idx="2">
                  <c:v>236702</c:v>
                </c:pt>
                <c:pt idx="3">
                  <c:v>455688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0-4CAA-9B35-962BB8411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966912"/>
        <c:axId val="147858176"/>
      </c:barChart>
      <c:catAx>
        <c:axId val="14096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858176"/>
        <c:crosses val="autoZero"/>
        <c:auto val="1"/>
        <c:lblAlgn val="ctr"/>
        <c:lblOffset val="100"/>
        <c:noMultiLvlLbl val="0"/>
      </c:catAx>
      <c:valAx>
        <c:axId val="14785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966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8T12:46:39.913" idx="6">
    <p:pos x="7277" y="236"/>
    <p:text>Rappeler le problème démocratique posé par le fait qu'il y a un disconnecte entre les Conseils et l'Assemblée.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0826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695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17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5518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565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369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101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9285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2853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7587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093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941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236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868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88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242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516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492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90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57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099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499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016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431D-157B-473D-A4D1-A6D7A8BAA04C}" type="datetimeFigureOut">
              <a:rPr lang="fr-CA" smtClean="0"/>
              <a:t>2018-04-09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392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google.ca/url?sa=i&amp;rct=j&amp;q=potato&amp;source=images&amp;cd=&amp;cad=rja&amp;docid=-EisU9RQin4LNM&amp;tbnid=kxR8TLpB6R69BM:&amp;ved=0CAUQjRw&amp;url=http://gardening.ktsa.com/Potato/8003557&amp;ei=fp0JUeP2GabH0QGO7YHoDA&amp;bvm=bv.41642243,d.dmQ&amp;psig=AFQjCNGDqCMC_QexQgr4aCVY_ley1_NrnA&amp;ust=135967103200378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4KhEj0ai5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3336470"/>
            <a:ext cx="9418320" cy="1464129"/>
          </a:xfrm>
        </p:spPr>
        <p:txBody>
          <a:bodyPr/>
          <a:lstStyle/>
          <a:p>
            <a:r>
              <a:rPr lang="fr-CA" sz="6600" dirty="0"/>
              <a:t>Population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3272028" cy="845598"/>
          </a:xfrm>
        </p:spPr>
        <p:txBody>
          <a:bodyPr>
            <a:normAutofit/>
          </a:bodyPr>
          <a:lstStyle/>
          <a:p>
            <a:r>
              <a:rPr lang="en-CA" sz="4400" dirty="0"/>
              <a:t>1</a:t>
            </a:r>
            <a:r>
              <a:rPr lang="fr-CA" sz="4400" dirty="0"/>
              <a:t>791-1812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8" y="2269688"/>
            <a:ext cx="4942114" cy="41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55" y="364142"/>
            <a:ext cx="6488944" cy="821310"/>
          </a:xfrm>
        </p:spPr>
        <p:txBody>
          <a:bodyPr>
            <a:normAutofit/>
          </a:bodyPr>
          <a:lstStyle/>
          <a:p>
            <a:r>
              <a:rPr lang="fr-CA" dirty="0"/>
              <a:t>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591" y="2661265"/>
            <a:ext cx="2277383" cy="1311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CA" sz="3200" dirty="0">
                <a:solidFill>
                  <a:srgbClr val="0070C0"/>
                </a:solidFill>
              </a:rPr>
              <a:t>Franco</a:t>
            </a:r>
            <a:r>
              <a:rPr lang="fr-CA" sz="3200" dirty="0"/>
              <a:t> :</a:t>
            </a:r>
          </a:p>
          <a:p>
            <a:pPr>
              <a:buFont typeface="Wingdings" pitchFamily="2" charset="2"/>
              <a:buChar char="§"/>
            </a:pPr>
            <a:r>
              <a:rPr lang="fr-CA" sz="3200" dirty="0" err="1">
                <a:solidFill>
                  <a:srgbClr val="FF0000"/>
                </a:solidFill>
              </a:rPr>
              <a:t>Anglo</a:t>
            </a:r>
            <a:r>
              <a:rPr lang="fr-CA" sz="3200" dirty="0">
                <a:solidFill>
                  <a:srgbClr val="FF0000"/>
                </a:solidFill>
              </a:rPr>
              <a:t> </a:t>
            </a:r>
            <a:r>
              <a:rPr lang="fr-CA" sz="3200" dirty="0"/>
              <a:t>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06764" y="1296140"/>
            <a:ext cx="3141453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49704" y="1599462"/>
            <a:ext cx="8881073" cy="131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Fin 18</a:t>
            </a:r>
            <a:r>
              <a:rPr lang="fr-CA" sz="3200" baseline="30000" dirty="0"/>
              <a:t>e</a:t>
            </a:r>
            <a:r>
              <a:rPr lang="fr-CA" sz="3200" dirty="0"/>
              <a:t> et début 19</a:t>
            </a:r>
            <a:r>
              <a:rPr lang="fr-CA" sz="3200" baseline="30000" dirty="0"/>
              <a:t>e</a:t>
            </a:r>
            <a:r>
              <a:rPr lang="fr-CA" sz="3200" dirty="0"/>
              <a:t> siècle, la population des Canada augmente.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63437" y="2669036"/>
            <a:ext cx="2769560" cy="131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Naissances</a:t>
            </a:r>
          </a:p>
          <a:p>
            <a:pPr marL="0" indent="0">
              <a:buNone/>
            </a:pPr>
            <a:r>
              <a:rPr lang="fr-CA" sz="3200" dirty="0"/>
              <a:t>Immigration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852960"/>
              </p:ext>
            </p:extLst>
          </p:nvPr>
        </p:nvGraphicFramePr>
        <p:xfrm>
          <a:off x="5366479" y="2458387"/>
          <a:ext cx="6037850" cy="424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3" y="2255026"/>
            <a:ext cx="1682694" cy="4388392"/>
          </a:xfrm>
          <a:prstGeom prst="rect">
            <a:avLst/>
          </a:prstGeom>
          <a:effectLst>
            <a:outerShdw blurRad="76200" dir="90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264FE8-CA73-4B27-BCC1-EFAD43104119}"/>
              </a:ext>
            </a:extLst>
          </p:cNvPr>
          <p:cNvSpPr txBox="1">
            <a:spLocks/>
          </p:cNvSpPr>
          <p:nvPr/>
        </p:nvSpPr>
        <p:spPr>
          <a:xfrm>
            <a:off x="449704" y="3959901"/>
            <a:ext cx="4783777" cy="108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Au Bas-Can, 90% sont Canadiens.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5DA500-4BA9-4CBE-976C-D25B1C57022F}"/>
              </a:ext>
            </a:extLst>
          </p:cNvPr>
          <p:cNvSpPr txBox="1">
            <a:spLocks/>
          </p:cNvSpPr>
          <p:nvPr/>
        </p:nvSpPr>
        <p:spPr>
          <a:xfrm>
            <a:off x="628214" y="4425285"/>
            <a:ext cx="4738265" cy="1655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    Au Haut-Can, 90% sont d’origine britannique.</a:t>
            </a:r>
          </a:p>
        </p:txBody>
      </p:sp>
    </p:spTree>
    <p:extLst>
      <p:ext uri="{BB962C8B-B14F-4D97-AF65-F5344CB8AC3E}">
        <p14:creationId xmlns:p14="http://schemas.microsoft.com/office/powerpoint/2010/main" val="27894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5" grpId="0">
        <p:bldAsOne/>
      </p:bldGraphic>
      <p:bldP spid="9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24" y="1731819"/>
            <a:ext cx="1128676" cy="30821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81260"/>
            <a:ext cx="1104900" cy="383701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14" y="1445470"/>
            <a:ext cx="1140864" cy="4468383"/>
          </a:xfrm>
          <a:prstGeom prst="rect">
            <a:avLst/>
          </a:prstGeom>
          <a:effectLst>
            <a:outerShdw blurRad="76200" dist="101600" dir="168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96" y="2057401"/>
            <a:ext cx="2636115" cy="4104555"/>
          </a:xfrm>
          <a:prstGeom prst="rect">
            <a:avLst/>
          </a:prstGeom>
          <a:effectLst>
            <a:outerShdw blurRad="76200" dist="152400" dir="162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162" y="1371600"/>
            <a:ext cx="1124123" cy="4279556"/>
          </a:xfrm>
          <a:prstGeom prst="rect">
            <a:avLst/>
          </a:prstGeom>
          <a:effectLst>
            <a:outerShdw blurRad="76200" dist="114300" dir="1740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5691224" y="6163168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/>
              <a:t>Mémorial à la Grande Famine (Dublin, Irlande)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3DFE56-DDB4-4C14-AEDE-D8271D7D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5" y="364142"/>
            <a:ext cx="6488944" cy="821310"/>
          </a:xfrm>
        </p:spPr>
        <p:txBody>
          <a:bodyPr>
            <a:normAutofit/>
          </a:bodyPr>
          <a:lstStyle/>
          <a:p>
            <a:r>
              <a:rPr lang="fr-CA" dirty="0"/>
              <a:t>Population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52CF6B-1381-4731-AC7C-A274B4CE5002}"/>
              </a:ext>
            </a:extLst>
          </p:cNvPr>
          <p:cNvCxnSpPr/>
          <p:nvPr/>
        </p:nvCxnSpPr>
        <p:spPr>
          <a:xfrm>
            <a:off x="906764" y="1296140"/>
            <a:ext cx="3141453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477FBF-0529-48CB-9EBD-DDCA40BC69AA}"/>
              </a:ext>
            </a:extLst>
          </p:cNvPr>
          <p:cNvSpPr txBox="1">
            <a:spLocks/>
          </p:cNvSpPr>
          <p:nvPr/>
        </p:nvSpPr>
        <p:spPr>
          <a:xfrm>
            <a:off x="449705" y="1599461"/>
            <a:ext cx="5432034" cy="1649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De 1845-50, il y a un exode d’Irlandais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839F8D5-1694-47E5-ABF4-0DC2ED425FB7}"/>
              </a:ext>
            </a:extLst>
          </p:cNvPr>
          <p:cNvSpPr txBox="1">
            <a:spLocks/>
          </p:cNvSpPr>
          <p:nvPr/>
        </p:nvSpPr>
        <p:spPr>
          <a:xfrm>
            <a:off x="653050" y="2062800"/>
            <a:ext cx="5432034" cy="1649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     à cause de la </a:t>
            </a:r>
            <a:r>
              <a:rPr lang="fr-CA" sz="3200" u="sng" dirty="0"/>
              <a:t>Grande famine</a:t>
            </a:r>
            <a:endParaRPr lang="fr-CA" sz="32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6D39FFB-D918-448C-8827-C7E0B000C0C7}"/>
              </a:ext>
            </a:extLst>
          </p:cNvPr>
          <p:cNvSpPr txBox="1">
            <a:spLocks/>
          </p:cNvSpPr>
          <p:nvPr/>
        </p:nvSpPr>
        <p:spPr>
          <a:xfrm>
            <a:off x="653049" y="2525198"/>
            <a:ext cx="5331101" cy="1138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 	   (de patates).</a:t>
            </a:r>
          </a:p>
        </p:txBody>
      </p:sp>
    </p:spTree>
    <p:extLst>
      <p:ext uri="{BB962C8B-B14F-4D97-AF65-F5344CB8AC3E}">
        <p14:creationId xmlns:p14="http://schemas.microsoft.com/office/powerpoint/2010/main" val="4821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399" y="2106806"/>
            <a:ext cx="3353832" cy="46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74943" y="1169574"/>
            <a:ext cx="4770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/>
              <a:t>La </a:t>
            </a:r>
            <a:r>
              <a:rPr lang="fr-CA" sz="2800" b="1" dirty="0">
                <a:solidFill>
                  <a:srgbClr val="996633"/>
                </a:solidFill>
              </a:rPr>
              <a:t>pomme de terre </a:t>
            </a:r>
            <a:r>
              <a:rPr lang="fr-CA" sz="2800" dirty="0"/>
              <a:t>est introduite en Europe vers 1600.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25" y="261633"/>
            <a:ext cx="6018103" cy="328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64306" y="261633"/>
            <a:ext cx="4741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/>
              <a:t>L’</a:t>
            </a:r>
            <a:r>
              <a:rPr lang="fr-CA" sz="2800" b="1" dirty="0">
                <a:solidFill>
                  <a:srgbClr val="FF0000"/>
                </a:solidFill>
              </a:rPr>
              <a:t>origine</a:t>
            </a:r>
            <a:r>
              <a:rPr lang="fr-CA" sz="2800" dirty="0"/>
              <a:t> de la pomme de terre.</a:t>
            </a:r>
          </a:p>
          <a:p>
            <a:pPr algn="r"/>
            <a:r>
              <a:rPr lang="fr-CA" sz="2800" dirty="0"/>
              <a:t>Sa </a:t>
            </a:r>
            <a:r>
              <a:rPr lang="fr-CA" sz="2800" b="1" dirty="0">
                <a:solidFill>
                  <a:srgbClr val="00CC00"/>
                </a:solidFill>
              </a:rPr>
              <a:t>cultivation </a:t>
            </a:r>
            <a:r>
              <a:rPr lang="fr-CA" sz="2800" dirty="0"/>
              <a:t>aujourd’hui.</a:t>
            </a:r>
          </a:p>
        </p:txBody>
      </p:sp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6978" y="3622908"/>
            <a:ext cx="3420216" cy="27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8432800" y="1112659"/>
            <a:ext cx="250510" cy="17867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" name="Connecteur droit avec flèche 6"/>
          <p:cNvCxnSpPr>
            <a:cxnSpLocks/>
            <a:stCxn id="4" idx="3"/>
          </p:cNvCxnSpPr>
          <p:nvPr/>
        </p:nvCxnSpPr>
        <p:spPr>
          <a:xfrm flipH="1">
            <a:off x="8164948" y="1265163"/>
            <a:ext cx="304538" cy="207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518723" y="1446573"/>
            <a:ext cx="95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000" b="1" dirty="0">
                <a:solidFill>
                  <a:srgbClr val="FF0000"/>
                </a:solidFill>
              </a:rPr>
              <a:t>Irlande</a:t>
            </a:r>
            <a:endParaRPr lang="fr-CA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801">
            <a:off x="257219" y="272845"/>
            <a:ext cx="842267" cy="83876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8680" y="2694944"/>
            <a:ext cx="2701337" cy="37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257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24" y="1731819"/>
            <a:ext cx="1128676" cy="30821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81260"/>
            <a:ext cx="1104900" cy="383701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14" y="1445470"/>
            <a:ext cx="1140864" cy="4468383"/>
          </a:xfrm>
          <a:prstGeom prst="rect">
            <a:avLst/>
          </a:prstGeom>
          <a:effectLst>
            <a:outerShdw blurRad="76200" dist="101600" dir="168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96" y="2057401"/>
            <a:ext cx="2636115" cy="4104555"/>
          </a:xfrm>
          <a:prstGeom prst="rect">
            <a:avLst/>
          </a:prstGeom>
          <a:effectLst>
            <a:outerShdw blurRad="76200" dist="152400" dir="162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162" y="1371600"/>
            <a:ext cx="1124123" cy="4279556"/>
          </a:xfrm>
          <a:prstGeom prst="rect">
            <a:avLst/>
          </a:prstGeom>
          <a:effectLst>
            <a:outerShdw blurRad="76200" dist="114300" dir="1740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5691224" y="6163168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/>
              <a:t>Mémorial à la Grande Famine (Dublin, Irlande)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3DFE56-DDB4-4C14-AEDE-D8271D7D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5" y="364142"/>
            <a:ext cx="6488944" cy="821310"/>
          </a:xfrm>
        </p:spPr>
        <p:txBody>
          <a:bodyPr>
            <a:normAutofit/>
          </a:bodyPr>
          <a:lstStyle/>
          <a:p>
            <a:r>
              <a:rPr lang="fr-CA" dirty="0"/>
              <a:t>Population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52CF6B-1381-4731-AC7C-A274B4CE5002}"/>
              </a:ext>
            </a:extLst>
          </p:cNvPr>
          <p:cNvCxnSpPr/>
          <p:nvPr/>
        </p:nvCxnSpPr>
        <p:spPr>
          <a:xfrm>
            <a:off x="906764" y="1296140"/>
            <a:ext cx="3141453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477FBF-0529-48CB-9EBD-DDCA40BC69AA}"/>
              </a:ext>
            </a:extLst>
          </p:cNvPr>
          <p:cNvSpPr txBox="1">
            <a:spLocks/>
          </p:cNvSpPr>
          <p:nvPr/>
        </p:nvSpPr>
        <p:spPr>
          <a:xfrm>
            <a:off x="449705" y="1599461"/>
            <a:ext cx="5432034" cy="1649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De 1845-50, il y a un exode d’Irlandais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839F8D5-1694-47E5-ABF4-0DC2ED425FB7}"/>
              </a:ext>
            </a:extLst>
          </p:cNvPr>
          <p:cNvSpPr txBox="1">
            <a:spLocks/>
          </p:cNvSpPr>
          <p:nvPr/>
        </p:nvSpPr>
        <p:spPr>
          <a:xfrm>
            <a:off x="653050" y="2062800"/>
            <a:ext cx="5432034" cy="1649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     à cause de la </a:t>
            </a:r>
            <a:r>
              <a:rPr lang="fr-CA" sz="3200" u="sng" dirty="0"/>
              <a:t>Grande famine</a:t>
            </a:r>
            <a:endParaRPr lang="fr-CA" sz="32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6F8C106-5BE2-47DA-A5A2-60C2F1DCEF3B}"/>
              </a:ext>
            </a:extLst>
          </p:cNvPr>
          <p:cNvSpPr txBox="1">
            <a:spLocks/>
          </p:cNvSpPr>
          <p:nvPr/>
        </p:nvSpPr>
        <p:spPr>
          <a:xfrm>
            <a:off x="449704" y="3765109"/>
            <a:ext cx="5577509" cy="115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Les nouveaux arrivants sont placés en quarantaine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184B276-8B99-4A2E-840D-7374ECE068DF}"/>
              </a:ext>
            </a:extLst>
          </p:cNvPr>
          <p:cNvSpPr txBox="1">
            <a:spLocks/>
          </p:cNvSpPr>
          <p:nvPr/>
        </p:nvSpPr>
        <p:spPr>
          <a:xfrm>
            <a:off x="653050" y="4717335"/>
            <a:ext cx="2646996" cy="600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à </a:t>
            </a:r>
            <a:r>
              <a:rPr lang="fr-CA" sz="3200" u="sng" dirty="0"/>
              <a:t>Grosse-Île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6D39FFB-D918-448C-8827-C7E0B000C0C7}"/>
              </a:ext>
            </a:extLst>
          </p:cNvPr>
          <p:cNvSpPr txBox="1">
            <a:spLocks/>
          </p:cNvSpPr>
          <p:nvPr/>
        </p:nvSpPr>
        <p:spPr>
          <a:xfrm>
            <a:off x="653049" y="2525198"/>
            <a:ext cx="5331101" cy="1138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 	   (de patates).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8B1A7B3-9B64-4EB8-85B2-EFBC970FF2BE}"/>
              </a:ext>
            </a:extLst>
          </p:cNvPr>
          <p:cNvSpPr txBox="1">
            <a:spLocks/>
          </p:cNvSpPr>
          <p:nvPr/>
        </p:nvSpPr>
        <p:spPr>
          <a:xfrm>
            <a:off x="3012830" y="4717335"/>
            <a:ext cx="2678394" cy="600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(près de </a:t>
            </a:r>
            <a:r>
              <a:rPr lang="fr-CA" sz="3200" dirty="0" err="1"/>
              <a:t>Qc</a:t>
            </a:r>
            <a:r>
              <a:rPr lang="fr-CA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117686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16036" y="1482435"/>
            <a:ext cx="5257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fr-CA" sz="3200" dirty="0"/>
              <a:t>Russel Peters</a:t>
            </a:r>
          </a:p>
          <a:p>
            <a:pPr algn="ctr"/>
            <a:r>
              <a:rPr lang="fr-CA" sz="3200" dirty="0"/>
              <a:t>on Accents</a:t>
            </a:r>
          </a:p>
          <a:p>
            <a:pPr algn="ctr"/>
            <a:r>
              <a:rPr lang="fr-CA" sz="3200" dirty="0"/>
              <a:t>(4.5 min)</a:t>
            </a:r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https://www.youtube.com/watch?v=z4KhEj0ai5E</a:t>
            </a:r>
            <a:r>
              <a:rPr lang="fr-CA" sz="2400" dirty="0"/>
              <a:t> </a:t>
            </a:r>
            <a:endParaRPr lang="fr-CA" sz="3200" dirty="0"/>
          </a:p>
          <a:p>
            <a:endParaRPr lang="fr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CCC7BE-E8AA-4274-8352-45A2A6B0E692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B984-D82C-45B5-B45E-B12340637FFF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824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810591" y="1599462"/>
            <a:ext cx="10190322" cy="112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La majorité de la population habite dans les campagnes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06764" y="1296140"/>
            <a:ext cx="3141453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69040" y="2070000"/>
            <a:ext cx="9435191" cy="1226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		      Ils sont agriculteurs et artisans.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23062" y="3047422"/>
            <a:ext cx="4744220" cy="656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—avocats, marchands.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282" y="1923993"/>
            <a:ext cx="2057400" cy="4762499"/>
          </a:xfrm>
          <a:prstGeom prst="rect">
            <a:avLst/>
          </a:prstGeom>
          <a:effectLst>
            <a:outerShdw blurRad="76200" dist="381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969040" y="3615703"/>
            <a:ext cx="5637101" cy="75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Elle siège à l’Assemblée.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69041" y="4208522"/>
            <a:ext cx="8542838" cy="135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Le Conseil exécutif, lui, est réservé aux nobles </a:t>
            </a:r>
            <a:r>
              <a:rPr lang="fr-CA" sz="3200" dirty="0" err="1"/>
              <a:t>brit</a:t>
            </a:r>
            <a:r>
              <a:rPr lang="fr-CA" sz="3200" dirty="0"/>
              <a:t>. ou aux seigneurs et évêques.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91355" y="364142"/>
            <a:ext cx="6488944" cy="821310"/>
          </a:xfrm>
        </p:spPr>
        <p:txBody>
          <a:bodyPr>
            <a:normAutofit/>
          </a:bodyPr>
          <a:lstStyle/>
          <a:p>
            <a:r>
              <a:rPr lang="fr-CA" dirty="0"/>
              <a:t>Population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138877" y="2067694"/>
            <a:ext cx="3308815" cy="65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(zones </a:t>
            </a:r>
            <a:r>
              <a:rPr lang="fr-CA" sz="3200" u="sng" dirty="0"/>
              <a:t>rurales</a:t>
            </a:r>
            <a:r>
              <a:rPr lang="fr-CA" sz="3200" dirty="0"/>
              <a:t>).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91355" y="3049939"/>
            <a:ext cx="4695045" cy="75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La </a:t>
            </a:r>
            <a:r>
              <a:rPr lang="fr-CA" sz="3200" u="sng" dirty="0"/>
              <a:t>bour</a:t>
            </a:r>
            <a:r>
              <a:rPr lang="fr-CA" sz="3200" dirty="0"/>
              <a:t>g</a:t>
            </a:r>
            <a:r>
              <a:rPr lang="fr-CA" sz="3200" u="sng" dirty="0"/>
              <a:t>eoisie</a:t>
            </a:r>
            <a:r>
              <a:rPr lang="fr-CA" sz="3200" dirty="0"/>
              <a:t> grandi</a:t>
            </a:r>
          </a:p>
        </p:txBody>
      </p:sp>
    </p:spTree>
    <p:extLst>
      <p:ext uri="{BB962C8B-B14F-4D97-AF65-F5344CB8AC3E}">
        <p14:creationId xmlns:p14="http://schemas.microsoft.com/office/powerpoint/2010/main" val="15065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018276" y="1811844"/>
            <a:ext cx="0" cy="504615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05094" y="2254507"/>
            <a:ext cx="626364" cy="235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700313"/>
            <a:ext cx="121920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705094" y="1685957"/>
            <a:ext cx="626364" cy="235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extBox 3"/>
          <p:cNvSpPr txBox="1"/>
          <p:nvPr/>
        </p:nvSpPr>
        <p:spPr>
          <a:xfrm>
            <a:off x="4348988" y="173736"/>
            <a:ext cx="3338576" cy="52322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Roi (exécutif)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8988" y="1019988"/>
            <a:ext cx="3338576" cy="52322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Parlement (législatif)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8988" y="1856929"/>
            <a:ext cx="3338576" cy="52322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Gouverneur général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202" y="3004492"/>
            <a:ext cx="3663696" cy="52322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Lieutenant gouverneur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5752" y="3004492"/>
            <a:ext cx="3663696" cy="52322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Lieutenant gouverneur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104" y="3836171"/>
            <a:ext cx="1662176" cy="95410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Conseil exécutif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624" y="3829311"/>
            <a:ext cx="1662176" cy="95410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Conseil législatif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5752" y="3829852"/>
            <a:ext cx="1662176" cy="95410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Conseil exécutif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77272" y="3823074"/>
            <a:ext cx="1662176" cy="95410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Conseil législatif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104" y="6167664"/>
            <a:ext cx="3663696" cy="52322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Peuple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821680" y="613908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Down Arrow 21"/>
          <p:cNvSpPr/>
          <p:nvPr/>
        </p:nvSpPr>
        <p:spPr>
          <a:xfrm>
            <a:off x="823468" y="3460111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Down Arrow 22"/>
          <p:cNvSpPr/>
          <p:nvPr/>
        </p:nvSpPr>
        <p:spPr>
          <a:xfrm>
            <a:off x="2824988" y="3460111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Down Arrow 23"/>
          <p:cNvSpPr/>
          <p:nvPr/>
        </p:nvSpPr>
        <p:spPr>
          <a:xfrm>
            <a:off x="8810244" y="3467439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Down Arrow 24"/>
          <p:cNvSpPr/>
          <p:nvPr/>
        </p:nvSpPr>
        <p:spPr>
          <a:xfrm>
            <a:off x="10811764" y="3458228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TextBox 25"/>
          <p:cNvSpPr txBox="1"/>
          <p:nvPr/>
        </p:nvSpPr>
        <p:spPr>
          <a:xfrm>
            <a:off x="197104" y="5334261"/>
            <a:ext cx="3663696" cy="52322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Assemblée législative</a:t>
            </a:r>
          </a:p>
        </p:txBody>
      </p:sp>
      <p:sp>
        <p:nvSpPr>
          <p:cNvPr id="27" name="Down Arrow 26"/>
          <p:cNvSpPr/>
          <p:nvPr/>
        </p:nvSpPr>
        <p:spPr>
          <a:xfrm rot="10800000">
            <a:off x="1859280" y="5785167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TextBox 27"/>
          <p:cNvSpPr txBox="1"/>
          <p:nvPr/>
        </p:nvSpPr>
        <p:spPr>
          <a:xfrm>
            <a:off x="8175752" y="5334261"/>
            <a:ext cx="3663696" cy="52322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Assemblée législative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75752" y="6167664"/>
            <a:ext cx="3663696" cy="52322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Peuple</a:t>
            </a:r>
          </a:p>
        </p:txBody>
      </p:sp>
      <p:sp>
        <p:nvSpPr>
          <p:cNvPr id="30" name="Down Arrow 29"/>
          <p:cNvSpPr/>
          <p:nvPr/>
        </p:nvSpPr>
        <p:spPr>
          <a:xfrm rot="10800000">
            <a:off x="9814561" y="5785167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Down Arrow 18"/>
          <p:cNvSpPr/>
          <p:nvPr/>
        </p:nvSpPr>
        <p:spPr>
          <a:xfrm>
            <a:off x="5821680" y="1452588"/>
            <a:ext cx="393192" cy="470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Down Arrow 36"/>
          <p:cNvSpPr/>
          <p:nvPr/>
        </p:nvSpPr>
        <p:spPr>
          <a:xfrm rot="18895453">
            <a:off x="7783468" y="2250188"/>
            <a:ext cx="311491" cy="10214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Down Arrow 37"/>
          <p:cNvSpPr/>
          <p:nvPr/>
        </p:nvSpPr>
        <p:spPr>
          <a:xfrm rot="2787441">
            <a:off x="3935694" y="2256393"/>
            <a:ext cx="311491" cy="10214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TextBox 40"/>
          <p:cNvSpPr txBox="1"/>
          <p:nvPr/>
        </p:nvSpPr>
        <p:spPr>
          <a:xfrm>
            <a:off x="197104" y="1190978"/>
            <a:ext cx="138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En G-B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4202" y="1670114"/>
            <a:ext cx="206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Au Canada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202" y="2233323"/>
            <a:ext cx="3663696" cy="52322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Haut-Canada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5752" y="2239056"/>
            <a:ext cx="3663696" cy="52322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Bas-Canada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0054" y="4956156"/>
            <a:ext cx="389372" cy="901325"/>
          </a:xfrm>
          <a:prstGeom prst="rect">
            <a:avLst/>
          </a:prstGeom>
          <a:effectLst>
            <a:outerShdw blurRad="76200" dist="381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1" grpId="0" animBg="1"/>
      <p:bldP spid="12" grpId="0" animBg="1"/>
      <p:bldP spid="12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19" grpId="0" animBg="1"/>
      <p:bldP spid="19" grpId="1" animBg="1"/>
      <p:bldP spid="37" grpId="0" animBg="1"/>
      <p:bldP spid="37" grpId="1" animBg="1"/>
      <p:bldP spid="38" grpId="0" animBg="1"/>
      <p:bldP spid="38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398" y="1257301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695950" y="2000251"/>
            <a:ext cx="2628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p.220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p.224-225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#2</a:t>
            </a:r>
            <a:endParaRPr lang="fr-CA" sz="2700" dirty="0">
              <a:latin typeface="Berlin Sans FB Demi" panose="020E08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3438526" y="5143502"/>
            <a:ext cx="6798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p.220 sauf #3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	     p.224-225 sauf #8 et Résumé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5638799" y="1314452"/>
            <a:ext cx="459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2557035" y="4222614"/>
            <a:ext cx="903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quarantaine (</a:t>
            </a:r>
            <a:r>
              <a:rPr lang="fr-CA" sz="2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), sujet (nm), ouvrier (nm)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402</TotalTime>
  <Words>243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Berlin Sans FB Demi</vt:lpstr>
      <vt:lpstr>Calibri</vt:lpstr>
      <vt:lpstr>Century Schoolbook</vt:lpstr>
      <vt:lpstr>Wingdings</vt:lpstr>
      <vt:lpstr>Wingdings 2</vt:lpstr>
      <vt:lpstr>View</vt:lpstr>
      <vt:lpstr>Office Theme</vt:lpstr>
      <vt:lpstr>Population</vt:lpstr>
      <vt:lpstr>Population</vt:lpstr>
      <vt:lpstr>Population</vt:lpstr>
      <vt:lpstr>PowerPoint Presentation</vt:lpstr>
      <vt:lpstr>Population</vt:lpstr>
      <vt:lpstr>PowerPoint Presentation</vt:lpstr>
      <vt:lpstr>Population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L’entre-deux guerres</dc:title>
  <dc:creator>Martin Brisebois</dc:creator>
  <cp:lastModifiedBy>Martin Brisebois</cp:lastModifiedBy>
  <cp:revision>66</cp:revision>
  <dcterms:created xsi:type="dcterms:W3CDTF">2015-11-20T19:04:00Z</dcterms:created>
  <dcterms:modified xsi:type="dcterms:W3CDTF">2018-04-09T13:56:49Z</dcterms:modified>
</cp:coreProperties>
</file>