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8" r:id="rId4"/>
    <p:sldId id="272" r:id="rId5"/>
    <p:sldId id="274" r:id="rId6"/>
    <p:sldId id="27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08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612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50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834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6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59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307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694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4361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85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277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66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418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57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866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52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1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68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66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51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8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000EE1F-AA04-4967-8BD9-4C10A9BA5346}" type="datetimeFigureOut">
              <a:rPr lang="fr-CA" smtClean="0"/>
              <a:t>2019-10-02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0BB08B6-9FD2-4BDD-B030-B40544A1BA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010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hyperlink" Target="http://www.google.ca/url?sa=i&amp;rct=j&amp;q=logs&amp;source=images&amp;cd=&amp;cad=rja&amp;docid=xPrj5-W4TJOPNM&amp;tbnid=AzOtf1NnL1HTeM:&amp;ved=0CAUQjRw&amp;url=http://thelincolnshirefirewoodcompany.com/&amp;ei=NFk3UeuiH8qe2gWVoYCABw&amp;bvm=bv.43287494,d.eWU&amp;psig=AFQjCNHfYOnnQ1xg6UbJQTUWYsw1N-b8fg&amp;ust=1362668207920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hyperlink" Target="http://www.google.ca/url?sa=i&amp;rct=j&amp;q=construction+animation&amp;source=images&amp;cd=&amp;cad=rja&amp;docid=Gl1Npt292ERTAM&amp;tbnid=rdi-yWUbeGUPbM:&amp;ved=0CAUQjRw&amp;url=http://www.restofranck.be/enconstruction.html&amp;ei=22g3UfWGBbOK2QXU74DYDA&amp;bvm=bv.43287494,d.eWU&amp;psig=AFQjCNGjEZgd1NS1kK6rYEHgTg8FOK9tRQ&amp;ust=1362672138804799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a/url?sa=i&amp;rct=j&amp;q=logs&amp;source=images&amp;cd=&amp;cad=rja&amp;docid=xPrj5-W4TJOPNM&amp;tbnid=AzOtf1NnL1HTeM:&amp;ved=0CAUQjRw&amp;url=http://thelincolnshirefirewoodcompany.com/&amp;ei=NFk3UeuiH8qe2gWVoYCABw&amp;bvm=bv.43287494,d.eWU&amp;psig=AFQjCNHfYOnnQ1xg6UbJQTUWYsw1N-b8fg&amp;ust=1362668207920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212" y="-27710"/>
            <a:ext cx="9670212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06" y="2920145"/>
            <a:ext cx="9407106" cy="457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281545" y="5029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L’industrie forestière</a:t>
            </a:r>
          </a:p>
        </p:txBody>
      </p:sp>
    </p:spTree>
    <p:extLst>
      <p:ext uri="{BB962C8B-B14F-4D97-AF65-F5344CB8AC3E}">
        <p14:creationId xmlns:p14="http://schemas.microsoft.com/office/powerpoint/2010/main" val="39311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lincolnshirefirewoodcompany.com/images/lo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40743"/>
            <a:ext cx="8229600" cy="61765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905000" y="7620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L’industrie forestière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09980" y="1586950"/>
            <a:ext cx="498357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>
                <a:latin typeface="Nueva Std" pitchFamily="34" charset="0"/>
              </a:rPr>
              <a:t>L’urbanisation crée une hausse de demande pour le bois canadien.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500" dirty="0">
              <a:latin typeface="Nueva Std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>
                <a:latin typeface="Nueva Std" pitchFamily="34" charset="0"/>
              </a:rPr>
              <a:t>Le Traité de Réciprocité et les chemins de fer ouvrent des marchés.</a:t>
            </a:r>
          </a:p>
        </p:txBody>
      </p:sp>
      <p:sp>
        <p:nvSpPr>
          <p:cNvPr id="13" name="Ellipse 12"/>
          <p:cNvSpPr/>
          <p:nvPr/>
        </p:nvSpPr>
        <p:spPr>
          <a:xfrm>
            <a:off x="4419600" y="6048031"/>
            <a:ext cx="1963616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/>
          <p:cNvSpPr/>
          <p:nvPr/>
        </p:nvSpPr>
        <p:spPr>
          <a:xfrm>
            <a:off x="-990600" y="5787571"/>
            <a:ext cx="762000" cy="15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80" name="Picture 8" descr="http://www.restofranck.be/images/under_construction_animation_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460" y="3928652"/>
            <a:ext cx="3429000" cy="29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00" y="352725"/>
            <a:ext cx="704373" cy="1636903"/>
          </a:xfrm>
          <a:prstGeom prst="rect">
            <a:avLst/>
          </a:prstGeom>
        </p:spPr>
      </p:pic>
      <p:sp>
        <p:nvSpPr>
          <p:cNvPr id="8" name="Parallélogramme 7"/>
          <p:cNvSpPr/>
          <p:nvPr/>
        </p:nvSpPr>
        <p:spPr>
          <a:xfrm rot="21345633" flipH="1">
            <a:off x="6100479" y="5473765"/>
            <a:ext cx="1828800" cy="254949"/>
          </a:xfrm>
          <a:prstGeom prst="parallelogram">
            <a:avLst>
              <a:gd name="adj" fmla="val 4545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40" y="1977645"/>
            <a:ext cx="2353934" cy="393315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68" y="4860421"/>
            <a:ext cx="1680505" cy="161524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20" y="4437572"/>
            <a:ext cx="2590800" cy="259080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5226623" y="4911073"/>
            <a:ext cx="396562" cy="12721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89" y="3485495"/>
            <a:ext cx="1929602" cy="19296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572">
            <a:off x="9406115" y="598170"/>
            <a:ext cx="1331361" cy="11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816 0.17203 L -0.325 0.08393 C -0.39479 0.06405 -0.49913 0.05388 -0.60799 0.05388 C -0.73194 0.05388 -0.83108 0.06405 -0.90087 0.08393 L -1.23351 0.1720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83" y="-59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lincolnshirefirewoodcompany.com/images/lo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40743"/>
            <a:ext cx="8229600" cy="61765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905000" y="7620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L’industrie forestière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09980" y="1586950"/>
            <a:ext cx="5595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>
                <a:latin typeface="Nueva Std" pitchFamily="34" charset="0"/>
              </a:rPr>
              <a:t>Ceci accélère la colonisation et l’urbanisation du QC, surtout:</a:t>
            </a:r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A8CF613A-676B-480A-BA9C-84E086A06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777648"/>
            <a:ext cx="3391888" cy="390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4">
            <a:extLst>
              <a:ext uri="{FF2B5EF4-FFF2-40B4-BE49-F238E27FC236}">
                <a16:creationId xmlns:a16="http://schemas.microsoft.com/office/drawing/2014/main" id="{2B47D5CD-E4F7-456D-900A-C643AD45D452}"/>
              </a:ext>
            </a:extLst>
          </p:cNvPr>
          <p:cNvSpPr txBox="1"/>
          <p:nvPr/>
        </p:nvSpPr>
        <p:spPr>
          <a:xfrm>
            <a:off x="1600200" y="3198146"/>
            <a:ext cx="6967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CA" sz="3200" dirty="0">
                <a:latin typeface="Nueva Std" pitchFamily="34" charset="0"/>
              </a:rPr>
              <a:t>Outaouais</a:t>
            </a:r>
          </a:p>
          <a:p>
            <a:pPr marL="457200" indent="-457200">
              <a:buFontTx/>
              <a:buChar char="-"/>
            </a:pPr>
            <a:r>
              <a:rPr lang="fr-CA" sz="3200" dirty="0">
                <a:latin typeface="Nueva Std" pitchFamily="34" charset="0"/>
              </a:rPr>
              <a:t>Mauricie</a:t>
            </a:r>
          </a:p>
          <a:p>
            <a:pPr marL="457200" indent="-457200">
              <a:buFontTx/>
              <a:buChar char="-"/>
            </a:pPr>
            <a:r>
              <a:rPr lang="fr-CA" sz="3200" dirty="0">
                <a:latin typeface="Nueva Std" pitchFamily="34" charset="0"/>
              </a:rPr>
              <a:t>Saguenay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C658AD9-0032-462B-8D48-CCBE7B70A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00" y="6012000"/>
            <a:ext cx="662400" cy="62201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267D19B1-961D-46FE-A124-817C302A0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00" y="5706000"/>
            <a:ext cx="749560" cy="655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2DA5A7-2BD3-45CC-990B-831B8DDE23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00" y="4780800"/>
            <a:ext cx="882172" cy="111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AA99B7-6803-47E8-939B-2AF749B20095}"/>
              </a:ext>
            </a:extLst>
          </p:cNvPr>
          <p:cNvSpPr/>
          <p:nvPr/>
        </p:nvSpPr>
        <p:spPr>
          <a:xfrm>
            <a:off x="6934200" y="6316409"/>
            <a:ext cx="214747" cy="22860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B94D7-BE06-4234-9B1F-04F0A0DB5598}"/>
              </a:ext>
            </a:extLst>
          </p:cNvPr>
          <p:cNvSpPr txBox="1"/>
          <p:nvPr/>
        </p:nvSpPr>
        <p:spPr>
          <a:xfrm>
            <a:off x="7182345" y="61913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Montréal</a:t>
            </a:r>
          </a:p>
        </p:txBody>
      </p:sp>
    </p:spTree>
    <p:extLst>
      <p:ext uri="{BB962C8B-B14F-4D97-AF65-F5344CB8AC3E}">
        <p14:creationId xmlns:p14="http://schemas.microsoft.com/office/powerpoint/2010/main" val="19038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ustrie forestière saguenay">
            <a:extLst>
              <a:ext uri="{FF2B5EF4-FFF2-40B4-BE49-F238E27FC236}">
                <a16:creationId xmlns:a16="http://schemas.microsoft.com/office/drawing/2014/main" id="{03505FB4-49F1-4F1C-B272-2E74C8AC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18AAE0-3921-450D-BD13-B56D2913F418}"/>
              </a:ext>
            </a:extLst>
          </p:cNvPr>
          <p:cNvSpPr/>
          <p:nvPr/>
        </p:nvSpPr>
        <p:spPr>
          <a:xfrm>
            <a:off x="2514600" y="53340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L’industrie forestière au Lac-Saint-Jean</a:t>
            </a:r>
          </a:p>
        </p:txBody>
      </p:sp>
      <p:pic>
        <p:nvPicPr>
          <p:cNvPr id="1028" name="Picture 4" descr="Image result for carte quebec vide">
            <a:extLst>
              <a:ext uri="{FF2B5EF4-FFF2-40B4-BE49-F238E27FC236}">
                <a16:creationId xmlns:a16="http://schemas.microsoft.com/office/drawing/2014/main" id="{283314A0-345E-4533-8DE4-37A58416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714625" cy="29813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9D0200-71B4-40CB-A319-98E756979F91}"/>
              </a:ext>
            </a:extLst>
          </p:cNvPr>
          <p:cNvSpPr/>
          <p:nvPr/>
        </p:nvSpPr>
        <p:spPr>
          <a:xfrm>
            <a:off x="1676400" y="3048000"/>
            <a:ext cx="166688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2B921A-01DB-4C1F-8048-93E2D8DD16C2}"/>
              </a:ext>
            </a:extLst>
          </p:cNvPr>
          <p:cNvSpPr/>
          <p:nvPr/>
        </p:nvSpPr>
        <p:spPr>
          <a:xfrm>
            <a:off x="1509712" y="2754667"/>
            <a:ext cx="166688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9FA65-0AC5-4A95-874B-B690FF8AE7FB}"/>
              </a:ext>
            </a:extLst>
          </p:cNvPr>
          <p:cNvSpPr txBox="1"/>
          <p:nvPr/>
        </p:nvSpPr>
        <p:spPr>
          <a:xfrm>
            <a:off x="932906" y="2983267"/>
            <a:ext cx="74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100" b="1" dirty="0">
                <a:solidFill>
                  <a:srgbClr val="FF0000"/>
                </a:solidFill>
              </a:rPr>
              <a:t>QUÉBEC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EF9C-DBAE-4ED0-8CB4-6FCD6A959DFB}"/>
              </a:ext>
            </a:extLst>
          </p:cNvPr>
          <p:cNvSpPr txBox="1"/>
          <p:nvPr/>
        </p:nvSpPr>
        <p:spPr>
          <a:xfrm>
            <a:off x="331918" y="2700062"/>
            <a:ext cx="1201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100" b="1" dirty="0">
                <a:solidFill>
                  <a:srgbClr val="FF0000"/>
                </a:solidFill>
              </a:rPr>
              <a:t>LAC-SAINT-JEAN</a:t>
            </a:r>
          </a:p>
        </p:txBody>
      </p:sp>
    </p:spTree>
    <p:extLst>
      <p:ext uri="{BB962C8B-B14F-4D97-AF65-F5344CB8AC3E}">
        <p14:creationId xmlns:p14="http://schemas.microsoft.com/office/powerpoint/2010/main" val="2332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59458" y="955396"/>
            <a:ext cx="3422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p.67-68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 a) et 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199" y="5739673"/>
            <a:ext cx="734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52800" y="343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57200" y="3429000"/>
            <a:ext cx="774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essor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chantier (nm)</a:t>
            </a:r>
          </a:p>
          <a:p>
            <a:pPr marL="571500" indent="-571500">
              <a:buFontTx/>
              <a:buChar char="-"/>
            </a:pP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83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Berlin Sans FB Demi</vt:lpstr>
      <vt:lpstr>Calibri</vt:lpstr>
      <vt:lpstr>Corbel</vt:lpstr>
      <vt:lpstr>Nueva Std</vt:lpstr>
      <vt:lpstr>Old English Text MT</vt:lpstr>
      <vt:lpstr>Thème Office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53</cp:revision>
  <dcterms:created xsi:type="dcterms:W3CDTF">2013-03-06T14:28:15Z</dcterms:created>
  <dcterms:modified xsi:type="dcterms:W3CDTF">2019-10-02T15:34:50Z</dcterms:modified>
</cp:coreProperties>
</file>