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74" r:id="rId5"/>
    <p:sldId id="257" r:id="rId6"/>
    <p:sldId id="264" r:id="rId7"/>
    <p:sldId id="266" r:id="rId8"/>
    <p:sldId id="267" r:id="rId9"/>
    <p:sldId id="269" r:id="rId10"/>
    <p:sldId id="268" r:id="rId11"/>
    <p:sldId id="270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9B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4" d="100"/>
          <a:sy n="64" d="100"/>
        </p:scale>
        <p:origin x="1308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5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32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9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8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2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51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1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0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33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69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2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31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01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83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26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3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0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8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5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3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F38C-A3C9-49C4-BED5-7DBC96233EAE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ACE4-1BC6-442B-BE14-D89F8FD51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1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a/url?sa=i&amp;rct=j&amp;q=native+pipe+smoking&amp;source=images&amp;cd=&amp;cad=rja&amp;docid=-TeLxklntPGOZM&amp;tbnid=BP974YSZb7yVOM:&amp;ved=&amp;url=http://www.floweressencemagazine.com/blog/?p=529&amp;ei=-1dsUc3OE8He0QG9-IDoDQ&amp;bvm=bv.45175338,d.dmQ&amp;psig=AFQjCNGzmjRRIfuFgRoDJKcYoY7FkGa4kw&amp;ust=136614130792582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xjcTUqO7-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1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56" y="1219200"/>
            <a:ext cx="384047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7B9B0"/>
            </a:gs>
            <a:gs pos="88000">
              <a:schemeClr val="accent6">
                <a:lumMod val="5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772"/>
            <a:ext cx="8695162" cy="659845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64673" y="1524000"/>
            <a:ext cx="65532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1143000" y="2348153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Le autochtones n’ont pas la notion du profit.</a:t>
            </a:r>
          </a:p>
        </p:txBody>
      </p:sp>
      <p:sp>
        <p:nvSpPr>
          <p:cNvPr id="10" name="ZoneTexte 7"/>
          <p:cNvSpPr txBox="1"/>
          <p:nvPr/>
        </p:nvSpPr>
        <p:spPr>
          <a:xfrm>
            <a:off x="2029210" y="802416"/>
            <a:ext cx="5224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gradFill flip="none" rotWithShape="1">
                  <a:gsLst>
                    <a:gs pos="0">
                      <a:schemeClr val="accent6">
                        <a:lumMod val="50000"/>
                        <a:tint val="66000"/>
                        <a:satMod val="160000"/>
                      </a:schemeClr>
                    </a:gs>
                    <a:gs pos="94000">
                      <a:schemeClr val="accent6">
                        <a:lumMod val="50000"/>
                        <a:tint val="44500"/>
                        <a:satMod val="16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Curlz MT" panose="04040404050702020202" pitchFamily="82" charset="0"/>
              </a:rPr>
              <a:t>La spiritualité autochtone</a:t>
            </a:r>
            <a:endParaRPr lang="fr-CA" sz="2800" b="1" dirty="0"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94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8100000" scaled="1"/>
                <a:tileRect/>
              </a:gradFill>
              <a:latin typeface="Curlz MT" panose="04040404050702020202" pitchFamily="82" charset="0"/>
            </a:endParaRPr>
          </a:p>
          <a:p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8" y="872103"/>
            <a:ext cx="3795342" cy="1572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2" y="886820"/>
            <a:ext cx="7920696" cy="1654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3016800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	 Les ressources sont partagées.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7800" y="37368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			et s’attendent à avoir des contre-dons.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8940" y="3738384"/>
            <a:ext cx="3056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Ils font des </a:t>
            </a:r>
            <a:r>
              <a:rPr lang="fr-CA" sz="4400" u="sng" dirty="0">
                <a:latin typeface="Bodoni MT Condensed" panose="02070606080606020203" pitchFamily="18" charset="0"/>
                <a:cs typeface="Adobe Thai" pitchFamily="18" charset="-34"/>
              </a:rPr>
              <a:t>dons</a:t>
            </a:r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800" y="44136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			 	Ceci est à la base des alliances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0" y="5072400"/>
            <a:ext cx="23695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entre nations.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2423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1" grpId="0"/>
      <p:bldP spid="1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397" y="1257300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4171950" y="2000250"/>
            <a:ext cx="26289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Berlin Sans FB Demi" panose="020E0802020502020306" pitchFamily="34" charset="0"/>
              </a:rPr>
              <a:t>p.37-38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#4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#5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914524" y="5143501"/>
            <a:ext cx="6391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u="sng" dirty="0">
                <a:latin typeface="Berlin Sans FB Demi" panose="020E0802020502020306" pitchFamily="34" charset="0"/>
              </a:rPr>
              <a:t>Devoirs</a:t>
            </a:r>
            <a:r>
              <a:rPr lang="fr-CA" sz="2700" dirty="0">
                <a:latin typeface="Berlin Sans FB Demi" panose="020E0802020502020306" pitchFamily="34" charset="0"/>
              </a:rPr>
              <a:t>: p.37-38 (sauf #2 et Résumé)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4114800" y="1314451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914525" y="4222613"/>
            <a:ext cx="45148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FF0000"/>
                </a:solidFill>
                <a:latin typeface="Berlin Sans FB Demi" panose="020E0802020502020306" pitchFamily="34" charset="0"/>
              </a:rPr>
              <a:t>don (nm), réciprocité (</a:t>
            </a:r>
            <a:r>
              <a:rPr lang="fr-CA" sz="27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7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</a:t>
            </a:r>
            <a:endParaRPr lang="fr-CA" sz="27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idigitaltimes.com/sites/idigitaltimes.com/files/2015/01/14/avatar-movie-james-came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" y="914400"/>
            <a:ext cx="9140370" cy="51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4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7B9B0"/>
            </a:gs>
            <a:gs pos="88000">
              <a:schemeClr val="accent6">
                <a:lumMod val="5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772"/>
            <a:ext cx="8695162" cy="659845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64673" y="1524000"/>
            <a:ext cx="65532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2029210" y="802416"/>
            <a:ext cx="5224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gradFill flip="none" rotWithShape="1">
                  <a:gsLst>
                    <a:gs pos="0">
                      <a:schemeClr val="accent6">
                        <a:lumMod val="50000"/>
                        <a:tint val="66000"/>
                        <a:satMod val="160000"/>
                      </a:schemeClr>
                    </a:gs>
                    <a:gs pos="94000">
                      <a:schemeClr val="accent6">
                        <a:lumMod val="50000"/>
                        <a:tint val="44500"/>
                        <a:satMod val="16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Curlz MT" panose="04040404050702020202" pitchFamily="82" charset="0"/>
              </a:rPr>
              <a:t>La spiritualité autochtone</a:t>
            </a:r>
            <a:endParaRPr lang="fr-CA" sz="2800" b="1" dirty="0"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94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8100000" scaled="1"/>
                <a:tileRect/>
              </a:gradFill>
              <a:latin typeface="Curlz MT" panose="04040404050702020202" pitchFamily="82" charset="0"/>
            </a:endParaRPr>
          </a:p>
          <a:p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1143000" y="2518229"/>
            <a:ext cx="5791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Les autochtones ne connaissent pas l’écriture.</a:t>
            </a:r>
          </a:p>
          <a:p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4401" y="818271"/>
            <a:ext cx="2499154" cy="5376228"/>
          </a:xfrm>
          <a:prstGeom prst="rect">
            <a:avLst/>
          </a:prstGeom>
          <a:effectLst>
            <a:outerShdw dist="203200" dir="19200000" sy="23000" kx="-1200000" algn="bl" rotWithShape="0">
              <a:prstClr val="black">
                <a:alpha val="46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8" y="872103"/>
            <a:ext cx="3795342" cy="157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5248" y="3186000"/>
            <a:ext cx="49803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		    Les récits mythiques sont transmis oralement,</a:t>
            </a:r>
            <a:endParaRPr lang="en-US" sz="1600" dirty="0">
              <a:latin typeface="Bodoni MT Condensed" panose="02070606080606020203" pitchFamily="18" charset="0"/>
              <a:cs typeface="Adobe Thai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5248" y="4528800"/>
            <a:ext cx="49803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		souvent par les </a:t>
            </a:r>
            <a:r>
              <a:rPr lang="fr-CA" sz="4400" u="sng" dirty="0">
                <a:latin typeface="Bodoni MT Condensed" panose="02070606080606020203" pitchFamily="18" charset="0"/>
                <a:cs typeface="Adobe Thai" pitchFamily="18" charset="-34"/>
              </a:rPr>
              <a:t>aînés</a:t>
            </a:r>
            <a:endParaRPr lang="en-US" sz="1600" u="sng" dirty="0">
              <a:latin typeface="Bodoni MT Condensed" panose="02070606080606020203" pitchFamily="18" charset="0"/>
              <a:cs typeface="Adobe Thai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5184000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(les anciens).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2689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7B9B0"/>
            </a:gs>
            <a:gs pos="88000">
              <a:schemeClr val="accent6">
                <a:lumMod val="5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772"/>
            <a:ext cx="8695162" cy="659845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64673" y="1524000"/>
            <a:ext cx="65532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2784765" y="2590800"/>
            <a:ext cx="5368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Les autochtones croient aux esprits,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3" y="-228601"/>
            <a:ext cx="2349679" cy="7114309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426254" y="5898023"/>
            <a:ext cx="1447800" cy="381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7"/>
          <p:cNvSpPr txBox="1"/>
          <p:nvPr/>
        </p:nvSpPr>
        <p:spPr>
          <a:xfrm>
            <a:off x="2029210" y="802416"/>
            <a:ext cx="5224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gradFill flip="none" rotWithShape="1">
                  <a:gsLst>
                    <a:gs pos="0">
                      <a:schemeClr val="accent6">
                        <a:lumMod val="50000"/>
                        <a:tint val="66000"/>
                        <a:satMod val="160000"/>
                      </a:schemeClr>
                    </a:gs>
                    <a:gs pos="94000">
                      <a:schemeClr val="accent6">
                        <a:lumMod val="50000"/>
                        <a:tint val="44500"/>
                        <a:satMod val="16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Curlz MT" panose="04040404050702020202" pitchFamily="82" charset="0"/>
              </a:rPr>
              <a:t>La spiritualité autochtone</a:t>
            </a:r>
            <a:endParaRPr lang="fr-CA" sz="2800" b="1" dirty="0"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94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8100000" scaled="1"/>
                <a:tileRect/>
              </a:gradFill>
              <a:latin typeface="Curlz MT" panose="04040404050702020202" pitchFamily="82" charset="0"/>
            </a:endParaRPr>
          </a:p>
          <a:p>
            <a:endParaRPr lang="fr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8" y="872103"/>
            <a:ext cx="3795342" cy="1572252"/>
          </a:xfrm>
          <a:prstGeom prst="rect">
            <a:avLst/>
          </a:prstGeom>
        </p:spPr>
      </p:pic>
      <p:sp>
        <p:nvSpPr>
          <p:cNvPr id="13" name="ZoneTexte 8"/>
          <p:cNvSpPr txBox="1"/>
          <p:nvPr/>
        </p:nvSpPr>
        <p:spPr>
          <a:xfrm>
            <a:off x="2971799" y="3261600"/>
            <a:ext cx="5181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	    qui communiquent avec les eux dans les rêves.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76" y="5447780"/>
            <a:ext cx="1975756" cy="12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7B9B0"/>
            </a:gs>
            <a:gs pos="88000">
              <a:schemeClr val="accent6">
                <a:lumMod val="5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772"/>
            <a:ext cx="8695162" cy="659845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64673" y="1524000"/>
            <a:ext cx="65532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1143000" y="2348153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Le </a:t>
            </a:r>
            <a:r>
              <a:rPr lang="fr-CA" sz="4400" u="sng" dirty="0">
                <a:latin typeface="Bodoni MT Condensed" panose="02070606080606020203" pitchFamily="18" charset="0"/>
                <a:cs typeface="Adobe Thai" pitchFamily="18" charset="-34"/>
              </a:rPr>
              <a:t>chaman</a:t>
            </a:r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 communique avec le monde des esprits.</a:t>
            </a:r>
          </a:p>
        </p:txBody>
      </p:sp>
      <p:sp>
        <p:nvSpPr>
          <p:cNvPr id="10" name="ZoneTexte 7"/>
          <p:cNvSpPr txBox="1"/>
          <p:nvPr/>
        </p:nvSpPr>
        <p:spPr>
          <a:xfrm>
            <a:off x="2029210" y="802416"/>
            <a:ext cx="5224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gradFill flip="none" rotWithShape="1">
                  <a:gsLst>
                    <a:gs pos="0">
                      <a:schemeClr val="accent6">
                        <a:lumMod val="50000"/>
                        <a:tint val="66000"/>
                        <a:satMod val="160000"/>
                      </a:schemeClr>
                    </a:gs>
                    <a:gs pos="94000">
                      <a:schemeClr val="accent6">
                        <a:lumMod val="50000"/>
                        <a:tint val="44500"/>
                        <a:satMod val="16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Curlz MT" panose="04040404050702020202" pitchFamily="82" charset="0"/>
              </a:rPr>
              <a:t>La spiritualité autochtone</a:t>
            </a:r>
            <a:endParaRPr lang="fr-CA" sz="2800" b="1" dirty="0"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94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8100000" scaled="1"/>
                <a:tileRect/>
              </a:gradFill>
              <a:latin typeface="Curlz MT" panose="04040404050702020202" pitchFamily="82" charset="0"/>
            </a:endParaRPr>
          </a:p>
          <a:p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8" y="872103"/>
            <a:ext cx="3795342" cy="15722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406" y="1219200"/>
            <a:ext cx="4230283" cy="5735783"/>
          </a:xfrm>
          <a:prstGeom prst="rect">
            <a:avLst/>
          </a:prstGeom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67293" y="3657894"/>
            <a:ext cx="39429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Il est aussi guérisseur et devin.</a:t>
            </a:r>
          </a:p>
        </p:txBody>
      </p:sp>
    </p:spTree>
    <p:extLst>
      <p:ext uri="{BB962C8B-B14F-4D97-AF65-F5344CB8AC3E}">
        <p14:creationId xmlns:p14="http://schemas.microsoft.com/office/powerpoint/2010/main" val="21887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7B9B0"/>
            </a:gs>
            <a:gs pos="88000">
              <a:schemeClr val="accent6">
                <a:lumMod val="5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772"/>
            <a:ext cx="8695162" cy="659845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64673" y="1524000"/>
            <a:ext cx="65532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1234836" y="2479133"/>
            <a:ext cx="487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Le calumet conduit les demandes vers le monde des esprits.</a:t>
            </a:r>
          </a:p>
          <a:p>
            <a:pPr marL="285750" indent="-285750">
              <a:buFont typeface="Arial" pitchFamily="34" charset="0"/>
              <a:buChar char="•"/>
            </a:pPr>
            <a:endParaRPr lang="fr-CA" sz="4400" dirty="0">
              <a:latin typeface="Adobe Thai" pitchFamily="18" charset="-34"/>
              <a:cs typeface="Adobe Thai" pitchFamily="18" charset="-3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0491">
            <a:off x="1110339" y="3406618"/>
            <a:ext cx="3232489" cy="398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7"/>
          <p:cNvSpPr txBox="1"/>
          <p:nvPr/>
        </p:nvSpPr>
        <p:spPr>
          <a:xfrm>
            <a:off x="2029210" y="802416"/>
            <a:ext cx="5224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gradFill flip="none" rotWithShape="1">
                  <a:gsLst>
                    <a:gs pos="0">
                      <a:schemeClr val="accent6">
                        <a:lumMod val="50000"/>
                        <a:tint val="66000"/>
                        <a:satMod val="160000"/>
                      </a:schemeClr>
                    </a:gs>
                    <a:gs pos="94000">
                      <a:schemeClr val="accent6">
                        <a:lumMod val="50000"/>
                        <a:tint val="44500"/>
                        <a:satMod val="16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Curlz MT" panose="04040404050702020202" pitchFamily="82" charset="0"/>
              </a:rPr>
              <a:t>La spiritualité autochtone</a:t>
            </a:r>
            <a:endParaRPr lang="fr-CA" sz="2800" b="1" dirty="0"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94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8100000" scaled="1"/>
                <a:tileRect/>
              </a:gradFill>
              <a:latin typeface="Curlz MT" panose="04040404050702020202" pitchFamily="82" charset="0"/>
            </a:endParaRPr>
          </a:p>
          <a:p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8" y="872103"/>
            <a:ext cx="3795342" cy="1572252"/>
          </a:xfrm>
          <a:prstGeom prst="rect">
            <a:avLst/>
          </a:prstGeom>
        </p:spPr>
      </p:pic>
      <p:pic>
        <p:nvPicPr>
          <p:cNvPr id="3074" name="Picture 2" descr="http://www.floweressencemagazine.com/blog/wp-content/uploads/2009/07/chief_good_boy_smoking-wikimedi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595">
            <a:off x="5661379" y="2557025"/>
            <a:ext cx="2428875" cy="3629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112">
            <a:off x="321297" y="325484"/>
            <a:ext cx="1027762" cy="102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7B9B0"/>
            </a:gs>
            <a:gs pos="88000">
              <a:schemeClr val="accent6">
                <a:lumMod val="5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772"/>
            <a:ext cx="8695162" cy="659845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64673" y="1524000"/>
            <a:ext cx="65532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1364673" y="268357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Le capteur de rêves filtre les mauvais rêves.</a:t>
            </a:r>
          </a:p>
        </p:txBody>
      </p:sp>
      <p:sp>
        <p:nvSpPr>
          <p:cNvPr id="10" name="ZoneTexte 7"/>
          <p:cNvSpPr txBox="1"/>
          <p:nvPr/>
        </p:nvSpPr>
        <p:spPr>
          <a:xfrm>
            <a:off x="2029210" y="802416"/>
            <a:ext cx="5224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gradFill flip="none" rotWithShape="1">
                  <a:gsLst>
                    <a:gs pos="0">
                      <a:schemeClr val="accent6">
                        <a:lumMod val="50000"/>
                        <a:tint val="66000"/>
                        <a:satMod val="160000"/>
                      </a:schemeClr>
                    </a:gs>
                    <a:gs pos="94000">
                      <a:schemeClr val="accent6">
                        <a:lumMod val="50000"/>
                        <a:tint val="44500"/>
                        <a:satMod val="16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Curlz MT" panose="04040404050702020202" pitchFamily="82" charset="0"/>
              </a:rPr>
              <a:t>La spiritualité autochtone</a:t>
            </a:r>
            <a:endParaRPr lang="fr-CA" sz="2800" b="1" dirty="0"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94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8100000" scaled="1"/>
                <a:tileRect/>
              </a:gradFill>
              <a:latin typeface="Curlz MT" panose="04040404050702020202" pitchFamily="82" charset="0"/>
            </a:endParaRPr>
          </a:p>
          <a:p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8" y="872103"/>
            <a:ext cx="3795342" cy="15722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3631327" cy="6813688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112">
            <a:off x="321297" y="325484"/>
            <a:ext cx="1027762" cy="102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7B9B0"/>
            </a:gs>
            <a:gs pos="88000">
              <a:schemeClr val="accent6">
                <a:lumMod val="5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772"/>
            <a:ext cx="8695162" cy="659845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64673" y="1524000"/>
            <a:ext cx="65532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1193299" y="2444556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Le </a:t>
            </a:r>
            <a:r>
              <a:rPr lang="fr-CA" sz="4400" u="sng" dirty="0">
                <a:latin typeface="Bodoni MT Condensed" panose="02070606080606020203" pitchFamily="18" charset="0"/>
                <a:cs typeface="Adobe Thai" pitchFamily="18" charset="-34"/>
              </a:rPr>
              <a:t>tambour</a:t>
            </a:r>
            <a:r>
              <a:rPr lang="fr-CA" sz="4400" dirty="0">
                <a:latin typeface="Bodoni MT Condensed" panose="02070606080606020203" pitchFamily="18" charset="0"/>
                <a:cs typeface="Adobe Thai" pitchFamily="18" charset="-34"/>
              </a:rPr>
              <a:t> favorise le contact avec les esprits.</a:t>
            </a:r>
          </a:p>
          <a:p>
            <a:pPr marL="285750" indent="-285750">
              <a:buFont typeface="Arial" pitchFamily="34" charset="0"/>
              <a:buChar char="•"/>
            </a:pPr>
            <a:endParaRPr lang="fr-CA" sz="4400" dirty="0">
              <a:latin typeface="Adobe Thai" pitchFamily="18" charset="-34"/>
              <a:cs typeface="Adobe Thai" pitchFamily="18" charset="-3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74" y="2400834"/>
            <a:ext cx="3319724" cy="36542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1378">
            <a:off x="1542454" y="3220886"/>
            <a:ext cx="2852170" cy="3718176"/>
          </a:xfrm>
          <a:prstGeom prst="rect">
            <a:avLst/>
          </a:prstGeom>
        </p:spPr>
      </p:pic>
      <p:sp>
        <p:nvSpPr>
          <p:cNvPr id="10" name="ZoneTexte 7"/>
          <p:cNvSpPr txBox="1"/>
          <p:nvPr/>
        </p:nvSpPr>
        <p:spPr>
          <a:xfrm>
            <a:off x="2029210" y="802416"/>
            <a:ext cx="5224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gradFill flip="none" rotWithShape="1">
                  <a:gsLst>
                    <a:gs pos="0">
                      <a:schemeClr val="accent6">
                        <a:lumMod val="50000"/>
                        <a:tint val="66000"/>
                        <a:satMod val="160000"/>
                      </a:schemeClr>
                    </a:gs>
                    <a:gs pos="94000">
                      <a:schemeClr val="accent6">
                        <a:lumMod val="50000"/>
                        <a:tint val="44500"/>
                        <a:satMod val="16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Curlz MT" panose="04040404050702020202" pitchFamily="82" charset="0"/>
              </a:rPr>
              <a:t>La spiritualité autochtone</a:t>
            </a:r>
            <a:endParaRPr lang="fr-CA" sz="2800" b="1" dirty="0"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94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8100000" scaled="1"/>
                <a:tileRect/>
              </a:gradFill>
              <a:latin typeface="Curlz MT" panose="04040404050702020202" pitchFamily="82" charset="0"/>
            </a:endParaRPr>
          </a:p>
          <a:p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8" y="872103"/>
            <a:ext cx="3795342" cy="1572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112">
            <a:off x="321297" y="325484"/>
            <a:ext cx="1027762" cy="102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62200" y="2057400"/>
            <a:ext cx="457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err="1">
                <a:latin typeface="Garamond" pitchFamily="18" charset="0"/>
              </a:rPr>
              <a:t>Shamanic</a:t>
            </a:r>
            <a:r>
              <a:rPr lang="fr-CA" sz="3200" b="1" dirty="0">
                <a:latin typeface="Garamond" pitchFamily="18" charset="0"/>
              </a:rPr>
              <a:t> </a:t>
            </a:r>
            <a:r>
              <a:rPr lang="fr-CA" sz="3200" b="1" dirty="0" err="1">
                <a:latin typeface="Garamond" pitchFamily="18" charset="0"/>
              </a:rPr>
              <a:t>drum</a:t>
            </a:r>
            <a:r>
              <a:rPr lang="fr-CA" sz="3200" b="1" dirty="0">
                <a:latin typeface="Garamond" pitchFamily="18" charset="0"/>
              </a:rPr>
              <a:t> </a:t>
            </a:r>
            <a:r>
              <a:rPr lang="fr-CA" sz="3200" b="1" dirty="0" err="1">
                <a:latin typeface="Garamond" pitchFamily="18" charset="0"/>
              </a:rPr>
              <a:t>sample</a:t>
            </a:r>
            <a:r>
              <a:rPr lang="fr-CA" sz="3200" b="1" dirty="0">
                <a:latin typeface="Garamond" pitchFamily="18" charset="0"/>
              </a:rPr>
              <a:t> (2 min).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http://www.youtube.com/watch?v=XxjcTUqO7-o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09552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336</TotalTime>
  <Words>155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Adobe Thai</vt:lpstr>
      <vt:lpstr>Arial</vt:lpstr>
      <vt:lpstr>Berlin Sans FB Demi</vt:lpstr>
      <vt:lpstr>Bodoni MT Condensed</vt:lpstr>
      <vt:lpstr>Calibri</vt:lpstr>
      <vt:lpstr>Courier New</vt:lpstr>
      <vt:lpstr>Curlz MT</vt:lpstr>
      <vt:lpstr>Garamond</vt:lpstr>
      <vt:lpstr>Trebuchet MS</vt:lpstr>
      <vt:lpstr>Verdana</vt:lpstr>
      <vt:lpstr>Wingdings 2</vt:lpstr>
      <vt:lpstr>Spring</vt:lpstr>
      <vt:lpstr>Thème Office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McGill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McGill University Library</dc:creator>
  <cp:lastModifiedBy>Martin Brisebois</cp:lastModifiedBy>
  <cp:revision>47</cp:revision>
  <dcterms:created xsi:type="dcterms:W3CDTF">2011-09-20T00:58:39Z</dcterms:created>
  <dcterms:modified xsi:type="dcterms:W3CDTF">2017-09-20T11:05:38Z</dcterms:modified>
</cp:coreProperties>
</file>