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2" r:id="rId2"/>
    <p:sldMasterId id="2147483756" r:id="rId3"/>
    <p:sldMasterId id="2147483780" r:id="rId4"/>
  </p:sldMasterIdLst>
  <p:sldIdLst>
    <p:sldId id="276" r:id="rId5"/>
    <p:sldId id="269" r:id="rId6"/>
    <p:sldId id="275" r:id="rId7"/>
    <p:sldId id="270" r:id="rId8"/>
    <p:sldId id="271" r:id="rId9"/>
    <p:sldId id="273" r:id="rId10"/>
    <p:sldId id="272" r:id="rId11"/>
    <p:sldId id="274" r:id="rId12"/>
    <p:sldId id="27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" initials="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34197-7DFF-45C1-AB95-3D8C4BA39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12D60D-2860-47D0-8504-A72EA5534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3EA6C-A551-46F7-A715-6B9AF9893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A766B-E809-4F24-979A-B7D365963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B9F55-7EF5-4A37-9F5D-A3B6ABE4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8864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F184E-6974-4534-86F5-BA1073605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919BE-86A8-4ACC-9A8A-928E9BFDA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ACED7-8C4A-40AB-ABDE-5E6383125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71574-0E24-436A-B48C-0CA799DFD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39B6F-25FB-410D-B2D3-37E0F6A8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1760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A25C7-E7AE-4E00-8E23-CCF0B0388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652E8-0986-4E88-BA32-32647D490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1811E-7FC3-41A1-B9AC-80C601113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1260F-0F42-49D8-AD23-4D6D36657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625CF-DD17-4019-AF10-A34DF8558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5819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1DAEB-338D-48E8-B391-EBCA922AF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168B-421C-49CE-9819-3EB07C5B9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4B9A4-B4AD-4B91-AD8B-F9779C898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08E39-FFA2-4572-8AC2-07CA80710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9D6A1-73E5-4803-98B9-2CA9550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E2880-DBF9-48FE-A35D-C5959A49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8932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DEE3-E7C1-4042-9CD9-693D251E7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A428F-DB9E-4C5F-8D47-BB935E8B2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676B7-FA4E-44EF-B28F-B3DFA0AF4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5ED37C-E1AA-4F09-B50F-76605950F5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F2306E-5F4D-4417-9F67-F14F7B942F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FE7DF1-1D8F-420F-95B8-AAEF4E7C1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2D6498-E2C6-4617-BC64-7A6C3C1F2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BFDCFA-888A-4FE2-9112-CE29409FE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4964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3E561-F4A1-4424-8FF1-5F611A8C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1C1EDC-E774-4DBA-BE4F-9D3E96C6B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0CBCF-769C-4127-AB27-687F2F726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ECB306-49D9-4C5E-939F-48B9E52A6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9151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0251F6-6D2B-40B7-928C-FC16A6FF4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1F2EAE-4813-4CBC-AB69-845DC7AB2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F20B3-9028-4F03-B42F-DBC37470C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1342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E04E6-9453-453F-BBC8-75E3ADAC5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FCD8E-8DC5-4931-BA1E-9915A858B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84E5F-0129-4030-85E1-C530010D6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A4705-7E5C-4E1C-9479-16E047744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7C89B-43F6-47B8-BE75-6EE61AEC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71CF5-7A7C-4D7F-A59A-C686DA71C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615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ADCE1-BAFD-4166-BE86-C80CCE120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EC1241-DC3A-4727-BEA3-A14FC84B9D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D6F29D-46E7-46FD-A0B3-BA44E2443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E044A-CE46-4FC9-B5A8-53822C335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26486-60DD-4A28-B5AF-C63D662A0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99503-69C4-429C-80D0-C0D2847D4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4187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E3E6-C467-4CE1-BE4F-187AED87A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BF384-E011-4D00-8F13-3DED2D112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B5315-61EB-44A9-9C6B-ECEB5891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B9808-BABD-47C8-8392-F787FCF50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7DE85-DE7F-4667-8F40-4D3B1E9A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8733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64C448-F44E-4D8A-A214-F90E59280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AF6346-B3ED-473E-B2F5-80D4F208E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FA0BE-4E28-468D-B3DF-6CCBE53CC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1F148-4231-491D-8A71-BEC6E9FBF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E91B0-7965-41DC-92B1-7AA59E92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036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737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19978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271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2687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028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3792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48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fr-CA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38201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1783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5431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1302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017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48501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303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2142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54699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703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2749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95933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48233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78636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505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9F3F79-0FD1-40B3-A49E-896D68A1C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9AEF8-F439-4DEA-851C-DD09BED9A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2D25D-6984-42E9-96E5-2E75B580C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D1F20-3749-46CD-89D6-A7CFDE35A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EDA0C-86E4-40BD-9AC5-7D021A09E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979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660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AB0EEEB-1D5C-40E6-914A-45408CD3FA67}" type="datetimeFigureOut">
              <a:rPr lang="fr-CA" smtClean="0"/>
              <a:pPr/>
              <a:t>2019-09-29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551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hL5DCizj5c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4.png"/><Relationship Id="rId7" Type="http://schemas.openxmlformats.org/officeDocument/2006/relationships/hyperlink" Target="http://www.google.ca/url?sa=i&amp;rct=j&amp;q=gears+animation&amp;source=images&amp;cd=&amp;cad=rja&amp;docid=rTgXpEIk964OFM&amp;tbnid=nkKV5f_01RogSM:&amp;ved=0CAUQjRw&amp;url=http://s259.photobucket.com/albums/hh311/miss_bien/?action=view&amp;current=gears-animation.gif&amp;mediafilter=images&amp;ei=AYUIUbjaC6q10QGuioCQBA&amp;psig=AFQjCNFa62kPpSiOthgPuLU0X9GfpoY93Q&amp;ust=1359599156897287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google.ca/url?sa=i&amp;rct=j&amp;q=gears+animation&amp;source=images&amp;cd=&amp;cad=rja&amp;docid=rTgXpEIk964OFM&amp;tbnid=nkKV5f_01RogSM:&amp;ved=0CAUQjRw&amp;url=http://s259.photobucket.com/albums/hh311/miss_bien/?action=view&amp;current=gears-animation.gif&amp;mediafilter=images&amp;ei=AYUIUbjaC6q10QGuioCQBA&amp;psig=AFQjCNFa62kPpSiOthgPuLU0X9GfpoY93Q&amp;ust=13595991568972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google.ca/url?sa=i&amp;rct=j&amp;q=gears+animation&amp;source=images&amp;cd=&amp;cad=rja&amp;docid=rTgXpEIk964OFM&amp;tbnid=nkKV5f_01RogSM:&amp;ved=0CAUQjRw&amp;url=http://s259.photobucket.com/albums/hh311/miss_bien/?action=view&amp;current=gears-animation.gif&amp;mediafilter=images&amp;ei=AYUIUbjaC6q10QGuioCQBA&amp;psig=AFQjCNFa62kPpSiOthgPuLU0X9GfpoY93Q&amp;ust=13595991568972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hyperlink" Target="http://www.google.ca/url?sa=i&amp;rct=j&amp;q=sky+with+clouds&amp;source=images&amp;cd=&amp;cad=rja&amp;docid=VPo4buz2UYfQ5M&amp;tbnid=OW1A3LT85VMpHM:&amp;ved=0CAUQjRw&amp;url=http://www.wpclipart.com/page_frames/background_pages/sky_backgrounds/sky_with_clouds_page.png.html&amp;ei=jVSFUajJH-TA4APb3YGICg&amp;bvm=bv.45960087,d.dmg&amp;psig=AFQjCNFwdYxSmwmEiPqqIOT8DD2li3kKFQ&amp;ust=1367778786496457" TargetMode="Externa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google.ca/url?sa=i&amp;rct=j&amp;q=gears+animation&amp;source=images&amp;cd=&amp;cad=rja&amp;docid=rTgXpEIk964OFM&amp;tbnid=nkKV5f_01RogSM:&amp;ved=0CAUQjRw&amp;url=http://s259.photobucket.com/albums/hh311/miss_bien/?action=view&amp;current=gears-animation.gif&amp;mediafilter=images&amp;ei=AYUIUbjaC6q10QGuioCQBA&amp;psig=AFQjCNFa62kPpSiOthgPuLU0X9GfpoY93Q&amp;ust=13595991568972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79B67-A5FF-4863-A417-16BAAD1D6E92}"/>
              </a:ext>
            </a:extLst>
          </p:cNvPr>
          <p:cNvSpPr txBox="1"/>
          <p:nvPr/>
        </p:nvSpPr>
        <p:spPr>
          <a:xfrm>
            <a:off x="3810000" y="1981200"/>
            <a:ext cx="510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latin typeface="Berlin Sans FB Demi" panose="020E0802020502020306" pitchFamily="34" charset="0"/>
              </a:rPr>
              <a:t>Les transformations sociales et la culture dans la seconde moitié du 19</a:t>
            </a:r>
            <a:r>
              <a:rPr lang="fr-CA" sz="4000" b="1" baseline="30000" dirty="0">
                <a:latin typeface="Berlin Sans FB Demi" panose="020E0802020502020306" pitchFamily="34" charset="0"/>
              </a:rPr>
              <a:t>e</a:t>
            </a:r>
            <a:r>
              <a:rPr lang="fr-CA" sz="4000" b="1" dirty="0">
                <a:latin typeface="Berlin Sans FB Demi" panose="020E0802020502020306" pitchFamily="34" charset="0"/>
              </a:rPr>
              <a:t> siècle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F07154-9F77-4CD8-A4BF-FAD853785118}"/>
              </a:ext>
            </a:extLst>
          </p:cNvPr>
          <p:cNvSpPr txBox="1"/>
          <p:nvPr/>
        </p:nvSpPr>
        <p:spPr>
          <a:xfrm>
            <a:off x="990600" y="1981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u="sng" dirty="0">
                <a:latin typeface="Berlin Sans FB Demi" panose="020E0802020502020306" pitchFamily="34" charset="0"/>
              </a:rPr>
              <a:t>DOSSIER 4</a:t>
            </a:r>
            <a:r>
              <a:rPr lang="fr-CA" sz="4000" b="1" dirty="0">
                <a:latin typeface="Berlin Sans FB Demi" panose="020E0802020502020306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4049831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ushistoryscene.com/wp-content/uploads/2012/02/Golden_Spike_ceremony_Promontory_Utah_May_10_18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68"/>
            <a:ext cx="9144000" cy="62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822" y="1"/>
            <a:ext cx="2095805" cy="63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"/>
            <a:ext cx="2095805" cy="63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017" y="1"/>
            <a:ext cx="2095805" cy="63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838"/>
            <a:ext cx="998915" cy="30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42" y="380978"/>
            <a:ext cx="998915" cy="26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52" y="268616"/>
            <a:ext cx="1282366" cy="38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567" y="1"/>
            <a:ext cx="1095569" cy="26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00567" cy="38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459104"/>
            <a:ext cx="7924800" cy="2817496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Les conditions ouvrières</a:t>
            </a:r>
          </a:p>
          <a:p>
            <a:r>
              <a:rPr lang="fr-CA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(1850-1900)</a:t>
            </a:r>
          </a:p>
        </p:txBody>
      </p:sp>
    </p:spTree>
    <p:extLst>
      <p:ext uri="{BB962C8B-B14F-4D97-AF65-F5344CB8AC3E}">
        <p14:creationId xmlns:p14="http://schemas.microsoft.com/office/powerpoint/2010/main" val="361089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33600" y="1676400"/>
            <a:ext cx="52578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/>
              <a:t>Vidéo</a:t>
            </a:r>
          </a:p>
          <a:p>
            <a:pPr algn="ctr"/>
            <a:endParaRPr lang="fr-CA" sz="900" b="1" dirty="0"/>
          </a:p>
          <a:p>
            <a:pPr algn="ctr"/>
            <a:r>
              <a:rPr lang="en-CA" sz="3200" dirty="0"/>
              <a:t>Crash Course in World History – The Industrial Revolution</a:t>
            </a:r>
            <a:endParaRPr lang="en-CA" sz="3200" i="1" dirty="0"/>
          </a:p>
          <a:p>
            <a:pPr algn="ctr"/>
            <a:r>
              <a:rPr lang="fr-CA" sz="3200" dirty="0"/>
              <a:t>(11 min)</a:t>
            </a:r>
          </a:p>
          <a:p>
            <a:pPr algn="ctr"/>
            <a:endParaRPr lang="fr-CA" sz="2000" dirty="0"/>
          </a:p>
          <a:p>
            <a:pPr algn="ctr"/>
            <a:r>
              <a:rPr lang="fr-CA" sz="2400" dirty="0">
                <a:hlinkClick r:id="rId3"/>
              </a:rPr>
              <a:t>https://www.youtube.com/watch?v=zhL5DCizj5c</a:t>
            </a:r>
            <a:r>
              <a:rPr lang="fr-CA" sz="2400" dirty="0"/>
              <a:t>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65627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contenu 2">
            <a:extLst>
              <a:ext uri="{FF2B5EF4-FFF2-40B4-BE49-F238E27FC236}">
                <a16:creationId xmlns:a16="http://schemas.microsoft.com/office/drawing/2014/main" id="{D96647DA-DF95-4E0B-B49B-CBDDA9876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374" y="2041132"/>
            <a:ext cx="7616825" cy="811271"/>
          </a:xfrm>
        </p:spPr>
        <p:txBody>
          <a:bodyPr>
            <a:normAutofit/>
          </a:bodyPr>
          <a:lstStyle/>
          <a:p>
            <a:r>
              <a:rPr lang="fr-CA" sz="3200" dirty="0"/>
              <a:t>L’industrialisation entraîne l’urbanisation.</a:t>
            </a:r>
          </a:p>
        </p:txBody>
      </p:sp>
      <p:sp>
        <p:nvSpPr>
          <p:cNvPr id="13" name="Ellipse 12"/>
          <p:cNvSpPr/>
          <p:nvPr/>
        </p:nvSpPr>
        <p:spPr>
          <a:xfrm>
            <a:off x="4495800" y="4038600"/>
            <a:ext cx="4495800" cy="22446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82" y="3719774"/>
            <a:ext cx="176523" cy="438686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53" y="5326018"/>
            <a:ext cx="176523" cy="438686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405885"/>
            <a:ext cx="176523" cy="438686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38" y="3599914"/>
            <a:ext cx="176523" cy="43868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856" y="4634607"/>
            <a:ext cx="176523" cy="43868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38" y="4634607"/>
            <a:ext cx="176523" cy="43868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448215"/>
            <a:ext cx="176523" cy="438686"/>
          </a:xfrm>
          <a:prstGeom prst="rect">
            <a:avLst/>
          </a:prstGeom>
        </p:spPr>
      </p:pic>
      <p:pic>
        <p:nvPicPr>
          <p:cNvPr id="1026" name="Picture 2" descr="http://fitbrine.com/wp-content/uploads/2012/10/red-barn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528735" cy="51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fitbrine.com/wp-content/uploads/2012/10/red-barn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9305"/>
            <a:ext cx="533400" cy="52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5231E07-9B26-4B09-A0AE-100449B88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5116" y="3171228"/>
            <a:ext cx="1014904" cy="2169423"/>
          </a:xfrm>
          <a:prstGeom prst="rect">
            <a:avLst/>
          </a:prstGeom>
          <a:noFill/>
          <a:effectLst>
            <a:outerShdw blurRad="76200" dist="38100" dir="17400000" sy="23000" kx="1200000" algn="br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957" y="4038600"/>
            <a:ext cx="1463040" cy="1463040"/>
          </a:xfrm>
          <a:prstGeom prst="rect">
            <a:avLst/>
          </a:prstGeom>
        </p:spPr>
      </p:pic>
      <p:sp>
        <p:nvSpPr>
          <p:cNvPr id="10" name="AutoShape 4" descr="http://www.clker.com/cliparts/e/R/8/c/z/P/black-stick-ma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1" name="AutoShape 6" descr="http://www.clker.com/cliparts/e/R/8/c/z/P/black-stick-man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610" y="4295815"/>
            <a:ext cx="176523" cy="43868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81600"/>
            <a:ext cx="176523" cy="43868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47" y="5181600"/>
            <a:ext cx="176523" cy="43868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997" y="4853950"/>
            <a:ext cx="176523" cy="43868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282297"/>
            <a:ext cx="176523" cy="43868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477" y="4722967"/>
            <a:ext cx="176523" cy="43868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35" y="4266765"/>
            <a:ext cx="176523" cy="43868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38" y="5073293"/>
            <a:ext cx="176523" cy="43868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381" y="5490106"/>
            <a:ext cx="176523" cy="438686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815" y="5074939"/>
            <a:ext cx="176523" cy="438686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92" y="5400943"/>
            <a:ext cx="176523" cy="43868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435" y="5709449"/>
            <a:ext cx="176523" cy="438686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705" y="5270763"/>
            <a:ext cx="176523" cy="438686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844" y="4705451"/>
            <a:ext cx="176523" cy="438686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495" y="4228872"/>
            <a:ext cx="176523" cy="438686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144" y="5535043"/>
            <a:ext cx="176523" cy="438686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87" y="5844571"/>
            <a:ext cx="176523" cy="438686"/>
          </a:xfrm>
          <a:prstGeom prst="rect">
            <a:avLst/>
          </a:prstGeom>
        </p:spPr>
      </p:pic>
      <p:pic>
        <p:nvPicPr>
          <p:cNvPr id="34" name="Picture 2" descr="http://fitbrine.com/wp-content/uploads/2012/10/red-barn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776" y="5630943"/>
            <a:ext cx="533400" cy="52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69" y="4158460"/>
            <a:ext cx="176523" cy="438686"/>
          </a:xfrm>
          <a:prstGeom prst="rect">
            <a:avLst/>
          </a:prstGeom>
        </p:spPr>
      </p:pic>
      <p:sp>
        <p:nvSpPr>
          <p:cNvPr id="42" name="Titre 1">
            <a:extLst>
              <a:ext uri="{FF2B5EF4-FFF2-40B4-BE49-F238E27FC236}">
                <a16:creationId xmlns:a16="http://schemas.microsoft.com/office/drawing/2014/main" id="{2C34BFE0-C3B9-4D8D-B16D-5DEA50001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09600"/>
            <a:ext cx="5181600" cy="1066800"/>
          </a:xfrm>
        </p:spPr>
        <p:txBody>
          <a:bodyPr>
            <a:noAutofit/>
          </a:bodyPr>
          <a:lstStyle/>
          <a:p>
            <a:pPr algn="ctr"/>
            <a:r>
              <a:rPr lang="fr-CA" dirty="0">
                <a:latin typeface="Stencil" panose="040409050D0802020404" pitchFamily="82" charset="0"/>
              </a:rPr>
              <a:t>Les conditions ouvrières</a:t>
            </a:r>
          </a:p>
        </p:txBody>
      </p:sp>
      <p:pic>
        <p:nvPicPr>
          <p:cNvPr id="43" name="Picture 2" descr="http://i259.photobucket.com/albums/hh311/miss_bien/gears-animation.gif">
            <a:hlinkClick r:id="rId7"/>
            <a:extLst>
              <a:ext uri="{FF2B5EF4-FFF2-40B4-BE49-F238E27FC236}">
                <a16:creationId xmlns:a16="http://schemas.microsoft.com/office/drawing/2014/main" id="{CC62F429-DD22-4544-B47B-62891D23BD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80435" y="281565"/>
            <a:ext cx="1447800" cy="179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i259.photobucket.com/albums/hh311/miss_bien/gears-animation.gif">
            <a:hlinkClick r:id="rId7"/>
            <a:extLst>
              <a:ext uri="{FF2B5EF4-FFF2-40B4-BE49-F238E27FC236}">
                <a16:creationId xmlns:a16="http://schemas.microsoft.com/office/drawing/2014/main" id="{7322A768-62B4-4413-BA7A-4BE9FD76F0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86035" y="293922"/>
            <a:ext cx="1447800" cy="179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space réservé du contenu 2">
            <a:extLst>
              <a:ext uri="{FF2B5EF4-FFF2-40B4-BE49-F238E27FC236}">
                <a16:creationId xmlns:a16="http://schemas.microsoft.com/office/drawing/2014/main" id="{D20DDB3A-3343-408B-9989-A70A8C5FC34A}"/>
              </a:ext>
            </a:extLst>
          </p:cNvPr>
          <p:cNvSpPr txBox="1">
            <a:spLocks/>
          </p:cNvSpPr>
          <p:nvPr/>
        </p:nvSpPr>
        <p:spPr>
          <a:xfrm>
            <a:off x="460374" y="2828636"/>
            <a:ext cx="4033893" cy="16195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La plupart des personnes travaillent dans des usines,</a:t>
            </a:r>
          </a:p>
        </p:txBody>
      </p:sp>
      <p:sp>
        <p:nvSpPr>
          <p:cNvPr id="49" name="Espace réservé du contenu 2">
            <a:extLst>
              <a:ext uri="{FF2B5EF4-FFF2-40B4-BE49-F238E27FC236}">
                <a16:creationId xmlns:a16="http://schemas.microsoft.com/office/drawing/2014/main" id="{3233029F-60C9-4886-9D1C-E7612DC59B4C}"/>
              </a:ext>
            </a:extLst>
          </p:cNvPr>
          <p:cNvSpPr txBox="1">
            <a:spLocks/>
          </p:cNvSpPr>
          <p:nvPr/>
        </p:nvSpPr>
        <p:spPr>
          <a:xfrm>
            <a:off x="806400" y="4266765"/>
            <a:ext cx="3228816" cy="13535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qui appartiennent à la bourgeoisie.</a:t>
            </a:r>
          </a:p>
        </p:txBody>
      </p:sp>
    </p:spTree>
    <p:extLst>
      <p:ext uri="{BB962C8B-B14F-4D97-AF65-F5344CB8AC3E}">
        <p14:creationId xmlns:p14="http://schemas.microsoft.com/office/powerpoint/2010/main" val="342286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6 L -0.01389 0.02452 L -0.02205 0.04372 L -0.0283 0.06639 L -0.03195 0.09646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-0.03594 -0.00463 L -0.05487 -0.01041 L -0.07188 -0.01897 L -0.09271 -0.03215 " pathEditMode="relative" ptsTypes="AAA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44444E-6 3.21305E-6 L 0.03437 3.21305E-6 L 0.07309 -0.00601 L 0.12708 -0.02036 L 0.14687 -0.02868 " pathEditMode="relative" ptsTypes="AAAAA">
                                      <p:cBhvr>
                                        <p:cTn id="14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7 L 0.03264 0.0199 L 0.05781 0.03794 L 0.09115 0.06662 L 0.13524 0.09901 " pathEditMode="relative" ptsTypes="AAAAA">
                                      <p:cBhvr>
                                        <p:cTn id="16" dur="2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44444E-6 -1.12885E-6 L 0.0217 -0.00486 L 0.03784 -0.01435 L 0.04774 -0.02406 " pathEditMode="relative" ptsTypes="AAAA">
                                      <p:cBhvr>
                                        <p:cTn id="1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8 -9.99306E-7 L -0.01372 0.01087 L -0.0316 0.0229 " pathEditMode="relative" ptsTypes="AAA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1.50821E-6 L 0.01996 0.00463 L 0.02986 0.00833 " pathEditMode="relative" ptsTypes="AAA">
                                      <p:cBhvr>
                                        <p:cTn id="2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2.99098E-6 L -2.5E-6 0.03215 L -2.5E-6 0.05204 L -0.00816 0.08119 " pathEditMode="relative" rAng="0" ptsTypes="AAAA">
                                      <p:cBhvr>
                                        <p:cTn id="2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04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0.02639 -0.02871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-143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91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45" decel="50000">
                                          <p:stCondLst>
                                            <p:cond delay="146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48" grpId="0" build="p"/>
      <p:bldP spid="4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contenu 2">
            <a:extLst>
              <a:ext uri="{FF2B5EF4-FFF2-40B4-BE49-F238E27FC236}">
                <a16:creationId xmlns:a16="http://schemas.microsoft.com/office/drawing/2014/main" id="{D96647DA-DF95-4E0B-B49B-CBDDA9876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374" y="2041132"/>
            <a:ext cx="7616825" cy="811271"/>
          </a:xfrm>
        </p:spPr>
        <p:txBody>
          <a:bodyPr>
            <a:normAutofit/>
          </a:bodyPr>
          <a:lstStyle/>
          <a:p>
            <a:r>
              <a:rPr lang="fr-CA" sz="3200" dirty="0"/>
              <a:t>Les conditions de travail sont horribles . . .</a:t>
            </a:r>
          </a:p>
        </p:txBody>
      </p:sp>
      <p:sp>
        <p:nvSpPr>
          <p:cNvPr id="10" name="AutoShape 4" descr="http://www.clker.com/cliparts/e/R/8/c/z/P/black-stick-ma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1" name="AutoShape 6" descr="http://www.clker.com/cliparts/e/R/8/c/z/P/black-stick-man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42" name="Titre 1">
            <a:extLst>
              <a:ext uri="{FF2B5EF4-FFF2-40B4-BE49-F238E27FC236}">
                <a16:creationId xmlns:a16="http://schemas.microsoft.com/office/drawing/2014/main" id="{2C34BFE0-C3B9-4D8D-B16D-5DEA50001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09600"/>
            <a:ext cx="5181600" cy="1066800"/>
          </a:xfrm>
        </p:spPr>
        <p:txBody>
          <a:bodyPr>
            <a:noAutofit/>
          </a:bodyPr>
          <a:lstStyle/>
          <a:p>
            <a:pPr algn="ctr"/>
            <a:r>
              <a:rPr lang="fr-CA" dirty="0">
                <a:latin typeface="Stencil" panose="040409050D0802020404" pitchFamily="82" charset="0"/>
              </a:rPr>
              <a:t>Les conditions ouvrières</a:t>
            </a:r>
          </a:p>
        </p:txBody>
      </p:sp>
      <p:pic>
        <p:nvPicPr>
          <p:cNvPr id="43" name="Picture 2" descr="http://i259.photobucket.com/albums/hh311/miss_bien/gears-animation.gif">
            <a:hlinkClick r:id="rId2"/>
            <a:extLst>
              <a:ext uri="{FF2B5EF4-FFF2-40B4-BE49-F238E27FC236}">
                <a16:creationId xmlns:a16="http://schemas.microsoft.com/office/drawing/2014/main" id="{CC62F429-DD22-4544-B47B-62891D23BD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80435" y="281565"/>
            <a:ext cx="1447800" cy="179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i259.photobucket.com/albums/hh311/miss_bien/gears-animation.gif">
            <a:hlinkClick r:id="rId2"/>
            <a:extLst>
              <a:ext uri="{FF2B5EF4-FFF2-40B4-BE49-F238E27FC236}">
                <a16:creationId xmlns:a16="http://schemas.microsoft.com/office/drawing/2014/main" id="{7322A768-62B4-4413-BA7A-4BE9FD76F0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86035" y="293922"/>
            <a:ext cx="1447800" cy="179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space réservé du contenu 2">
            <a:extLst>
              <a:ext uri="{FF2B5EF4-FFF2-40B4-BE49-F238E27FC236}">
                <a16:creationId xmlns:a16="http://schemas.microsoft.com/office/drawing/2014/main" id="{D20DDB3A-3343-408B-9989-A70A8C5FC34A}"/>
              </a:ext>
            </a:extLst>
          </p:cNvPr>
          <p:cNvSpPr txBox="1">
            <a:spLocks/>
          </p:cNvSpPr>
          <p:nvPr/>
        </p:nvSpPr>
        <p:spPr>
          <a:xfrm>
            <a:off x="838200" y="2828636"/>
            <a:ext cx="4800600" cy="27339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fr-CA" sz="3200" dirty="0"/>
              <a:t>Longues heures</a:t>
            </a:r>
          </a:p>
          <a:p>
            <a:pPr>
              <a:buFontTx/>
              <a:buChar char="-"/>
            </a:pPr>
            <a:r>
              <a:rPr lang="fr-CA" sz="3200" dirty="0"/>
              <a:t>Bas salaires</a:t>
            </a:r>
          </a:p>
          <a:p>
            <a:pPr>
              <a:buFontTx/>
              <a:buChar char="-"/>
            </a:pPr>
            <a:r>
              <a:rPr lang="fr-CA" sz="3200" dirty="0"/>
              <a:t>Aucune sécurité d’emploi</a:t>
            </a:r>
          </a:p>
          <a:p>
            <a:pPr>
              <a:buFontTx/>
              <a:buChar char="-"/>
            </a:pPr>
            <a:r>
              <a:rPr lang="fr-CA" sz="3200" dirty="0"/>
              <a:t>Aucune limite d’âge</a:t>
            </a:r>
          </a:p>
        </p:txBody>
      </p:sp>
      <p:pic>
        <p:nvPicPr>
          <p:cNvPr id="41" name="Picture 3">
            <a:extLst>
              <a:ext uri="{FF2B5EF4-FFF2-40B4-BE49-F238E27FC236}">
                <a16:creationId xmlns:a16="http://schemas.microsoft.com/office/drawing/2014/main" id="{D4799E30-29AF-4248-AE1D-CAD2AECDF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90" y="2828635"/>
            <a:ext cx="3262184" cy="3581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441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4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contenu 2">
            <a:extLst>
              <a:ext uri="{FF2B5EF4-FFF2-40B4-BE49-F238E27FC236}">
                <a16:creationId xmlns:a16="http://schemas.microsoft.com/office/drawing/2014/main" id="{D96647DA-DF95-4E0B-B49B-CBDDA9876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374" y="2041132"/>
            <a:ext cx="7616825" cy="1421168"/>
          </a:xfrm>
        </p:spPr>
        <p:txBody>
          <a:bodyPr>
            <a:normAutofit/>
          </a:bodyPr>
          <a:lstStyle/>
          <a:p>
            <a:r>
              <a:rPr lang="fr-CA" sz="3200" dirty="0"/>
              <a:t>Pour protéger leurs intérêts, les ouvriers se regroupent en </a:t>
            </a:r>
            <a:r>
              <a:rPr lang="fr-CA" sz="3200" u="sng" dirty="0"/>
              <a:t>syndicats</a:t>
            </a:r>
            <a:r>
              <a:rPr lang="fr-CA" sz="3200" dirty="0"/>
              <a:t>.</a:t>
            </a:r>
          </a:p>
        </p:txBody>
      </p:sp>
      <p:sp>
        <p:nvSpPr>
          <p:cNvPr id="10" name="AutoShape 4" descr="http://www.clker.com/cliparts/e/R/8/c/z/P/black-stick-ma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1" name="AutoShape 6" descr="http://www.clker.com/cliparts/e/R/8/c/z/P/black-stick-man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42" name="Titre 1">
            <a:extLst>
              <a:ext uri="{FF2B5EF4-FFF2-40B4-BE49-F238E27FC236}">
                <a16:creationId xmlns:a16="http://schemas.microsoft.com/office/drawing/2014/main" id="{2C34BFE0-C3B9-4D8D-B16D-5DEA50001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09600"/>
            <a:ext cx="5181600" cy="1066800"/>
          </a:xfrm>
        </p:spPr>
        <p:txBody>
          <a:bodyPr>
            <a:noAutofit/>
          </a:bodyPr>
          <a:lstStyle/>
          <a:p>
            <a:pPr algn="ctr"/>
            <a:r>
              <a:rPr lang="fr-CA" dirty="0">
                <a:latin typeface="Stencil" panose="040409050D0802020404" pitchFamily="82" charset="0"/>
              </a:rPr>
              <a:t>Les conditions ouvrières</a:t>
            </a:r>
          </a:p>
        </p:txBody>
      </p:sp>
      <p:pic>
        <p:nvPicPr>
          <p:cNvPr id="43" name="Picture 2" descr="http://i259.photobucket.com/albums/hh311/miss_bien/gears-animation.gif">
            <a:hlinkClick r:id="rId2"/>
            <a:extLst>
              <a:ext uri="{FF2B5EF4-FFF2-40B4-BE49-F238E27FC236}">
                <a16:creationId xmlns:a16="http://schemas.microsoft.com/office/drawing/2014/main" id="{CC62F429-DD22-4544-B47B-62891D23BD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80435" y="281565"/>
            <a:ext cx="1447800" cy="179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i259.photobucket.com/albums/hh311/miss_bien/gears-animation.gif">
            <a:hlinkClick r:id="rId2"/>
            <a:extLst>
              <a:ext uri="{FF2B5EF4-FFF2-40B4-BE49-F238E27FC236}">
                <a16:creationId xmlns:a16="http://schemas.microsoft.com/office/drawing/2014/main" id="{7322A768-62B4-4413-BA7A-4BE9FD76F0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86035" y="293922"/>
            <a:ext cx="1447800" cy="179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E7C11DC-366B-4640-AE59-D0CB36EDB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1111" y="3197257"/>
            <a:ext cx="4200525" cy="328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18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wpclipart.com/page_frames/background_pages/sky_backgrounds/sky_with_clouds_pag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52161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418764"/>
            <a:ext cx="1225397" cy="140952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055" y="6438711"/>
            <a:ext cx="4791200" cy="419289"/>
          </a:xfrm>
          <a:prstGeom prst="rect">
            <a:avLst/>
          </a:prstGeom>
        </p:spPr>
      </p:pic>
      <p:pic>
        <p:nvPicPr>
          <p:cNvPr id="1026" name="Picture 2" descr="http://www.wpclipart.com/page_frames/background_pages/sky_backgrounds/sky_with_clouds_pag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31" y="-6927"/>
            <a:ext cx="5267853" cy="692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6058789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75908"/>
            <a:ext cx="1155556" cy="213333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17" y="5228815"/>
            <a:ext cx="685695" cy="154058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12" y="5200001"/>
            <a:ext cx="680821" cy="15885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097" y="5205337"/>
            <a:ext cx="741812" cy="15559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66" y="5209636"/>
            <a:ext cx="666667" cy="157894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722" y="5251287"/>
            <a:ext cx="666667" cy="152252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78" y="5186110"/>
            <a:ext cx="666667" cy="158333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11" y="5114003"/>
            <a:ext cx="800000" cy="169523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421" y="5114003"/>
            <a:ext cx="914286" cy="177142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12" y="5085142"/>
            <a:ext cx="685714" cy="167619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2437">
            <a:off x="8091545" y="4225675"/>
            <a:ext cx="1225397" cy="1409524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09">
            <a:off x="7245065" y="4128427"/>
            <a:ext cx="1225397" cy="1409524"/>
          </a:xfrm>
          <a:prstGeom prst="rect">
            <a:avLst/>
          </a:prstGeom>
        </p:spPr>
      </p:pic>
      <p:sp>
        <p:nvSpPr>
          <p:cNvPr id="24" name="Pensées 23"/>
          <p:cNvSpPr/>
          <p:nvPr/>
        </p:nvSpPr>
        <p:spPr>
          <a:xfrm>
            <a:off x="998784" y="3198894"/>
            <a:ext cx="1878210" cy="1219870"/>
          </a:xfrm>
          <a:prstGeom prst="cloudCallout">
            <a:avLst>
              <a:gd name="adj1" fmla="val -37799"/>
              <a:gd name="adj2" fmla="val 7272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Oh %$&amp;#!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16411" y="3586281"/>
            <a:ext cx="1623686" cy="1246908"/>
          </a:xfrm>
          <a:prstGeom prst="wedgeRectCallout">
            <a:avLst>
              <a:gd name="adj1" fmla="val -36192"/>
              <a:gd name="adj2" fmla="val 7138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 want a higher salary.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2400" y="3527164"/>
            <a:ext cx="1447800" cy="1010841"/>
          </a:xfrm>
          <a:prstGeom prst="wedgeRectCallout">
            <a:avLst>
              <a:gd name="adj1" fmla="val -6479"/>
              <a:gd name="adj2" fmla="val 762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chemeClr val="tx1"/>
                </a:solidFill>
              </a:rPr>
              <a:t>Get lost.</a:t>
            </a:r>
            <a:r>
              <a:rPr lang="en-CA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D3F450-A9BD-4359-ACB7-DB077ADD4BF5}"/>
              </a:ext>
            </a:extLst>
          </p:cNvPr>
          <p:cNvSpPr/>
          <p:nvPr/>
        </p:nvSpPr>
        <p:spPr>
          <a:xfrm>
            <a:off x="10134600" y="0"/>
            <a:ext cx="22965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C9A6BE-15D4-4634-A28A-2E37A9C1BE27}"/>
              </a:ext>
            </a:extLst>
          </p:cNvPr>
          <p:cNvSpPr/>
          <p:nvPr/>
        </p:nvSpPr>
        <p:spPr>
          <a:xfrm>
            <a:off x="-52525" y="-6927"/>
            <a:ext cx="159921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14041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34045 0.001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4" y="4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33125 0.00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13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33698 0.0053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0" y="255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0.33316 0.0085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41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0.3415 0.0030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6" y="139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contenu 2">
            <a:extLst>
              <a:ext uri="{FF2B5EF4-FFF2-40B4-BE49-F238E27FC236}">
                <a16:creationId xmlns:a16="http://schemas.microsoft.com/office/drawing/2014/main" id="{D96647DA-DF95-4E0B-B49B-CBDDA9876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374" y="2041132"/>
            <a:ext cx="7616825" cy="1421168"/>
          </a:xfrm>
        </p:spPr>
        <p:txBody>
          <a:bodyPr>
            <a:normAutofit/>
          </a:bodyPr>
          <a:lstStyle/>
          <a:p>
            <a:r>
              <a:rPr lang="fr-CA" sz="3200" dirty="0"/>
              <a:t>Pour protéger leurs intérêts, les ouvriers se regroupent en </a:t>
            </a:r>
            <a:r>
              <a:rPr lang="fr-CA" sz="3200" u="sng" dirty="0"/>
              <a:t>syndicats</a:t>
            </a:r>
            <a:r>
              <a:rPr lang="fr-CA" sz="3200" dirty="0"/>
              <a:t>.</a:t>
            </a:r>
          </a:p>
        </p:txBody>
      </p:sp>
      <p:sp>
        <p:nvSpPr>
          <p:cNvPr id="10" name="AutoShape 4" descr="http://www.clker.com/cliparts/e/R/8/c/z/P/black-stick-ma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1" name="AutoShape 6" descr="http://www.clker.com/cliparts/e/R/8/c/z/P/black-stick-man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42" name="Titre 1">
            <a:extLst>
              <a:ext uri="{FF2B5EF4-FFF2-40B4-BE49-F238E27FC236}">
                <a16:creationId xmlns:a16="http://schemas.microsoft.com/office/drawing/2014/main" id="{2C34BFE0-C3B9-4D8D-B16D-5DEA50001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09600"/>
            <a:ext cx="5181600" cy="1066800"/>
          </a:xfrm>
        </p:spPr>
        <p:txBody>
          <a:bodyPr>
            <a:noAutofit/>
          </a:bodyPr>
          <a:lstStyle/>
          <a:p>
            <a:pPr algn="ctr"/>
            <a:r>
              <a:rPr lang="fr-CA" dirty="0">
                <a:latin typeface="Stencil" panose="040409050D0802020404" pitchFamily="82" charset="0"/>
              </a:rPr>
              <a:t>Les conditions ouvrières</a:t>
            </a:r>
          </a:p>
        </p:txBody>
      </p:sp>
      <p:pic>
        <p:nvPicPr>
          <p:cNvPr id="43" name="Picture 2" descr="http://i259.photobucket.com/albums/hh311/miss_bien/gears-animation.gif">
            <a:hlinkClick r:id="rId2"/>
            <a:extLst>
              <a:ext uri="{FF2B5EF4-FFF2-40B4-BE49-F238E27FC236}">
                <a16:creationId xmlns:a16="http://schemas.microsoft.com/office/drawing/2014/main" id="{CC62F429-DD22-4544-B47B-62891D23BD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80435" y="281565"/>
            <a:ext cx="1447800" cy="179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i259.photobucket.com/albums/hh311/miss_bien/gears-animation.gif">
            <a:hlinkClick r:id="rId2"/>
            <a:extLst>
              <a:ext uri="{FF2B5EF4-FFF2-40B4-BE49-F238E27FC236}">
                <a16:creationId xmlns:a16="http://schemas.microsoft.com/office/drawing/2014/main" id="{7322A768-62B4-4413-BA7A-4BE9FD76F0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86035" y="293922"/>
            <a:ext cx="1447800" cy="179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space réservé du contenu 2">
            <a:extLst>
              <a:ext uri="{FF2B5EF4-FFF2-40B4-BE49-F238E27FC236}">
                <a16:creationId xmlns:a16="http://schemas.microsoft.com/office/drawing/2014/main" id="{D20DDB3A-3343-408B-9989-A70A8C5FC34A}"/>
              </a:ext>
            </a:extLst>
          </p:cNvPr>
          <p:cNvSpPr txBox="1">
            <a:spLocks/>
          </p:cNvSpPr>
          <p:nvPr/>
        </p:nvSpPr>
        <p:spPr>
          <a:xfrm>
            <a:off x="838200" y="3233700"/>
            <a:ext cx="3912911" cy="27339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fr-CA" sz="3200" dirty="0"/>
              <a:t>Moins d’heures</a:t>
            </a:r>
          </a:p>
          <a:p>
            <a:pPr>
              <a:buFontTx/>
              <a:buChar char="-"/>
            </a:pPr>
            <a:r>
              <a:rPr lang="fr-CA" sz="3200" dirty="0"/>
              <a:t>De meilleurs salaires</a:t>
            </a:r>
          </a:p>
          <a:p>
            <a:pPr>
              <a:buFontTx/>
              <a:buChar char="-"/>
            </a:pPr>
            <a:r>
              <a:rPr lang="fr-CA" sz="3200" dirty="0"/>
              <a:t>Plus de sécurité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7AE07CE4-B771-4642-954F-030FD8FCA25D}"/>
              </a:ext>
            </a:extLst>
          </p:cNvPr>
          <p:cNvSpPr txBox="1">
            <a:spLocks/>
          </p:cNvSpPr>
          <p:nvPr/>
        </p:nvSpPr>
        <p:spPr>
          <a:xfrm>
            <a:off x="4987925" y="2527069"/>
            <a:ext cx="3467100" cy="7066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Ils revendiquent: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E7C11DC-366B-4640-AE59-D0CB36EDB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1111" y="3197257"/>
            <a:ext cx="4200525" cy="328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EE9FE117-49BF-4A3D-8FB4-13A272EA72B7}"/>
              </a:ext>
            </a:extLst>
          </p:cNvPr>
          <p:cNvSpPr txBox="1">
            <a:spLocks/>
          </p:cNvSpPr>
          <p:nvPr/>
        </p:nvSpPr>
        <p:spPr>
          <a:xfrm>
            <a:off x="460374" y="5101969"/>
            <a:ext cx="4290738" cy="12226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Ils peuvent faire la g</a:t>
            </a:r>
            <a:r>
              <a:rPr lang="fr-CA" sz="3200" u="sng" dirty="0"/>
              <a:t>rève</a:t>
            </a:r>
            <a:r>
              <a:rPr lang="fr-CA" sz="3200" dirty="0"/>
              <a:t> pour les obtenir.</a:t>
            </a:r>
          </a:p>
        </p:txBody>
      </p:sp>
    </p:spTree>
    <p:extLst>
      <p:ext uri="{BB962C8B-B14F-4D97-AF65-F5344CB8AC3E}">
        <p14:creationId xmlns:p14="http://schemas.microsoft.com/office/powerpoint/2010/main" val="393882527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  <p:bldP spid="12" grpId="0" build="p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400229"/>
            <a:ext cx="220413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3359458" y="955396"/>
            <a:ext cx="2050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>
                <a:latin typeface="Berlin Sans FB Demi" panose="020E0802020502020306" pitchFamily="34" charset="0"/>
              </a:rPr>
              <a:t>p.71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#1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#2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#3 b)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457199" y="5739673"/>
            <a:ext cx="7349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u="sng" dirty="0">
                <a:latin typeface="Berlin Sans FB Demi" panose="020E0802020502020306" pitchFamily="34" charset="0"/>
              </a:rPr>
              <a:t>Questions importantes</a:t>
            </a:r>
            <a:r>
              <a:rPr lang="fr-CA" sz="3600" dirty="0">
                <a:latin typeface="Berlin Sans FB Demi" panose="020E0802020502020306" pitchFamily="34" charset="0"/>
              </a:rPr>
              <a:t> </a:t>
            </a:r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#2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3352800" y="34309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u="sng" dirty="0">
                <a:latin typeface="Berlin Sans FB Demi" panose="020E0802020502020306" pitchFamily="34" charset="0"/>
              </a:rPr>
              <a:t>Devoirs</a:t>
            </a:r>
            <a:endParaRPr lang="fr-CA" sz="3200" b="1" u="sng" dirty="0">
              <a:latin typeface="Berlin Sans FB Demi" panose="020E08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457200" y="3429000"/>
            <a:ext cx="7734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u="sng" dirty="0">
                <a:latin typeface="Berlin Sans FB Demi" panose="020E0802020502020306" pitchFamily="34" charset="0"/>
              </a:rPr>
              <a:t>Vocabulaire important</a:t>
            </a:r>
            <a:endParaRPr lang="fr-CA" sz="3600" dirty="0">
              <a:latin typeface="Berlin Sans FB Demi" panose="020E0802020502020306" pitchFamily="34" charset="0"/>
            </a:endParaRPr>
          </a:p>
          <a:p>
            <a:pPr marL="571500" indent="-571500">
              <a:buFontTx/>
              <a:buChar char="-"/>
            </a:pPr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réclamer (v)</a:t>
            </a:r>
          </a:p>
          <a:p>
            <a:pPr marL="571500" indent="-571500">
              <a:buFontTx/>
              <a:buChar char="-"/>
            </a:pPr>
            <a:endParaRPr lang="fr-CA" sz="36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pPr marL="571500" indent="-571500">
              <a:buFontTx/>
              <a:buChar char="-"/>
            </a:pPr>
            <a:endParaRPr lang="fr-CA" sz="3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sis">
  <a:themeElements>
    <a:clrScheme name="Basis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4.xml><?xml version="1.0" encoding="utf-8"?>
<a:theme xmlns:a="http://schemas.openxmlformats.org/drawingml/2006/main" name="1_Basis">
  <a:themeElements>
    <a:clrScheme name="Basis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Macro</Template>
  <TotalTime>351</TotalTime>
  <Words>179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Berlin Sans FB Demi</vt:lpstr>
      <vt:lpstr>Book Antiqua</vt:lpstr>
      <vt:lpstr>Calibri</vt:lpstr>
      <vt:lpstr>Calibri Light</vt:lpstr>
      <vt:lpstr>Corbel</vt:lpstr>
      <vt:lpstr>Stencil</vt:lpstr>
      <vt:lpstr>Wingdings</vt:lpstr>
      <vt:lpstr>macro</vt:lpstr>
      <vt:lpstr>1_Office Theme</vt:lpstr>
      <vt:lpstr>Basis</vt:lpstr>
      <vt:lpstr>1_Basis</vt:lpstr>
      <vt:lpstr>PowerPoint Presentation</vt:lpstr>
      <vt:lpstr>PowerPoint Presentation</vt:lpstr>
      <vt:lpstr>PowerPoint Presentation</vt:lpstr>
      <vt:lpstr>Les conditions ouvrières</vt:lpstr>
      <vt:lpstr>Les conditions ouvrières</vt:lpstr>
      <vt:lpstr>Les conditions ouvrières</vt:lpstr>
      <vt:lpstr>PowerPoint Presentation</vt:lpstr>
      <vt:lpstr>Les conditions ouvrières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</dc:creator>
  <cp:lastModifiedBy>Martin Brisebois</cp:lastModifiedBy>
  <cp:revision>57</cp:revision>
  <dcterms:created xsi:type="dcterms:W3CDTF">2014-04-15T22:48:41Z</dcterms:created>
  <dcterms:modified xsi:type="dcterms:W3CDTF">2019-09-29T15:56:50Z</dcterms:modified>
</cp:coreProperties>
</file>