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4" r:id="rId3"/>
  </p:sldMasterIdLst>
  <p:sldIdLst>
    <p:sldId id="263" r:id="rId4"/>
    <p:sldId id="256" r:id="rId5"/>
    <p:sldId id="264" r:id="rId6"/>
    <p:sldId id="257" r:id="rId7"/>
    <p:sldId id="258" r:id="rId8"/>
    <p:sldId id="261" r:id="rId9"/>
    <p:sldId id="259" r:id="rId10"/>
    <p:sldId id="262" r:id="rId11"/>
    <p:sldId id="260"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1" clrIdx="0"/>
  <p:cmAuthor id="1" name="Martin Brisebois" initials="MB" lastIdx="2" clrIdx="1">
    <p:extLst>
      <p:ext uri="{19B8F6BF-5375-455C-9EA6-DF929625EA0E}">
        <p15:presenceInfo xmlns="" xmlns:p15="http://schemas.microsoft.com/office/powerpoint/2012/main" userId="d95486bb1f607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05T17:15:18.778" idx="1">
    <p:pos x="7104" y="2865"/>
    <p:text>Des véhicules amphibiens en Arabie-Saoudite, février 1991.</p:text>
    <p:extLst>
      <p:ext uri="{C676402C-5697-4E1C-873F-D02D1690AC5C}">
        <p15:threadingInfo xmlns=""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05-19T18:20:53.149" idx="1">
    <p:pos x="6818" y="240"/>
    <p:text>Les feus sont des puits de pétrole du Koweït en feu.
Les feus étaient fait par les forces irakiennes en retrait, possiblement pour punir l'ennemi (le Koweït) ou aveugler les forces aériennes américaines.
Ils ont brulé pour une couple de mois, desfois plus.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5-19T18:20:53.149" idx="1">
    <p:pos x="6818" y="240"/>
    <p:text>Des chars d'assault américains dans les rues de Bagdad en 2003, durant l'Opération Iraqi Freedom.</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r-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D8E240C-856F-4D8E-BB23-66C1BD4D7E2D}" type="slidenum">
              <a:rPr lang="fr-CA" smtClean="0"/>
              <a:t>‹#›</a:t>
            </a:fld>
            <a:endParaRPr lang="fr-C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89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56945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45699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00081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405920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15484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970774705"/>
      </p:ext>
    </p:extLst>
  </p:cSld>
  <p:clrMapOvr>
    <a:masterClrMapping/>
  </p:clrMapOvr>
  <p:extLst>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9259881D-6FC1-4ADC-85E3-9B77279FD523}" type="datetimeFigureOut">
              <a:rPr lang="fr-CA" smtClean="0"/>
              <a:t>2017-05-17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892052556"/>
      </p:ext>
    </p:extLst>
  </p:cSld>
  <p:clrMapOvr>
    <a:masterClrMapping/>
  </p:clrMapOvr>
  <p:extLst>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9259881D-6FC1-4ADC-85E3-9B77279FD523}"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82506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9881D-6FC1-4ADC-85E3-9B77279FD523}" type="datetimeFigureOut">
              <a:rPr lang="fr-CA" smtClean="0"/>
              <a:t>2017-05-17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4093151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836775442"/>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608654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84917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9704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798787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r-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655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67846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20042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641811214"/>
      </p:ext>
    </p:extLst>
  </p:cSld>
  <p:clrMapOvr>
    <a:masterClrMapping/>
  </p:clrMapOvr>
  <p:extLst>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9881D-6FC1-4ADC-85E3-9B77279FD523}" type="datetimeFigureOut">
              <a:rPr lang="fr-CA" smtClean="0"/>
              <a:t>2017-05-17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238419068"/>
      </p:ext>
    </p:extLst>
  </p:cSld>
  <p:clrMapOvr>
    <a:masterClrMapping/>
  </p:clrMapOvr>
  <p:extLst>
    <p:ext uri="{DCECCB84-F9BA-43D5-87BE-67443E8EF086}">
      <p15:sldGuideLst xmlns=""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9881D-6FC1-4ADC-85E3-9B77279FD523}"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414261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9881D-6FC1-4ADC-85E3-9B77279FD523}" type="datetimeFigureOut">
              <a:rPr lang="fr-CA" smtClean="0"/>
              <a:t>2017-05-17</a:t>
            </a:fld>
            <a:endParaRPr lang="fr-CA"/>
          </a:p>
        </p:txBody>
      </p:sp>
      <p:sp>
        <p:nvSpPr>
          <p:cNvPr id="3" name="Footer Placeholder 2"/>
          <p:cNvSpPr>
            <a:spLocks noGrp="1"/>
          </p:cNvSpPr>
          <p:nvPr>
            <p:ph type="ftr" sz="quarter" idx="11"/>
          </p:nvPr>
        </p:nvSpPr>
        <p:spPr/>
        <p:txBody>
          <a:bodyPr/>
          <a:lstStyle/>
          <a:p>
            <a:endParaRPr lang="fr-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66109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r-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D8E240C-856F-4D8E-BB23-66C1BD4D7E2D}" type="slidenum">
              <a:rPr lang="fr-CA" smtClean="0"/>
              <a:t>‹#›</a:t>
            </a:fld>
            <a:endParaRPr lang="fr-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6650367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464112706"/>
      </p:ext>
    </p:extLst>
  </p:cSld>
  <p:clrMapOvr>
    <a:masterClrMapping/>
  </p:clrMapOvr>
  <p:extLst>
    <p:ext uri="{DCECCB84-F9BA-43D5-87BE-67443E8EF086}">
      <p15:sldGuideLst xmlns=""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410997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553925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2525777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295716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780044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59881D-6FC1-4ADC-85E3-9B77279FD523}" type="datetimeFigureOut">
              <a:rPr lang="fr-CA" smtClean="0"/>
              <a:t>2017-05-17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1888311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59881D-6FC1-4ADC-85E3-9B77279FD523}" type="datetimeFigureOut">
              <a:rPr lang="fr-CA" smtClean="0"/>
              <a:t>2017-05-17</a:t>
            </a:fld>
            <a:endParaRPr lang="fr-CA"/>
          </a:p>
        </p:txBody>
      </p:sp>
      <p:sp>
        <p:nvSpPr>
          <p:cNvPr id="8" name="Footer Placeholder 7"/>
          <p:cNvSpPr>
            <a:spLocks noGrp="1"/>
          </p:cNvSpPr>
          <p:nvPr>
            <p:ph type="ftr" sz="quarter" idx="11"/>
          </p:nvPr>
        </p:nvSpPr>
        <p:spPr>
          <a:xfrm>
            <a:off x="561111" y="6391838"/>
            <a:ext cx="3644282" cy="304801"/>
          </a:xfrm>
        </p:spPr>
        <p:txBody>
          <a:bodyPr/>
          <a:lstStyle/>
          <a:p>
            <a:endParaRPr lang="fr-CA"/>
          </a:p>
        </p:txBody>
      </p:sp>
      <p:sp>
        <p:nvSpPr>
          <p:cNvPr id="9" name="Slide Number Placeholder 8"/>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875790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546583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259881D-6FC1-4ADC-85E3-9B77279FD523}"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69437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197475142"/>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9881D-6FC1-4ADC-85E3-9B77279FD523}" type="datetimeFigureOut">
              <a:rPr lang="fr-CA" smtClean="0"/>
              <a:t>2017-05-17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4049581282"/>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9881D-6FC1-4ADC-85E3-9B77279FD523}"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63139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9881D-6FC1-4ADC-85E3-9B77279FD523}" type="datetimeFigureOut">
              <a:rPr lang="fr-CA" smtClean="0"/>
              <a:t>2017-05-17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49886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a:xfrm>
            <a:off x="2103620" y="6375679"/>
            <a:ext cx="3482179" cy="345796"/>
          </a:xfrm>
        </p:spPr>
        <p:txBody>
          <a:bodyPr/>
          <a:lstStyle/>
          <a:p>
            <a:endParaRPr lang="fr-CA"/>
          </a:p>
        </p:txBody>
      </p:sp>
      <p:sp>
        <p:nvSpPr>
          <p:cNvPr id="7" name="Slide Number Placeholder 6"/>
          <p:cNvSpPr>
            <a:spLocks noGrp="1"/>
          </p:cNvSpPr>
          <p:nvPr>
            <p:ph type="sldNum" sz="quarter" idx="12"/>
          </p:nvPr>
        </p:nvSpPr>
        <p:spPr>
          <a:xfrm>
            <a:off x="5691014" y="6375679"/>
            <a:ext cx="1232456" cy="345796"/>
          </a:xfrm>
        </p:spPr>
        <p:txBody>
          <a:bodyPr/>
          <a:lstStyle/>
          <a:p>
            <a:fld id="{7D8E240C-856F-4D8E-BB23-66C1BD4D7E2D}" type="slidenum">
              <a:rPr lang="fr-CA" smtClean="0"/>
              <a:t>‹#›</a:t>
            </a:fld>
            <a:endParaRPr lang="fr-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680544"/>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259881D-6FC1-4ADC-85E3-9B77279FD523}" type="datetimeFigureOut">
              <a:rPr lang="fr-CA" smtClean="0"/>
              <a:t>2017-05-17</a:t>
            </a:fld>
            <a:endParaRPr lang="fr-CA"/>
          </a:p>
        </p:txBody>
      </p:sp>
      <p:sp>
        <p:nvSpPr>
          <p:cNvPr id="6" name="Footer Placeholder 5"/>
          <p:cNvSpPr>
            <a:spLocks noGrp="1"/>
          </p:cNvSpPr>
          <p:nvPr>
            <p:ph type="ftr" sz="quarter" idx="11"/>
          </p:nvPr>
        </p:nvSpPr>
        <p:spPr>
          <a:xfrm>
            <a:off x="2103621" y="6375679"/>
            <a:ext cx="3482178" cy="345796"/>
          </a:xfrm>
        </p:spPr>
        <p:txBody>
          <a:bodyPr/>
          <a:lstStyle/>
          <a:p>
            <a:endParaRPr lang="fr-CA"/>
          </a:p>
        </p:txBody>
      </p:sp>
      <p:sp>
        <p:nvSpPr>
          <p:cNvPr id="7" name="Slide Number Placeholder 6"/>
          <p:cNvSpPr>
            <a:spLocks noGrp="1"/>
          </p:cNvSpPr>
          <p:nvPr>
            <p:ph type="sldNum" sz="quarter" idx="12"/>
          </p:nvPr>
        </p:nvSpPr>
        <p:spPr>
          <a:xfrm>
            <a:off x="5687568" y="6375679"/>
            <a:ext cx="1234440" cy="345796"/>
          </a:xfrm>
        </p:spPr>
        <p:txBody>
          <a:bodyPr/>
          <a:lstStyle/>
          <a:p>
            <a:fld id="{7D8E240C-856F-4D8E-BB23-66C1BD4D7E2D}" type="slidenum">
              <a:rPr lang="fr-CA" smtClean="0"/>
              <a:t>‹#›</a:t>
            </a:fld>
            <a:endParaRPr lang="fr-CA"/>
          </a:p>
        </p:txBody>
      </p:sp>
    </p:spTree>
    <p:extLst>
      <p:ext uri="{BB962C8B-B14F-4D97-AF65-F5344CB8AC3E}">
        <p14:creationId xmlns:p14="http://schemas.microsoft.com/office/powerpoint/2010/main" val="355638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r-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8E240C-856F-4D8E-BB23-66C1BD4D7E2D}" type="slidenum">
              <a:rPr lang="fr-CA" smtClean="0"/>
              <a:t>‹#›</a:t>
            </a:fld>
            <a:endParaRPr lang="fr-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1374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E240C-856F-4D8E-BB23-66C1BD4D7E2D}" type="slidenum">
              <a:rPr lang="fr-CA" smtClean="0"/>
              <a:t>‹#›</a:t>
            </a:fld>
            <a:endParaRPr lang="fr-CA"/>
          </a:p>
        </p:txBody>
      </p:sp>
    </p:spTree>
    <p:extLst>
      <p:ext uri="{BB962C8B-B14F-4D97-AF65-F5344CB8AC3E}">
        <p14:creationId xmlns:p14="http://schemas.microsoft.com/office/powerpoint/2010/main" val="2424844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259881D-6FC1-4ADC-85E3-9B77279FD523}" type="datetimeFigureOut">
              <a:rPr lang="fr-CA" smtClean="0"/>
              <a:t>2017-05-17</a:t>
            </a:fld>
            <a:endParaRPr lang="fr-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r-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D8E240C-856F-4D8E-BB23-66C1BD4D7E2D}" type="slidenum">
              <a:rPr lang="fr-CA" smtClean="0"/>
              <a:t>‹#›</a:t>
            </a:fld>
            <a:endParaRPr lang="fr-CA"/>
          </a:p>
        </p:txBody>
      </p:sp>
    </p:spTree>
    <p:extLst>
      <p:ext uri="{BB962C8B-B14F-4D97-AF65-F5344CB8AC3E}">
        <p14:creationId xmlns:p14="http://schemas.microsoft.com/office/powerpoint/2010/main" val="17531221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2304288"/>
            <a:ext cx="9448800" cy="1569660"/>
          </a:xfrm>
          <a:prstGeom prst="rect">
            <a:avLst/>
          </a:prstGeom>
          <a:noFill/>
        </p:spPr>
        <p:txBody>
          <a:bodyPr wrap="square" rtlCol="0">
            <a:spAutoFit/>
          </a:bodyPr>
          <a:lstStyle/>
          <a:p>
            <a:pPr algn="ctr"/>
            <a:r>
              <a:rPr lang="fr-FR" sz="4800" dirty="0"/>
              <a:t>Chapitre 5.11</a:t>
            </a:r>
          </a:p>
          <a:p>
            <a:pPr algn="ctr"/>
            <a:r>
              <a:rPr lang="fr-FR" sz="4800" b="1" dirty="0"/>
              <a:t>L’invasion d’Irak</a:t>
            </a:r>
          </a:p>
        </p:txBody>
      </p:sp>
    </p:spTree>
    <p:extLst>
      <p:ext uri="{BB962C8B-B14F-4D97-AF65-F5344CB8AC3E}">
        <p14:creationId xmlns:p14="http://schemas.microsoft.com/office/powerpoint/2010/main" val="319913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210" y="304660"/>
            <a:ext cx="6955436" cy="646331"/>
          </a:xfrm>
          <a:prstGeom prst="rect">
            <a:avLst/>
          </a:prstGeom>
          <a:noFill/>
        </p:spPr>
        <p:txBody>
          <a:bodyPr wrap="square" rtlCol="0">
            <a:spAutoFit/>
          </a:bodyPr>
          <a:lstStyle/>
          <a:p>
            <a:pPr algn="ctr"/>
            <a:r>
              <a:rPr lang="en-CA" sz="3600" b="1" dirty="0" smtClean="0"/>
              <a:t>Suggestion de lecture</a:t>
            </a:r>
            <a:endParaRPr lang="en-CA" sz="3600" b="1" dirty="0"/>
          </a:p>
        </p:txBody>
      </p:sp>
      <p:pic>
        <p:nvPicPr>
          <p:cNvPr id="1026" name="Picture 2" descr="Image result for fiasco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489" y="1064302"/>
            <a:ext cx="3502878" cy="54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2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 y="1314262"/>
            <a:ext cx="12512040" cy="5543738"/>
          </a:xfrm>
          <a:prstGeom prst="rect">
            <a:avLst/>
          </a:prstGeom>
        </p:spPr>
      </p:pic>
      <p:sp>
        <p:nvSpPr>
          <p:cNvPr id="2" name="Title 1"/>
          <p:cNvSpPr>
            <a:spLocks noGrp="1"/>
          </p:cNvSpPr>
          <p:nvPr>
            <p:ph type="ctrTitle"/>
          </p:nvPr>
        </p:nvSpPr>
        <p:spPr>
          <a:xfrm>
            <a:off x="2949584" y="2073096"/>
            <a:ext cx="6704309" cy="2614076"/>
          </a:xfrm>
        </p:spPr>
        <p:txBody>
          <a:bodyPr/>
          <a:lstStyle/>
          <a:p>
            <a:r>
              <a:rPr lang="fr-CA" sz="6600" dirty="0"/>
              <a:t>L’invasion</a:t>
            </a:r>
            <a:br>
              <a:rPr lang="fr-CA" sz="6600" dirty="0"/>
            </a:br>
            <a:r>
              <a:rPr lang="fr-CA" sz="6600" dirty="0"/>
              <a:t>d’Irak</a:t>
            </a:r>
          </a:p>
        </p:txBody>
      </p:sp>
      <p:sp>
        <p:nvSpPr>
          <p:cNvPr id="3" name="Subtitle 2"/>
          <p:cNvSpPr>
            <a:spLocks noGrp="1"/>
          </p:cNvSpPr>
          <p:nvPr>
            <p:ph type="subTitle" idx="1"/>
          </p:nvPr>
        </p:nvSpPr>
        <p:spPr>
          <a:xfrm>
            <a:off x="4760550" y="4388140"/>
            <a:ext cx="2954360" cy="742279"/>
          </a:xfrm>
        </p:spPr>
        <p:txBody>
          <a:bodyPr>
            <a:normAutofit/>
          </a:bodyPr>
          <a:lstStyle/>
          <a:p>
            <a:r>
              <a:rPr lang="fr-CA" sz="3200" dirty="0"/>
              <a:t>Mars 2003</a:t>
            </a:r>
          </a:p>
        </p:txBody>
      </p:sp>
    </p:spTree>
    <p:extLst>
      <p:ext uri="{BB962C8B-B14F-4D97-AF65-F5344CB8AC3E}">
        <p14:creationId xmlns:p14="http://schemas.microsoft.com/office/powerpoint/2010/main" val="5988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5286" y="265455"/>
            <a:ext cx="6013271" cy="786105"/>
          </a:xfrm>
        </p:spPr>
        <p:txBody>
          <a:bodyPr>
            <a:normAutofit/>
          </a:bodyPr>
          <a:lstStyle/>
          <a:p>
            <a:pPr algn="ctr"/>
            <a:r>
              <a:rPr lang="fr-CA" sz="3600" dirty="0" smtClean="0"/>
              <a:t>Rappelez-vous</a:t>
            </a:r>
            <a:endParaRPr lang="fr-CA"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46649">
            <a:off x="55118" y="85868"/>
            <a:ext cx="914112" cy="910312"/>
          </a:xfrm>
          <a:prstGeom prst="rect">
            <a:avLst/>
          </a:prstGeom>
        </p:spPr>
      </p:pic>
      <p:sp>
        <p:nvSpPr>
          <p:cNvPr id="5" name="Content Placeholder 2"/>
          <p:cNvSpPr txBox="1">
            <a:spLocks/>
          </p:cNvSpPr>
          <p:nvPr/>
        </p:nvSpPr>
        <p:spPr>
          <a:xfrm>
            <a:off x="2776787" y="1084741"/>
            <a:ext cx="4316559" cy="2357162"/>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r"/>
            <a:r>
              <a:rPr lang="fr-CA" sz="3200" cap="none" dirty="0">
                <a:solidFill>
                  <a:schemeClr val="tx1"/>
                </a:solidFill>
              </a:rPr>
              <a:t>Irak fait partie de l’Empire ottoman jusqu’à sa partition en 1918.</a:t>
            </a:r>
          </a:p>
        </p:txBody>
      </p:sp>
      <p:sp>
        <p:nvSpPr>
          <p:cNvPr id="6" name="Content Placeholder 2"/>
          <p:cNvSpPr txBox="1">
            <a:spLocks/>
          </p:cNvSpPr>
          <p:nvPr/>
        </p:nvSpPr>
        <p:spPr>
          <a:xfrm>
            <a:off x="2203554" y="3696596"/>
            <a:ext cx="4889792" cy="300909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accent1"/>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tint val="75000"/>
                  </a:schemeClr>
                </a:solidFill>
                <a:latin typeface="+mn-lt"/>
                <a:ea typeface="+mn-ea"/>
                <a:cs typeface="+mn-cs"/>
              </a:defRPr>
            </a:lvl9pPr>
          </a:lstStyle>
          <a:p>
            <a:pPr algn="r"/>
            <a:r>
              <a:rPr lang="fr-CA" sz="2800" cap="none" dirty="0">
                <a:solidFill>
                  <a:schemeClr val="tx1"/>
                </a:solidFill>
              </a:rPr>
              <a:t>Grande-Bretagne prend le mandat d’Irak (Mésopotamie) et lui donne l’indépendance en 1932.</a:t>
            </a:r>
          </a:p>
        </p:txBody>
      </p:sp>
      <p:pic>
        <p:nvPicPr>
          <p:cNvPr id="9" name="Picture 8"/>
          <p:cNvPicPr>
            <a:picLocks noChangeAspect="1"/>
          </p:cNvPicPr>
          <p:nvPr/>
        </p:nvPicPr>
        <p:blipFill>
          <a:blip r:embed="rId3"/>
          <a:stretch>
            <a:fillRect/>
          </a:stretch>
        </p:blipFill>
        <p:spPr>
          <a:xfrm>
            <a:off x="7498081" y="1682496"/>
            <a:ext cx="4115824" cy="4656070"/>
          </a:xfrm>
          <a:prstGeom prst="rect">
            <a:avLst/>
          </a:prstGeom>
          <a:ln w="228600" cap="sq" cmpd="thickThin">
            <a:solidFill>
              <a:schemeClr val="bg2">
                <a:lumMod val="10000"/>
                <a:lumOff val="90000"/>
              </a:schemeClr>
            </a:solidFill>
            <a:prstDash val="solid"/>
            <a:miter lim="800000"/>
          </a:ln>
          <a:effectLst>
            <a:innerShdw blurRad="76200">
              <a:srgbClr val="000000"/>
            </a:innerShdw>
          </a:effectLst>
        </p:spPr>
      </p:pic>
      <p:pic>
        <p:nvPicPr>
          <p:cNvPr id="10" name="Picture 9"/>
          <p:cNvPicPr>
            <a:picLocks noChangeAspect="1"/>
          </p:cNvPicPr>
          <p:nvPr/>
        </p:nvPicPr>
        <p:blipFill>
          <a:blip r:embed="rId4"/>
          <a:stretch>
            <a:fillRect/>
          </a:stretch>
        </p:blipFill>
        <p:spPr>
          <a:xfrm>
            <a:off x="7498081" y="2010421"/>
            <a:ext cx="2779394" cy="2176720"/>
          </a:xfrm>
          <a:prstGeom prst="rect">
            <a:avLst/>
          </a:prstGeom>
        </p:spPr>
      </p:pic>
      <p:pic>
        <p:nvPicPr>
          <p:cNvPr id="12" name="Picture 11"/>
          <p:cNvPicPr>
            <a:picLocks noChangeAspect="1"/>
          </p:cNvPicPr>
          <p:nvPr/>
        </p:nvPicPr>
        <p:blipFill>
          <a:blip r:embed="rId5"/>
          <a:stretch>
            <a:fillRect/>
          </a:stretch>
        </p:blipFill>
        <p:spPr>
          <a:xfrm>
            <a:off x="8326800" y="2718000"/>
            <a:ext cx="1901540" cy="1422633"/>
          </a:xfrm>
          <a:prstGeom prst="rect">
            <a:avLst/>
          </a:prstGeom>
        </p:spPr>
      </p:pic>
      <p:pic>
        <p:nvPicPr>
          <p:cNvPr id="13" name="Picture 12"/>
          <p:cNvPicPr>
            <a:picLocks noChangeAspect="1"/>
          </p:cNvPicPr>
          <p:nvPr/>
        </p:nvPicPr>
        <p:blipFill>
          <a:blip r:embed="rId6"/>
          <a:stretch>
            <a:fillRect/>
          </a:stretch>
        </p:blipFill>
        <p:spPr>
          <a:xfrm>
            <a:off x="8481600" y="2718000"/>
            <a:ext cx="963789" cy="878749"/>
          </a:xfrm>
          <a:prstGeom prst="rect">
            <a:avLst/>
          </a:prstGeom>
        </p:spPr>
      </p:pic>
    </p:spTree>
    <p:extLst>
      <p:ext uri="{BB962C8B-B14F-4D97-AF65-F5344CB8AC3E}">
        <p14:creationId xmlns:p14="http://schemas.microsoft.com/office/powerpoint/2010/main" val="28694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5862354" cy="821574"/>
          </a:xfrm>
        </p:spPr>
        <p:txBody>
          <a:bodyPr/>
          <a:lstStyle/>
          <a:p>
            <a:r>
              <a:rPr lang="fr-CA" dirty="0"/>
              <a:t>L’invasion d’Irak</a:t>
            </a:r>
          </a:p>
        </p:txBody>
      </p:sp>
      <p:sp>
        <p:nvSpPr>
          <p:cNvPr id="3" name="Content Placeholder 2"/>
          <p:cNvSpPr>
            <a:spLocks noGrp="1"/>
          </p:cNvSpPr>
          <p:nvPr>
            <p:ph idx="1"/>
          </p:nvPr>
        </p:nvSpPr>
        <p:spPr>
          <a:xfrm>
            <a:off x="1333974" y="1673353"/>
            <a:ext cx="9401082" cy="1536191"/>
          </a:xfrm>
        </p:spPr>
        <p:txBody>
          <a:bodyPr>
            <a:normAutofit/>
          </a:bodyPr>
          <a:lstStyle/>
          <a:p>
            <a:r>
              <a:rPr lang="fr-CA" sz="4000" dirty="0"/>
              <a:t>À la fin des années 70, le général </a:t>
            </a:r>
            <a:r>
              <a:rPr lang="fr-CA" sz="4000" u="sng" dirty="0"/>
              <a:t>Saddam Hussein</a:t>
            </a:r>
            <a:r>
              <a:rPr lang="fr-CA" sz="4000" dirty="0"/>
              <a:t> prend le pouvoir en Irak.</a:t>
            </a:r>
            <a:endParaRPr lang="fr-CA" dirty="0"/>
          </a:p>
        </p:txBody>
      </p:sp>
      <p:sp>
        <p:nvSpPr>
          <p:cNvPr id="4" name="Content Placeholder 2"/>
          <p:cNvSpPr txBox="1">
            <a:spLocks/>
          </p:cNvSpPr>
          <p:nvPr/>
        </p:nvSpPr>
        <p:spPr>
          <a:xfrm>
            <a:off x="1591056" y="3096770"/>
            <a:ext cx="6391656" cy="82905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Son gouvernement </a:t>
            </a:r>
            <a:r>
              <a:rPr lang="fr-CA" sz="4000" u="sng" dirty="0"/>
              <a:t>sunnite</a:t>
            </a:r>
            <a:endParaRPr lang="fr-CA" u="sng" dirty="0"/>
          </a:p>
        </p:txBody>
      </p:sp>
      <p:sp>
        <p:nvSpPr>
          <p:cNvPr id="5" name="Content Placeholder 2"/>
          <p:cNvSpPr txBox="1">
            <a:spLocks/>
          </p:cNvSpPr>
          <p:nvPr/>
        </p:nvSpPr>
        <p:spPr>
          <a:xfrm>
            <a:off x="1591056" y="3824249"/>
            <a:ext cx="6812280" cy="85138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opprime la majorité </a:t>
            </a:r>
            <a:r>
              <a:rPr lang="fr-CA" sz="4000" u="sng" dirty="0"/>
              <a:t>chiite</a:t>
            </a:r>
            <a:r>
              <a:rPr lang="fr-CA" sz="4000" dirty="0"/>
              <a:t>.</a:t>
            </a:r>
            <a:endParaRPr lang="fr-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034" y="3096770"/>
            <a:ext cx="4379653" cy="3761230"/>
          </a:xfrm>
          <a:prstGeom prst="rect">
            <a:avLst/>
          </a:prstGeom>
          <a:effectLst>
            <a:outerShdw blurRad="76200" dir="10800000" sy="23000" kx="1200000" algn="br" rotWithShape="0">
              <a:prstClr val="black">
                <a:alpha val="20000"/>
              </a:prstClr>
            </a:outerShdw>
          </a:effectLst>
        </p:spPr>
      </p:pic>
    </p:spTree>
    <p:extLst>
      <p:ext uri="{BB962C8B-B14F-4D97-AF65-F5344CB8AC3E}">
        <p14:creationId xmlns:p14="http://schemas.microsoft.com/office/powerpoint/2010/main" val="24993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5862354" cy="821574"/>
          </a:xfrm>
        </p:spPr>
        <p:txBody>
          <a:bodyPr/>
          <a:lstStyle/>
          <a:p>
            <a:r>
              <a:rPr lang="fr-CA" dirty="0"/>
              <a:t>L’invasion d’Irak</a:t>
            </a:r>
          </a:p>
        </p:txBody>
      </p:sp>
      <p:sp>
        <p:nvSpPr>
          <p:cNvPr id="3" name="Content Placeholder 2"/>
          <p:cNvSpPr>
            <a:spLocks noGrp="1"/>
          </p:cNvSpPr>
          <p:nvPr>
            <p:ph idx="1"/>
          </p:nvPr>
        </p:nvSpPr>
        <p:spPr>
          <a:xfrm>
            <a:off x="1235218" y="1484412"/>
            <a:ext cx="4847370" cy="1536191"/>
          </a:xfrm>
        </p:spPr>
        <p:txBody>
          <a:bodyPr>
            <a:normAutofit/>
          </a:bodyPr>
          <a:lstStyle/>
          <a:p>
            <a:r>
              <a:rPr lang="fr-CA" sz="4000" dirty="0"/>
              <a:t>En 1990 Irak envahi le Koweït.</a:t>
            </a:r>
            <a:endParaRPr lang="fr-CA" dirty="0"/>
          </a:p>
        </p:txBody>
      </p:sp>
      <p:sp>
        <p:nvSpPr>
          <p:cNvPr id="4" name="Content Placeholder 2"/>
          <p:cNvSpPr txBox="1">
            <a:spLocks/>
          </p:cNvSpPr>
          <p:nvPr/>
        </p:nvSpPr>
        <p:spPr>
          <a:xfrm>
            <a:off x="1463041" y="2160000"/>
            <a:ext cx="4853431" cy="231915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		   Les É-U, sous George H. W. Bush, interviennent.</a:t>
            </a:r>
            <a:endParaRPr lang="fr-CA" dirty="0"/>
          </a:p>
        </p:txBody>
      </p:sp>
      <p:sp>
        <p:nvSpPr>
          <p:cNvPr id="5" name="Content Placeholder 2"/>
          <p:cNvSpPr txBox="1">
            <a:spLocks/>
          </p:cNvSpPr>
          <p:nvPr/>
        </p:nvSpPr>
        <p:spPr>
          <a:xfrm>
            <a:off x="1463041" y="4188944"/>
            <a:ext cx="4205590" cy="175851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C’est la (1</a:t>
            </a:r>
            <a:r>
              <a:rPr lang="fr-CA" sz="4000" baseline="30000" dirty="0"/>
              <a:t>e</a:t>
            </a:r>
            <a:r>
              <a:rPr lang="fr-CA" sz="4000" dirty="0"/>
              <a:t>) g</a:t>
            </a:r>
            <a:r>
              <a:rPr lang="fr-CA" sz="4000" u="sng" dirty="0"/>
              <a:t>uerre du Golfe</a:t>
            </a:r>
            <a:r>
              <a:rPr lang="fr-CA" sz="4000" dirty="0"/>
              <a:t>.</a:t>
            </a:r>
            <a:endParaRPr lang="fr-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84" y="465515"/>
            <a:ext cx="5076267" cy="3759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8891952" y="2004024"/>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8"/>
          <p:cNvSpPr txBox="1"/>
          <p:nvPr/>
        </p:nvSpPr>
        <p:spPr>
          <a:xfrm>
            <a:off x="9019968" y="1914142"/>
            <a:ext cx="729281" cy="338554"/>
          </a:xfrm>
          <a:prstGeom prst="rect">
            <a:avLst/>
          </a:prstGeom>
          <a:noFill/>
        </p:spPr>
        <p:txBody>
          <a:bodyPr wrap="square" rtlCol="0">
            <a:spAutoFit/>
          </a:bodyPr>
          <a:lstStyle/>
          <a:p>
            <a:r>
              <a:rPr lang="fr-CA" sz="1600" dirty="0"/>
              <a:t>IRAN</a:t>
            </a:r>
            <a:endParaRPr lang="fr-CA" dirty="0"/>
          </a:p>
        </p:txBody>
      </p:sp>
      <p:sp>
        <p:nvSpPr>
          <p:cNvPr id="10" name="Oval 9"/>
          <p:cNvSpPr/>
          <p:nvPr/>
        </p:nvSpPr>
        <p:spPr>
          <a:xfrm>
            <a:off x="7983658" y="2862000"/>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p:cNvSpPr txBox="1"/>
          <p:nvPr/>
        </p:nvSpPr>
        <p:spPr>
          <a:xfrm>
            <a:off x="8047666" y="2786344"/>
            <a:ext cx="1167624" cy="584775"/>
          </a:xfrm>
          <a:prstGeom prst="rect">
            <a:avLst/>
          </a:prstGeom>
          <a:noFill/>
        </p:spPr>
        <p:txBody>
          <a:bodyPr wrap="square" rtlCol="0">
            <a:spAutoFit/>
          </a:bodyPr>
          <a:lstStyle/>
          <a:p>
            <a:r>
              <a:rPr lang="fr-CA" sz="1600" dirty="0"/>
              <a:t>ARABIE SAOUDITE</a:t>
            </a:r>
            <a:endParaRPr lang="fr-CA" dirty="0"/>
          </a:p>
        </p:txBody>
      </p:sp>
      <p:sp>
        <p:nvSpPr>
          <p:cNvPr id="12" name="Oval 11"/>
          <p:cNvSpPr/>
          <p:nvPr/>
        </p:nvSpPr>
        <p:spPr>
          <a:xfrm>
            <a:off x="10273712" y="2572984"/>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rot="18950237">
            <a:off x="10253431" y="2073886"/>
            <a:ext cx="1081240" cy="338554"/>
          </a:xfrm>
          <a:prstGeom prst="rect">
            <a:avLst/>
          </a:prstGeom>
          <a:noFill/>
        </p:spPr>
        <p:txBody>
          <a:bodyPr wrap="square" rtlCol="0">
            <a:spAutoFit/>
          </a:bodyPr>
          <a:lstStyle/>
          <a:p>
            <a:r>
              <a:rPr lang="fr-CA" sz="1600" dirty="0"/>
              <a:t>PAKISTAN</a:t>
            </a:r>
            <a:endParaRPr lang="fr-CA" dirty="0"/>
          </a:p>
        </p:txBody>
      </p:sp>
      <p:sp>
        <p:nvSpPr>
          <p:cNvPr id="14" name="Oval 13"/>
          <p:cNvSpPr/>
          <p:nvPr/>
        </p:nvSpPr>
        <p:spPr>
          <a:xfrm>
            <a:off x="10008027" y="1981490"/>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extBox 14"/>
          <p:cNvSpPr txBox="1"/>
          <p:nvPr/>
        </p:nvSpPr>
        <p:spPr>
          <a:xfrm rot="18950237">
            <a:off x="9797513" y="1693670"/>
            <a:ext cx="1570375" cy="338554"/>
          </a:xfrm>
          <a:prstGeom prst="rect">
            <a:avLst/>
          </a:prstGeom>
          <a:noFill/>
        </p:spPr>
        <p:txBody>
          <a:bodyPr wrap="square" rtlCol="0">
            <a:spAutoFit/>
          </a:bodyPr>
          <a:lstStyle/>
          <a:p>
            <a:r>
              <a:rPr lang="fr-CA" sz="1600" dirty="0"/>
              <a:t>AFGHANISTAN</a:t>
            </a:r>
            <a:endParaRPr lang="fr-CA" dirty="0"/>
          </a:p>
        </p:txBody>
      </p:sp>
      <p:sp>
        <p:nvSpPr>
          <p:cNvPr id="16" name="Oval 15"/>
          <p:cNvSpPr/>
          <p:nvPr/>
        </p:nvSpPr>
        <p:spPr>
          <a:xfrm>
            <a:off x="6747222" y="2903261"/>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extBox 16"/>
          <p:cNvSpPr txBox="1"/>
          <p:nvPr/>
        </p:nvSpPr>
        <p:spPr>
          <a:xfrm>
            <a:off x="6811230" y="2797992"/>
            <a:ext cx="911512" cy="338554"/>
          </a:xfrm>
          <a:prstGeom prst="rect">
            <a:avLst/>
          </a:prstGeom>
          <a:noFill/>
        </p:spPr>
        <p:txBody>
          <a:bodyPr wrap="square" rtlCol="0">
            <a:spAutoFit/>
          </a:bodyPr>
          <a:lstStyle/>
          <a:p>
            <a:r>
              <a:rPr lang="fr-CA" sz="1600" dirty="0"/>
              <a:t>ÉGYPTE</a:t>
            </a:r>
            <a:endParaRPr lang="fr-CA" dirty="0"/>
          </a:p>
        </p:txBody>
      </p:sp>
      <p:sp>
        <p:nvSpPr>
          <p:cNvPr id="18" name="Oval 17"/>
          <p:cNvSpPr/>
          <p:nvPr/>
        </p:nvSpPr>
        <p:spPr>
          <a:xfrm>
            <a:off x="7051443" y="1323100"/>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p:cNvSpPr txBox="1"/>
          <p:nvPr/>
        </p:nvSpPr>
        <p:spPr>
          <a:xfrm>
            <a:off x="7194976" y="1212445"/>
            <a:ext cx="1055532" cy="338554"/>
          </a:xfrm>
          <a:prstGeom prst="rect">
            <a:avLst/>
          </a:prstGeom>
          <a:noFill/>
        </p:spPr>
        <p:txBody>
          <a:bodyPr wrap="square" rtlCol="0">
            <a:spAutoFit/>
          </a:bodyPr>
          <a:lstStyle/>
          <a:p>
            <a:r>
              <a:rPr lang="fr-CA" sz="1600" dirty="0"/>
              <a:t>TURQUIE</a:t>
            </a:r>
            <a:endParaRPr lang="fr-CA" dirty="0"/>
          </a:p>
        </p:txBody>
      </p:sp>
      <p:sp>
        <p:nvSpPr>
          <p:cNvPr id="20" name="Oval 19"/>
          <p:cNvSpPr/>
          <p:nvPr/>
        </p:nvSpPr>
        <p:spPr>
          <a:xfrm>
            <a:off x="8002448" y="1997202"/>
            <a:ext cx="128016" cy="128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8075668" y="1873571"/>
            <a:ext cx="664033" cy="338554"/>
          </a:xfrm>
          <a:prstGeom prst="rect">
            <a:avLst/>
          </a:prstGeom>
          <a:noFill/>
        </p:spPr>
        <p:txBody>
          <a:bodyPr wrap="square" rtlCol="0">
            <a:spAutoFit/>
          </a:bodyPr>
          <a:lstStyle/>
          <a:p>
            <a:r>
              <a:rPr lang="fr-CA" sz="1600" dirty="0"/>
              <a:t>IRAK</a:t>
            </a:r>
            <a:endParaRPr lang="fr-CA"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384" y="4432079"/>
            <a:ext cx="5076267" cy="2125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4" descr="http://upload.wikimedia.org/wikipedia/commons/0/0f/George_H._W._Bush,_President_of_the_United_States,_1989_official_portra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5205">
            <a:off x="5743522" y="3422252"/>
            <a:ext cx="2131717" cy="2460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8108" y="2278800"/>
            <a:ext cx="363186" cy="278724"/>
          </a:xfrm>
          <a:prstGeom prst="rect">
            <a:avLst/>
          </a:prstGeom>
        </p:spPr>
      </p:pic>
      <p:sp>
        <p:nvSpPr>
          <p:cNvPr id="6" name="TextBox 5"/>
          <p:cNvSpPr txBox="1"/>
          <p:nvPr/>
        </p:nvSpPr>
        <p:spPr>
          <a:xfrm rot="2283654">
            <a:off x="8514680" y="2506187"/>
            <a:ext cx="1166919" cy="261610"/>
          </a:xfrm>
          <a:prstGeom prst="rect">
            <a:avLst/>
          </a:prstGeom>
          <a:noFill/>
        </p:spPr>
        <p:txBody>
          <a:bodyPr wrap="square" rtlCol="0">
            <a:spAutoFit/>
          </a:bodyPr>
          <a:lstStyle/>
          <a:p>
            <a:pPr algn="ctr"/>
            <a:r>
              <a:rPr lang="fr-CA" sz="1100" i="1" dirty="0">
                <a:solidFill>
                  <a:srgbClr val="002060"/>
                </a:solidFill>
              </a:rPr>
              <a:t>Golfe persique</a:t>
            </a:r>
          </a:p>
        </p:txBody>
      </p:sp>
    </p:spTree>
    <p:extLst>
      <p:ext uri="{BB962C8B-B14F-4D97-AF65-F5344CB8AC3E}">
        <p14:creationId xmlns:p14="http://schemas.microsoft.com/office/powerpoint/2010/main" val="21975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435">
                                          <p:stCondLst>
                                            <p:cond delay="0"/>
                                          </p:stCondLst>
                                        </p:cTn>
                                        <p:tgtEl>
                                          <p:spTgt spid="8"/>
                                        </p:tgtEl>
                                      </p:cBhvr>
                                    </p:animEffect>
                                    <p:anim calcmode="lin" valueType="num">
                                      <p:cBhvr>
                                        <p:cTn id="19"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2"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3"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4" dur="20">
                                          <p:stCondLst>
                                            <p:cond delay="487"/>
                                          </p:stCondLst>
                                        </p:cTn>
                                        <p:tgtEl>
                                          <p:spTgt spid="8"/>
                                        </p:tgtEl>
                                      </p:cBhvr>
                                      <p:to x="100000" y="60000"/>
                                    </p:animScale>
                                    <p:animScale>
                                      <p:cBhvr>
                                        <p:cTn id="25" dur="124" decel="50000">
                                          <p:stCondLst>
                                            <p:cond delay="507"/>
                                          </p:stCondLst>
                                        </p:cTn>
                                        <p:tgtEl>
                                          <p:spTgt spid="8"/>
                                        </p:tgtEl>
                                      </p:cBhvr>
                                      <p:to x="100000" y="100000"/>
                                    </p:animScale>
                                    <p:animScale>
                                      <p:cBhvr>
                                        <p:cTn id="26" dur="20">
                                          <p:stCondLst>
                                            <p:cond delay="984"/>
                                          </p:stCondLst>
                                        </p:cTn>
                                        <p:tgtEl>
                                          <p:spTgt spid="8"/>
                                        </p:tgtEl>
                                      </p:cBhvr>
                                      <p:to x="100000" y="80000"/>
                                    </p:animScale>
                                    <p:animScale>
                                      <p:cBhvr>
                                        <p:cTn id="27" dur="124" decel="50000">
                                          <p:stCondLst>
                                            <p:cond delay="1004"/>
                                          </p:stCondLst>
                                        </p:cTn>
                                        <p:tgtEl>
                                          <p:spTgt spid="8"/>
                                        </p:tgtEl>
                                      </p:cBhvr>
                                      <p:to x="100000" y="100000"/>
                                    </p:animScale>
                                    <p:animScale>
                                      <p:cBhvr>
                                        <p:cTn id="28" dur="20">
                                          <p:stCondLst>
                                            <p:cond delay="1231"/>
                                          </p:stCondLst>
                                        </p:cTn>
                                        <p:tgtEl>
                                          <p:spTgt spid="8"/>
                                        </p:tgtEl>
                                      </p:cBhvr>
                                      <p:to x="100000" y="90000"/>
                                    </p:animScale>
                                    <p:animScale>
                                      <p:cBhvr>
                                        <p:cTn id="29" dur="124" decel="50000">
                                          <p:stCondLst>
                                            <p:cond delay="1251"/>
                                          </p:stCondLst>
                                        </p:cTn>
                                        <p:tgtEl>
                                          <p:spTgt spid="8"/>
                                        </p:tgtEl>
                                      </p:cBhvr>
                                      <p:to x="100000" y="100000"/>
                                    </p:animScale>
                                    <p:animScale>
                                      <p:cBhvr>
                                        <p:cTn id="30" dur="20">
                                          <p:stCondLst>
                                            <p:cond delay="1356"/>
                                          </p:stCondLst>
                                        </p:cTn>
                                        <p:tgtEl>
                                          <p:spTgt spid="8"/>
                                        </p:tgtEl>
                                      </p:cBhvr>
                                      <p:to x="100000" y="95000"/>
                                    </p:animScale>
                                    <p:animScale>
                                      <p:cBhvr>
                                        <p:cTn id="31" dur="124" decel="50000">
                                          <p:stCondLst>
                                            <p:cond delay="1376"/>
                                          </p:stCondLst>
                                        </p:cTn>
                                        <p:tgtEl>
                                          <p:spTgt spid="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435">
                                          <p:stCondLst>
                                            <p:cond delay="0"/>
                                          </p:stCondLst>
                                        </p:cTn>
                                        <p:tgtEl>
                                          <p:spTgt spid="10"/>
                                        </p:tgtEl>
                                      </p:cBhvr>
                                    </p:animEffect>
                                    <p:anim calcmode="lin" valueType="num">
                                      <p:cBhvr>
                                        <p:cTn id="42"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47" dur="20">
                                          <p:stCondLst>
                                            <p:cond delay="487"/>
                                          </p:stCondLst>
                                        </p:cTn>
                                        <p:tgtEl>
                                          <p:spTgt spid="10"/>
                                        </p:tgtEl>
                                      </p:cBhvr>
                                      <p:to x="100000" y="60000"/>
                                    </p:animScale>
                                    <p:animScale>
                                      <p:cBhvr>
                                        <p:cTn id="48" dur="124" decel="50000">
                                          <p:stCondLst>
                                            <p:cond delay="507"/>
                                          </p:stCondLst>
                                        </p:cTn>
                                        <p:tgtEl>
                                          <p:spTgt spid="10"/>
                                        </p:tgtEl>
                                      </p:cBhvr>
                                      <p:to x="100000" y="100000"/>
                                    </p:animScale>
                                    <p:animScale>
                                      <p:cBhvr>
                                        <p:cTn id="49" dur="20">
                                          <p:stCondLst>
                                            <p:cond delay="984"/>
                                          </p:stCondLst>
                                        </p:cTn>
                                        <p:tgtEl>
                                          <p:spTgt spid="10"/>
                                        </p:tgtEl>
                                      </p:cBhvr>
                                      <p:to x="100000" y="80000"/>
                                    </p:animScale>
                                    <p:animScale>
                                      <p:cBhvr>
                                        <p:cTn id="50" dur="124" decel="50000">
                                          <p:stCondLst>
                                            <p:cond delay="1004"/>
                                          </p:stCondLst>
                                        </p:cTn>
                                        <p:tgtEl>
                                          <p:spTgt spid="10"/>
                                        </p:tgtEl>
                                      </p:cBhvr>
                                      <p:to x="100000" y="100000"/>
                                    </p:animScale>
                                    <p:animScale>
                                      <p:cBhvr>
                                        <p:cTn id="51" dur="20">
                                          <p:stCondLst>
                                            <p:cond delay="1231"/>
                                          </p:stCondLst>
                                        </p:cTn>
                                        <p:tgtEl>
                                          <p:spTgt spid="10"/>
                                        </p:tgtEl>
                                      </p:cBhvr>
                                      <p:to x="100000" y="90000"/>
                                    </p:animScale>
                                    <p:animScale>
                                      <p:cBhvr>
                                        <p:cTn id="52" dur="124" decel="50000">
                                          <p:stCondLst>
                                            <p:cond delay="1251"/>
                                          </p:stCondLst>
                                        </p:cTn>
                                        <p:tgtEl>
                                          <p:spTgt spid="10"/>
                                        </p:tgtEl>
                                      </p:cBhvr>
                                      <p:to x="100000" y="100000"/>
                                    </p:animScale>
                                    <p:animScale>
                                      <p:cBhvr>
                                        <p:cTn id="53" dur="20">
                                          <p:stCondLst>
                                            <p:cond delay="1356"/>
                                          </p:stCondLst>
                                        </p:cTn>
                                        <p:tgtEl>
                                          <p:spTgt spid="10"/>
                                        </p:tgtEl>
                                      </p:cBhvr>
                                      <p:to x="100000" y="95000"/>
                                    </p:animScale>
                                    <p:animScale>
                                      <p:cBhvr>
                                        <p:cTn id="54" dur="124" decel="50000">
                                          <p:stCondLst>
                                            <p:cond delay="1376"/>
                                          </p:stCondLst>
                                        </p:cTn>
                                        <p:tgtEl>
                                          <p:spTgt spid="1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435">
                                          <p:stCondLst>
                                            <p:cond delay="0"/>
                                          </p:stCondLst>
                                        </p:cTn>
                                        <p:tgtEl>
                                          <p:spTgt spid="12"/>
                                        </p:tgtEl>
                                      </p:cBhvr>
                                    </p:animEffect>
                                    <p:anim calcmode="lin" valueType="num">
                                      <p:cBhvr>
                                        <p:cTn id="65"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6"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7"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8"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69"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0" dur="20">
                                          <p:stCondLst>
                                            <p:cond delay="487"/>
                                          </p:stCondLst>
                                        </p:cTn>
                                        <p:tgtEl>
                                          <p:spTgt spid="12"/>
                                        </p:tgtEl>
                                      </p:cBhvr>
                                      <p:to x="100000" y="60000"/>
                                    </p:animScale>
                                    <p:animScale>
                                      <p:cBhvr>
                                        <p:cTn id="71" dur="124" decel="50000">
                                          <p:stCondLst>
                                            <p:cond delay="507"/>
                                          </p:stCondLst>
                                        </p:cTn>
                                        <p:tgtEl>
                                          <p:spTgt spid="12"/>
                                        </p:tgtEl>
                                      </p:cBhvr>
                                      <p:to x="100000" y="100000"/>
                                    </p:animScale>
                                    <p:animScale>
                                      <p:cBhvr>
                                        <p:cTn id="72" dur="20">
                                          <p:stCondLst>
                                            <p:cond delay="984"/>
                                          </p:stCondLst>
                                        </p:cTn>
                                        <p:tgtEl>
                                          <p:spTgt spid="12"/>
                                        </p:tgtEl>
                                      </p:cBhvr>
                                      <p:to x="100000" y="80000"/>
                                    </p:animScale>
                                    <p:animScale>
                                      <p:cBhvr>
                                        <p:cTn id="73" dur="124" decel="50000">
                                          <p:stCondLst>
                                            <p:cond delay="1004"/>
                                          </p:stCondLst>
                                        </p:cTn>
                                        <p:tgtEl>
                                          <p:spTgt spid="12"/>
                                        </p:tgtEl>
                                      </p:cBhvr>
                                      <p:to x="100000" y="100000"/>
                                    </p:animScale>
                                    <p:animScale>
                                      <p:cBhvr>
                                        <p:cTn id="74" dur="20">
                                          <p:stCondLst>
                                            <p:cond delay="1231"/>
                                          </p:stCondLst>
                                        </p:cTn>
                                        <p:tgtEl>
                                          <p:spTgt spid="12"/>
                                        </p:tgtEl>
                                      </p:cBhvr>
                                      <p:to x="100000" y="90000"/>
                                    </p:animScale>
                                    <p:animScale>
                                      <p:cBhvr>
                                        <p:cTn id="75" dur="124" decel="50000">
                                          <p:stCondLst>
                                            <p:cond delay="1251"/>
                                          </p:stCondLst>
                                        </p:cTn>
                                        <p:tgtEl>
                                          <p:spTgt spid="12"/>
                                        </p:tgtEl>
                                      </p:cBhvr>
                                      <p:to x="100000" y="100000"/>
                                    </p:animScale>
                                    <p:animScale>
                                      <p:cBhvr>
                                        <p:cTn id="76" dur="20">
                                          <p:stCondLst>
                                            <p:cond delay="1356"/>
                                          </p:stCondLst>
                                        </p:cTn>
                                        <p:tgtEl>
                                          <p:spTgt spid="12"/>
                                        </p:tgtEl>
                                      </p:cBhvr>
                                      <p:to x="100000" y="95000"/>
                                    </p:animScale>
                                    <p:animScale>
                                      <p:cBhvr>
                                        <p:cTn id="77" dur="124" decel="50000">
                                          <p:stCondLst>
                                            <p:cond delay="1376"/>
                                          </p:stCondLst>
                                        </p:cTn>
                                        <p:tgtEl>
                                          <p:spTgt spid="12"/>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435">
                                          <p:stCondLst>
                                            <p:cond delay="0"/>
                                          </p:stCondLst>
                                        </p:cTn>
                                        <p:tgtEl>
                                          <p:spTgt spid="14"/>
                                        </p:tgtEl>
                                      </p:cBhvr>
                                    </p:animEffect>
                                    <p:anim calcmode="lin" valueType="num">
                                      <p:cBhvr>
                                        <p:cTn id="88"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91"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92"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93" dur="20">
                                          <p:stCondLst>
                                            <p:cond delay="487"/>
                                          </p:stCondLst>
                                        </p:cTn>
                                        <p:tgtEl>
                                          <p:spTgt spid="14"/>
                                        </p:tgtEl>
                                      </p:cBhvr>
                                      <p:to x="100000" y="60000"/>
                                    </p:animScale>
                                    <p:animScale>
                                      <p:cBhvr>
                                        <p:cTn id="94" dur="124" decel="50000">
                                          <p:stCondLst>
                                            <p:cond delay="507"/>
                                          </p:stCondLst>
                                        </p:cTn>
                                        <p:tgtEl>
                                          <p:spTgt spid="14"/>
                                        </p:tgtEl>
                                      </p:cBhvr>
                                      <p:to x="100000" y="100000"/>
                                    </p:animScale>
                                    <p:animScale>
                                      <p:cBhvr>
                                        <p:cTn id="95" dur="20">
                                          <p:stCondLst>
                                            <p:cond delay="984"/>
                                          </p:stCondLst>
                                        </p:cTn>
                                        <p:tgtEl>
                                          <p:spTgt spid="14"/>
                                        </p:tgtEl>
                                      </p:cBhvr>
                                      <p:to x="100000" y="80000"/>
                                    </p:animScale>
                                    <p:animScale>
                                      <p:cBhvr>
                                        <p:cTn id="96" dur="124" decel="50000">
                                          <p:stCondLst>
                                            <p:cond delay="1004"/>
                                          </p:stCondLst>
                                        </p:cTn>
                                        <p:tgtEl>
                                          <p:spTgt spid="14"/>
                                        </p:tgtEl>
                                      </p:cBhvr>
                                      <p:to x="100000" y="100000"/>
                                    </p:animScale>
                                    <p:animScale>
                                      <p:cBhvr>
                                        <p:cTn id="97" dur="20">
                                          <p:stCondLst>
                                            <p:cond delay="1231"/>
                                          </p:stCondLst>
                                        </p:cTn>
                                        <p:tgtEl>
                                          <p:spTgt spid="14"/>
                                        </p:tgtEl>
                                      </p:cBhvr>
                                      <p:to x="100000" y="90000"/>
                                    </p:animScale>
                                    <p:animScale>
                                      <p:cBhvr>
                                        <p:cTn id="98" dur="124" decel="50000">
                                          <p:stCondLst>
                                            <p:cond delay="1251"/>
                                          </p:stCondLst>
                                        </p:cTn>
                                        <p:tgtEl>
                                          <p:spTgt spid="14"/>
                                        </p:tgtEl>
                                      </p:cBhvr>
                                      <p:to x="100000" y="100000"/>
                                    </p:animScale>
                                    <p:animScale>
                                      <p:cBhvr>
                                        <p:cTn id="99" dur="20">
                                          <p:stCondLst>
                                            <p:cond delay="1356"/>
                                          </p:stCondLst>
                                        </p:cTn>
                                        <p:tgtEl>
                                          <p:spTgt spid="14"/>
                                        </p:tgtEl>
                                      </p:cBhvr>
                                      <p:to x="100000" y="95000"/>
                                    </p:animScale>
                                    <p:animScale>
                                      <p:cBhvr>
                                        <p:cTn id="100" dur="124" decel="50000">
                                          <p:stCondLst>
                                            <p:cond delay="1376"/>
                                          </p:stCondLst>
                                        </p:cTn>
                                        <p:tgtEl>
                                          <p:spTgt spid="14"/>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435">
                                          <p:stCondLst>
                                            <p:cond delay="0"/>
                                          </p:stCondLst>
                                        </p:cTn>
                                        <p:tgtEl>
                                          <p:spTgt spid="16"/>
                                        </p:tgtEl>
                                      </p:cBhvr>
                                    </p:animEffect>
                                    <p:anim calcmode="lin" valueType="num">
                                      <p:cBhvr>
                                        <p:cTn id="111"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114"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115"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116" dur="20">
                                          <p:stCondLst>
                                            <p:cond delay="487"/>
                                          </p:stCondLst>
                                        </p:cTn>
                                        <p:tgtEl>
                                          <p:spTgt spid="16"/>
                                        </p:tgtEl>
                                      </p:cBhvr>
                                      <p:to x="100000" y="60000"/>
                                    </p:animScale>
                                    <p:animScale>
                                      <p:cBhvr>
                                        <p:cTn id="117" dur="124" decel="50000">
                                          <p:stCondLst>
                                            <p:cond delay="507"/>
                                          </p:stCondLst>
                                        </p:cTn>
                                        <p:tgtEl>
                                          <p:spTgt spid="16"/>
                                        </p:tgtEl>
                                      </p:cBhvr>
                                      <p:to x="100000" y="100000"/>
                                    </p:animScale>
                                    <p:animScale>
                                      <p:cBhvr>
                                        <p:cTn id="118" dur="20">
                                          <p:stCondLst>
                                            <p:cond delay="984"/>
                                          </p:stCondLst>
                                        </p:cTn>
                                        <p:tgtEl>
                                          <p:spTgt spid="16"/>
                                        </p:tgtEl>
                                      </p:cBhvr>
                                      <p:to x="100000" y="80000"/>
                                    </p:animScale>
                                    <p:animScale>
                                      <p:cBhvr>
                                        <p:cTn id="119" dur="124" decel="50000">
                                          <p:stCondLst>
                                            <p:cond delay="1004"/>
                                          </p:stCondLst>
                                        </p:cTn>
                                        <p:tgtEl>
                                          <p:spTgt spid="16"/>
                                        </p:tgtEl>
                                      </p:cBhvr>
                                      <p:to x="100000" y="100000"/>
                                    </p:animScale>
                                    <p:animScale>
                                      <p:cBhvr>
                                        <p:cTn id="120" dur="20">
                                          <p:stCondLst>
                                            <p:cond delay="1231"/>
                                          </p:stCondLst>
                                        </p:cTn>
                                        <p:tgtEl>
                                          <p:spTgt spid="16"/>
                                        </p:tgtEl>
                                      </p:cBhvr>
                                      <p:to x="100000" y="90000"/>
                                    </p:animScale>
                                    <p:animScale>
                                      <p:cBhvr>
                                        <p:cTn id="121" dur="124" decel="50000">
                                          <p:stCondLst>
                                            <p:cond delay="1251"/>
                                          </p:stCondLst>
                                        </p:cTn>
                                        <p:tgtEl>
                                          <p:spTgt spid="16"/>
                                        </p:tgtEl>
                                      </p:cBhvr>
                                      <p:to x="100000" y="100000"/>
                                    </p:animScale>
                                    <p:animScale>
                                      <p:cBhvr>
                                        <p:cTn id="122" dur="20">
                                          <p:stCondLst>
                                            <p:cond delay="1356"/>
                                          </p:stCondLst>
                                        </p:cTn>
                                        <p:tgtEl>
                                          <p:spTgt spid="16"/>
                                        </p:tgtEl>
                                      </p:cBhvr>
                                      <p:to x="100000" y="95000"/>
                                    </p:animScale>
                                    <p:animScale>
                                      <p:cBhvr>
                                        <p:cTn id="123" dur="124" decel="50000">
                                          <p:stCondLst>
                                            <p:cond delay="1376"/>
                                          </p:stCondLst>
                                        </p:cTn>
                                        <p:tgtEl>
                                          <p:spTgt spid="1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500"/>
                                        <p:tgtEl>
                                          <p:spTgt spid="17"/>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down)">
                                      <p:cBhvr>
                                        <p:cTn id="133" dur="435">
                                          <p:stCondLst>
                                            <p:cond delay="0"/>
                                          </p:stCondLst>
                                        </p:cTn>
                                        <p:tgtEl>
                                          <p:spTgt spid="18"/>
                                        </p:tgtEl>
                                      </p:cBhvr>
                                    </p:animEffect>
                                    <p:anim calcmode="lin" valueType="num">
                                      <p:cBhvr>
                                        <p:cTn id="134" dur="1367"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5" dur="498"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6" dur="498" tmFilter="0, 0; 0.125,0.2665; 0.25,0.4; 0.375,0.465; 0.5,0.5;  0.625,0.535; 0.75,0.6; 0.875,0.7335; 1,1">
                                          <p:stCondLst>
                                            <p:cond delay="498"/>
                                          </p:stCondLst>
                                        </p:cTn>
                                        <p:tgtEl>
                                          <p:spTgt spid="18"/>
                                        </p:tgtEl>
                                        <p:attrNameLst>
                                          <p:attrName>ppt_y</p:attrName>
                                        </p:attrNameLst>
                                      </p:cBhvr>
                                      <p:tavLst>
                                        <p:tav tm="0" fmla="#ppt_y-sin(pi*$)/9">
                                          <p:val>
                                            <p:fltVal val="0"/>
                                          </p:val>
                                        </p:tav>
                                        <p:tav tm="100000">
                                          <p:val>
                                            <p:fltVal val="1"/>
                                          </p:val>
                                        </p:tav>
                                      </p:tavLst>
                                    </p:anim>
                                    <p:anim calcmode="lin" valueType="num">
                                      <p:cBhvr>
                                        <p:cTn id="137" dur="249" tmFilter="0, 0; 0.125,0.2665; 0.25,0.4; 0.375,0.465; 0.5,0.5;  0.625,0.535; 0.75,0.6; 0.875,0.7335; 1,1">
                                          <p:stCondLst>
                                            <p:cond delay="993"/>
                                          </p:stCondLst>
                                        </p:cTn>
                                        <p:tgtEl>
                                          <p:spTgt spid="18"/>
                                        </p:tgtEl>
                                        <p:attrNameLst>
                                          <p:attrName>ppt_y</p:attrName>
                                        </p:attrNameLst>
                                      </p:cBhvr>
                                      <p:tavLst>
                                        <p:tav tm="0" fmla="#ppt_y-sin(pi*$)/27">
                                          <p:val>
                                            <p:fltVal val="0"/>
                                          </p:val>
                                        </p:tav>
                                        <p:tav tm="100000">
                                          <p:val>
                                            <p:fltVal val="1"/>
                                          </p:val>
                                        </p:tav>
                                      </p:tavLst>
                                    </p:anim>
                                    <p:anim calcmode="lin" valueType="num">
                                      <p:cBhvr>
                                        <p:cTn id="138" dur="123" tmFilter="0, 0; 0.125,0.2665; 0.25,0.4; 0.375,0.465; 0.5,0.5;  0.625,0.535; 0.75,0.6; 0.875,0.7335; 1,1">
                                          <p:stCondLst>
                                            <p:cond delay="1242"/>
                                          </p:stCondLst>
                                        </p:cTn>
                                        <p:tgtEl>
                                          <p:spTgt spid="18"/>
                                        </p:tgtEl>
                                        <p:attrNameLst>
                                          <p:attrName>ppt_y</p:attrName>
                                        </p:attrNameLst>
                                      </p:cBhvr>
                                      <p:tavLst>
                                        <p:tav tm="0" fmla="#ppt_y-sin(pi*$)/81">
                                          <p:val>
                                            <p:fltVal val="0"/>
                                          </p:val>
                                        </p:tav>
                                        <p:tav tm="100000">
                                          <p:val>
                                            <p:fltVal val="1"/>
                                          </p:val>
                                        </p:tav>
                                      </p:tavLst>
                                    </p:anim>
                                    <p:animScale>
                                      <p:cBhvr>
                                        <p:cTn id="139" dur="20">
                                          <p:stCondLst>
                                            <p:cond delay="487"/>
                                          </p:stCondLst>
                                        </p:cTn>
                                        <p:tgtEl>
                                          <p:spTgt spid="18"/>
                                        </p:tgtEl>
                                      </p:cBhvr>
                                      <p:to x="100000" y="60000"/>
                                    </p:animScale>
                                    <p:animScale>
                                      <p:cBhvr>
                                        <p:cTn id="140" dur="124" decel="50000">
                                          <p:stCondLst>
                                            <p:cond delay="507"/>
                                          </p:stCondLst>
                                        </p:cTn>
                                        <p:tgtEl>
                                          <p:spTgt spid="18"/>
                                        </p:tgtEl>
                                      </p:cBhvr>
                                      <p:to x="100000" y="100000"/>
                                    </p:animScale>
                                    <p:animScale>
                                      <p:cBhvr>
                                        <p:cTn id="141" dur="20">
                                          <p:stCondLst>
                                            <p:cond delay="984"/>
                                          </p:stCondLst>
                                        </p:cTn>
                                        <p:tgtEl>
                                          <p:spTgt spid="18"/>
                                        </p:tgtEl>
                                      </p:cBhvr>
                                      <p:to x="100000" y="80000"/>
                                    </p:animScale>
                                    <p:animScale>
                                      <p:cBhvr>
                                        <p:cTn id="142" dur="124" decel="50000">
                                          <p:stCondLst>
                                            <p:cond delay="1004"/>
                                          </p:stCondLst>
                                        </p:cTn>
                                        <p:tgtEl>
                                          <p:spTgt spid="18"/>
                                        </p:tgtEl>
                                      </p:cBhvr>
                                      <p:to x="100000" y="100000"/>
                                    </p:animScale>
                                    <p:animScale>
                                      <p:cBhvr>
                                        <p:cTn id="143" dur="20">
                                          <p:stCondLst>
                                            <p:cond delay="1231"/>
                                          </p:stCondLst>
                                        </p:cTn>
                                        <p:tgtEl>
                                          <p:spTgt spid="18"/>
                                        </p:tgtEl>
                                      </p:cBhvr>
                                      <p:to x="100000" y="90000"/>
                                    </p:animScale>
                                    <p:animScale>
                                      <p:cBhvr>
                                        <p:cTn id="144" dur="124" decel="50000">
                                          <p:stCondLst>
                                            <p:cond delay="1251"/>
                                          </p:stCondLst>
                                        </p:cTn>
                                        <p:tgtEl>
                                          <p:spTgt spid="18"/>
                                        </p:tgtEl>
                                      </p:cBhvr>
                                      <p:to x="100000" y="100000"/>
                                    </p:animScale>
                                    <p:animScale>
                                      <p:cBhvr>
                                        <p:cTn id="145" dur="20">
                                          <p:stCondLst>
                                            <p:cond delay="1356"/>
                                          </p:stCondLst>
                                        </p:cTn>
                                        <p:tgtEl>
                                          <p:spTgt spid="18"/>
                                        </p:tgtEl>
                                      </p:cBhvr>
                                      <p:to x="100000" y="95000"/>
                                    </p:animScale>
                                    <p:animScale>
                                      <p:cBhvr>
                                        <p:cTn id="146" dur="124" decel="50000">
                                          <p:stCondLst>
                                            <p:cond delay="1376"/>
                                          </p:stCondLst>
                                        </p:cTn>
                                        <p:tgtEl>
                                          <p:spTgt spid="18"/>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wipe(down)">
                                      <p:cBhvr>
                                        <p:cTn id="156" dur="435">
                                          <p:stCondLst>
                                            <p:cond delay="0"/>
                                          </p:stCondLst>
                                        </p:cTn>
                                        <p:tgtEl>
                                          <p:spTgt spid="20"/>
                                        </p:tgtEl>
                                      </p:cBhvr>
                                    </p:animEffect>
                                    <p:anim calcmode="lin" valueType="num">
                                      <p:cBhvr>
                                        <p:cTn id="157" dur="1367"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8" dur="498"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9" dur="498" tmFilter="0, 0; 0.125,0.2665; 0.25,0.4; 0.375,0.465; 0.5,0.5;  0.625,0.535; 0.75,0.6; 0.875,0.7335; 1,1">
                                          <p:stCondLst>
                                            <p:cond delay="498"/>
                                          </p:stCondLst>
                                        </p:cTn>
                                        <p:tgtEl>
                                          <p:spTgt spid="20"/>
                                        </p:tgtEl>
                                        <p:attrNameLst>
                                          <p:attrName>ppt_y</p:attrName>
                                        </p:attrNameLst>
                                      </p:cBhvr>
                                      <p:tavLst>
                                        <p:tav tm="0" fmla="#ppt_y-sin(pi*$)/9">
                                          <p:val>
                                            <p:fltVal val="0"/>
                                          </p:val>
                                        </p:tav>
                                        <p:tav tm="100000">
                                          <p:val>
                                            <p:fltVal val="1"/>
                                          </p:val>
                                        </p:tav>
                                      </p:tavLst>
                                    </p:anim>
                                    <p:anim calcmode="lin" valueType="num">
                                      <p:cBhvr>
                                        <p:cTn id="160" dur="249" tmFilter="0, 0; 0.125,0.2665; 0.25,0.4; 0.375,0.465; 0.5,0.5;  0.625,0.535; 0.75,0.6; 0.875,0.7335; 1,1">
                                          <p:stCondLst>
                                            <p:cond delay="993"/>
                                          </p:stCondLst>
                                        </p:cTn>
                                        <p:tgtEl>
                                          <p:spTgt spid="20"/>
                                        </p:tgtEl>
                                        <p:attrNameLst>
                                          <p:attrName>ppt_y</p:attrName>
                                        </p:attrNameLst>
                                      </p:cBhvr>
                                      <p:tavLst>
                                        <p:tav tm="0" fmla="#ppt_y-sin(pi*$)/27">
                                          <p:val>
                                            <p:fltVal val="0"/>
                                          </p:val>
                                        </p:tav>
                                        <p:tav tm="100000">
                                          <p:val>
                                            <p:fltVal val="1"/>
                                          </p:val>
                                        </p:tav>
                                      </p:tavLst>
                                    </p:anim>
                                    <p:anim calcmode="lin" valueType="num">
                                      <p:cBhvr>
                                        <p:cTn id="161" dur="123" tmFilter="0, 0; 0.125,0.2665; 0.25,0.4; 0.375,0.465; 0.5,0.5;  0.625,0.535; 0.75,0.6; 0.875,0.7335; 1,1">
                                          <p:stCondLst>
                                            <p:cond delay="1242"/>
                                          </p:stCondLst>
                                        </p:cTn>
                                        <p:tgtEl>
                                          <p:spTgt spid="20"/>
                                        </p:tgtEl>
                                        <p:attrNameLst>
                                          <p:attrName>ppt_y</p:attrName>
                                        </p:attrNameLst>
                                      </p:cBhvr>
                                      <p:tavLst>
                                        <p:tav tm="0" fmla="#ppt_y-sin(pi*$)/81">
                                          <p:val>
                                            <p:fltVal val="0"/>
                                          </p:val>
                                        </p:tav>
                                        <p:tav tm="100000">
                                          <p:val>
                                            <p:fltVal val="1"/>
                                          </p:val>
                                        </p:tav>
                                      </p:tavLst>
                                    </p:anim>
                                    <p:animScale>
                                      <p:cBhvr>
                                        <p:cTn id="162" dur="20">
                                          <p:stCondLst>
                                            <p:cond delay="487"/>
                                          </p:stCondLst>
                                        </p:cTn>
                                        <p:tgtEl>
                                          <p:spTgt spid="20"/>
                                        </p:tgtEl>
                                      </p:cBhvr>
                                      <p:to x="100000" y="60000"/>
                                    </p:animScale>
                                    <p:animScale>
                                      <p:cBhvr>
                                        <p:cTn id="163" dur="124" decel="50000">
                                          <p:stCondLst>
                                            <p:cond delay="507"/>
                                          </p:stCondLst>
                                        </p:cTn>
                                        <p:tgtEl>
                                          <p:spTgt spid="20"/>
                                        </p:tgtEl>
                                      </p:cBhvr>
                                      <p:to x="100000" y="100000"/>
                                    </p:animScale>
                                    <p:animScale>
                                      <p:cBhvr>
                                        <p:cTn id="164" dur="20">
                                          <p:stCondLst>
                                            <p:cond delay="984"/>
                                          </p:stCondLst>
                                        </p:cTn>
                                        <p:tgtEl>
                                          <p:spTgt spid="20"/>
                                        </p:tgtEl>
                                      </p:cBhvr>
                                      <p:to x="100000" y="80000"/>
                                    </p:animScale>
                                    <p:animScale>
                                      <p:cBhvr>
                                        <p:cTn id="165" dur="124" decel="50000">
                                          <p:stCondLst>
                                            <p:cond delay="1004"/>
                                          </p:stCondLst>
                                        </p:cTn>
                                        <p:tgtEl>
                                          <p:spTgt spid="20"/>
                                        </p:tgtEl>
                                      </p:cBhvr>
                                      <p:to x="100000" y="100000"/>
                                    </p:animScale>
                                    <p:animScale>
                                      <p:cBhvr>
                                        <p:cTn id="166" dur="20">
                                          <p:stCondLst>
                                            <p:cond delay="1231"/>
                                          </p:stCondLst>
                                        </p:cTn>
                                        <p:tgtEl>
                                          <p:spTgt spid="20"/>
                                        </p:tgtEl>
                                      </p:cBhvr>
                                      <p:to x="100000" y="90000"/>
                                    </p:animScale>
                                    <p:animScale>
                                      <p:cBhvr>
                                        <p:cTn id="167" dur="124" decel="50000">
                                          <p:stCondLst>
                                            <p:cond delay="1251"/>
                                          </p:stCondLst>
                                        </p:cTn>
                                        <p:tgtEl>
                                          <p:spTgt spid="20"/>
                                        </p:tgtEl>
                                      </p:cBhvr>
                                      <p:to x="100000" y="100000"/>
                                    </p:animScale>
                                    <p:animScale>
                                      <p:cBhvr>
                                        <p:cTn id="168" dur="20">
                                          <p:stCondLst>
                                            <p:cond delay="1356"/>
                                          </p:stCondLst>
                                        </p:cTn>
                                        <p:tgtEl>
                                          <p:spTgt spid="20"/>
                                        </p:tgtEl>
                                      </p:cBhvr>
                                      <p:to x="100000" y="95000"/>
                                    </p:animScale>
                                    <p:animScale>
                                      <p:cBhvr>
                                        <p:cTn id="169" dur="124" decel="50000">
                                          <p:stCondLst>
                                            <p:cond delay="1376"/>
                                          </p:stCondLst>
                                        </p:cTn>
                                        <p:tgtEl>
                                          <p:spTgt spid="20"/>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1"/>
                                        </p:tgtEl>
                                        <p:attrNameLst>
                                          <p:attrName>style.visibility</p:attrName>
                                        </p:attrNameLst>
                                      </p:cBhvr>
                                      <p:to>
                                        <p:strVal val="visible"/>
                                      </p:to>
                                    </p:set>
                                    <p:animEffect transition="in" filter="fade">
                                      <p:cBhvr>
                                        <p:cTn id="174" dur="500"/>
                                        <p:tgtEl>
                                          <p:spTgt spid="21"/>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fade">
                                      <p:cBhvr>
                                        <p:cTn id="179" dur="1000"/>
                                        <p:tgtEl>
                                          <p:spTgt spid="24"/>
                                        </p:tgtEl>
                                      </p:cBhvr>
                                    </p:animEffect>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4"/>
                                        </p:tgtEl>
                                        <p:attrNameLst>
                                          <p:attrName>style.visibility</p:attrName>
                                        </p:attrNameLst>
                                      </p:cBhvr>
                                      <p:to>
                                        <p:strVal val="visible"/>
                                      </p:to>
                                    </p:set>
                                    <p:anim calcmode="lin" valueType="num">
                                      <p:cBhvr additive="base">
                                        <p:cTn id="184" dur="500" fill="hold"/>
                                        <p:tgtEl>
                                          <p:spTgt spid="4"/>
                                        </p:tgtEl>
                                        <p:attrNameLst>
                                          <p:attrName>ppt_x</p:attrName>
                                        </p:attrNameLst>
                                      </p:cBhvr>
                                      <p:tavLst>
                                        <p:tav tm="0">
                                          <p:val>
                                            <p:strVal val="#ppt_x"/>
                                          </p:val>
                                        </p:tav>
                                        <p:tav tm="100000">
                                          <p:val>
                                            <p:strVal val="#ppt_x"/>
                                          </p:val>
                                        </p:tav>
                                      </p:tavLst>
                                    </p:anim>
                                    <p:anim calcmode="lin" valueType="num">
                                      <p:cBhvr additive="base">
                                        <p:cTn id="185" dur="500" fill="hold"/>
                                        <p:tgtEl>
                                          <p:spTgt spid="4"/>
                                        </p:tgtEl>
                                        <p:attrNameLst>
                                          <p:attrName>ppt_y</p:attrName>
                                        </p:attrNameLst>
                                      </p:cBhvr>
                                      <p:tavLst>
                                        <p:tav tm="0">
                                          <p:val>
                                            <p:strVal val="1+#ppt_h/2"/>
                                          </p:val>
                                        </p:tav>
                                        <p:tav tm="100000">
                                          <p:val>
                                            <p:strVal val="#ppt_y"/>
                                          </p:val>
                                        </p:tav>
                                      </p:tavLst>
                                    </p:anim>
                                  </p:childTnLst>
                                </p:cTn>
                              </p:par>
                              <p:par>
                                <p:cTn id="186" presetID="22" presetClass="entr" presetSubtype="8" fill="hold" nodeType="withEffect">
                                  <p:stCondLst>
                                    <p:cond delay="500"/>
                                  </p:stCondLst>
                                  <p:childTnLst>
                                    <p:set>
                                      <p:cBhvr>
                                        <p:cTn id="187" dur="1" fill="hold">
                                          <p:stCondLst>
                                            <p:cond delay="0"/>
                                          </p:stCondLst>
                                        </p:cTn>
                                        <p:tgtEl>
                                          <p:spTgt spid="22"/>
                                        </p:tgtEl>
                                        <p:attrNameLst>
                                          <p:attrName>style.visibility</p:attrName>
                                        </p:attrNameLst>
                                      </p:cBhvr>
                                      <p:to>
                                        <p:strVal val="visible"/>
                                      </p:to>
                                    </p:set>
                                    <p:animEffect transition="in" filter="wipe(left)">
                                      <p:cBhvr>
                                        <p:cTn id="188" dur="750"/>
                                        <p:tgtEl>
                                          <p:spTgt spid="22"/>
                                        </p:tgtEl>
                                      </p:cBhvr>
                                    </p:animEffect>
                                  </p:childTnLst>
                                </p:cTn>
                              </p:par>
                            </p:childTnLst>
                          </p:cTn>
                        </p:par>
                      </p:childTnLst>
                    </p:cTn>
                  </p:par>
                  <p:par>
                    <p:cTn id="189" fill="hold">
                      <p:stCondLst>
                        <p:cond delay="indefinite"/>
                      </p:stCondLst>
                      <p:childTnLst>
                        <p:par>
                          <p:cTn id="190" fill="hold">
                            <p:stCondLst>
                              <p:cond delay="0"/>
                            </p:stCondLst>
                            <p:childTnLst>
                              <p:par>
                                <p:cTn id="191" presetID="31" presetClass="entr" presetSubtype="0" fill="hold" nodeType="clickEffect">
                                  <p:stCondLst>
                                    <p:cond delay="0"/>
                                  </p:stCondLst>
                                  <p:childTnLst>
                                    <p:set>
                                      <p:cBhvr>
                                        <p:cTn id="192" dur="1" fill="hold">
                                          <p:stCondLst>
                                            <p:cond delay="0"/>
                                          </p:stCondLst>
                                        </p:cTn>
                                        <p:tgtEl>
                                          <p:spTgt spid="23"/>
                                        </p:tgtEl>
                                        <p:attrNameLst>
                                          <p:attrName>style.visibility</p:attrName>
                                        </p:attrNameLst>
                                      </p:cBhvr>
                                      <p:to>
                                        <p:strVal val="visible"/>
                                      </p:to>
                                    </p:set>
                                    <p:anim calcmode="lin" valueType="num">
                                      <p:cBhvr>
                                        <p:cTn id="193" dur="1000" fill="hold"/>
                                        <p:tgtEl>
                                          <p:spTgt spid="23"/>
                                        </p:tgtEl>
                                        <p:attrNameLst>
                                          <p:attrName>ppt_w</p:attrName>
                                        </p:attrNameLst>
                                      </p:cBhvr>
                                      <p:tavLst>
                                        <p:tav tm="0">
                                          <p:val>
                                            <p:fltVal val="0"/>
                                          </p:val>
                                        </p:tav>
                                        <p:tav tm="100000">
                                          <p:val>
                                            <p:strVal val="#ppt_w"/>
                                          </p:val>
                                        </p:tav>
                                      </p:tavLst>
                                    </p:anim>
                                    <p:anim calcmode="lin" valueType="num">
                                      <p:cBhvr>
                                        <p:cTn id="194" dur="1000" fill="hold"/>
                                        <p:tgtEl>
                                          <p:spTgt spid="23"/>
                                        </p:tgtEl>
                                        <p:attrNameLst>
                                          <p:attrName>ppt_h</p:attrName>
                                        </p:attrNameLst>
                                      </p:cBhvr>
                                      <p:tavLst>
                                        <p:tav tm="0">
                                          <p:val>
                                            <p:fltVal val="0"/>
                                          </p:val>
                                        </p:tav>
                                        <p:tav tm="100000">
                                          <p:val>
                                            <p:strVal val="#ppt_h"/>
                                          </p:val>
                                        </p:tav>
                                      </p:tavLst>
                                    </p:anim>
                                    <p:anim calcmode="lin" valueType="num">
                                      <p:cBhvr>
                                        <p:cTn id="195" dur="1000" fill="hold"/>
                                        <p:tgtEl>
                                          <p:spTgt spid="23"/>
                                        </p:tgtEl>
                                        <p:attrNameLst>
                                          <p:attrName>style.rotation</p:attrName>
                                        </p:attrNameLst>
                                      </p:cBhvr>
                                      <p:tavLst>
                                        <p:tav tm="0">
                                          <p:val>
                                            <p:fltVal val="90"/>
                                          </p:val>
                                        </p:tav>
                                        <p:tav tm="100000">
                                          <p:val>
                                            <p:fltVal val="0"/>
                                          </p:val>
                                        </p:tav>
                                      </p:tavLst>
                                    </p:anim>
                                    <p:animEffect transition="in" filter="fade">
                                      <p:cBhvr>
                                        <p:cTn id="196" dur="1000"/>
                                        <p:tgtEl>
                                          <p:spTgt spid="23"/>
                                        </p:tgtEl>
                                      </p:cBhvr>
                                    </p:animEffec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5"/>
                                        </p:tgtEl>
                                        <p:attrNameLst>
                                          <p:attrName>style.visibility</p:attrName>
                                        </p:attrNameLst>
                                      </p:cBhvr>
                                      <p:to>
                                        <p:strVal val="visible"/>
                                      </p:to>
                                    </p:set>
                                    <p:anim calcmode="lin" valueType="num">
                                      <p:cBhvr additive="base">
                                        <p:cTn id="201" dur="500" fill="hold"/>
                                        <p:tgtEl>
                                          <p:spTgt spid="5"/>
                                        </p:tgtEl>
                                        <p:attrNameLst>
                                          <p:attrName>ppt_x</p:attrName>
                                        </p:attrNameLst>
                                      </p:cBhvr>
                                      <p:tavLst>
                                        <p:tav tm="0">
                                          <p:val>
                                            <p:strVal val="#ppt_x"/>
                                          </p:val>
                                        </p:tav>
                                        <p:tav tm="100000">
                                          <p:val>
                                            <p:strVal val="#ppt_x"/>
                                          </p:val>
                                        </p:tav>
                                      </p:tavLst>
                                    </p:anim>
                                    <p:anim calcmode="lin" valueType="num">
                                      <p:cBhvr additive="base">
                                        <p:cTn id="20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6"/>
                                        </p:tgtEl>
                                        <p:attrNameLst>
                                          <p:attrName>style.visibility</p:attrName>
                                        </p:attrNameLst>
                                      </p:cBhvr>
                                      <p:to>
                                        <p:strVal val="visible"/>
                                      </p:to>
                                    </p:set>
                                    <p:animEffect transition="in" filter="fade">
                                      <p:cBhvr>
                                        <p:cTn id="207" dur="500"/>
                                        <p:tgtEl>
                                          <p:spTgt spid="6"/>
                                        </p:tgtEl>
                                      </p:cBhvr>
                                    </p:animEffect>
                                  </p:childTnLst>
                                </p:cTn>
                              </p:par>
                              <p:par>
                                <p:cTn id="208" presetID="26" presetClass="emph" presetSubtype="0" repeatCount="indefinite" fill="hold" grpId="1" nodeType="withEffect">
                                  <p:stCondLst>
                                    <p:cond delay="500"/>
                                  </p:stCondLst>
                                  <p:childTnLst>
                                    <p:animEffect transition="out" filter="fade">
                                      <p:cBhvr>
                                        <p:cTn id="209" dur="1000" tmFilter="0, 0; .2, .5; .8, .5; 1, 0"/>
                                        <p:tgtEl>
                                          <p:spTgt spid="6"/>
                                        </p:tgtEl>
                                      </p:cBhvr>
                                    </p:animEffect>
                                    <p:animScale>
                                      <p:cBhvr>
                                        <p:cTn id="210"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upload.wikimedia.org/wikipedia/commons/0/04/USAF_F-16A_F-15C_F-15E_Desert_Storm_ed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7" y="315891"/>
            <a:ext cx="9448805" cy="60188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971800" y="6334780"/>
            <a:ext cx="6248400" cy="523220"/>
          </a:xfrm>
          <a:prstGeom prst="rect">
            <a:avLst/>
          </a:prstGeom>
          <a:noFill/>
        </p:spPr>
        <p:txBody>
          <a:bodyPr wrap="square" rtlCol="0">
            <a:spAutoFit/>
          </a:bodyPr>
          <a:lstStyle/>
          <a:p>
            <a:pPr algn="ctr"/>
            <a:r>
              <a:rPr lang="fr-CA" sz="2800" dirty="0">
                <a:solidFill>
                  <a:schemeClr val="bg1"/>
                </a:solidFill>
              </a:rPr>
              <a:t>Des F-16 durant l’opération </a:t>
            </a:r>
            <a:r>
              <a:rPr lang="en-US" sz="2800" i="1" dirty="0" smtClean="0">
                <a:solidFill>
                  <a:schemeClr val="bg1"/>
                </a:solidFill>
              </a:rPr>
              <a:t>Desert</a:t>
            </a:r>
            <a:r>
              <a:rPr lang="fr-CA" sz="2800" i="1" dirty="0" smtClean="0">
                <a:solidFill>
                  <a:schemeClr val="bg1"/>
                </a:solidFill>
              </a:rPr>
              <a:t> </a:t>
            </a:r>
            <a:r>
              <a:rPr lang="fr-CA" sz="2800" i="1" dirty="0">
                <a:solidFill>
                  <a:schemeClr val="bg1"/>
                </a:solidFill>
              </a:rPr>
              <a:t>Storm</a:t>
            </a:r>
          </a:p>
        </p:txBody>
      </p:sp>
    </p:spTree>
    <p:extLst>
      <p:ext uri="{BB962C8B-B14F-4D97-AF65-F5344CB8AC3E}">
        <p14:creationId xmlns:p14="http://schemas.microsoft.com/office/powerpoint/2010/main" val="3807127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5862354" cy="821574"/>
          </a:xfrm>
        </p:spPr>
        <p:txBody>
          <a:bodyPr/>
          <a:lstStyle/>
          <a:p>
            <a:r>
              <a:rPr lang="fr-CA" dirty="0"/>
              <a:t>L’invasion d’Irak</a:t>
            </a:r>
          </a:p>
        </p:txBody>
      </p:sp>
      <p:sp>
        <p:nvSpPr>
          <p:cNvPr id="3" name="Content Placeholder 2"/>
          <p:cNvSpPr>
            <a:spLocks noGrp="1"/>
          </p:cNvSpPr>
          <p:nvPr>
            <p:ph idx="1"/>
          </p:nvPr>
        </p:nvSpPr>
        <p:spPr>
          <a:xfrm>
            <a:off x="4982048" y="1346824"/>
            <a:ext cx="6886101" cy="2067455"/>
          </a:xfrm>
        </p:spPr>
        <p:txBody>
          <a:bodyPr>
            <a:normAutofit lnSpcReduction="10000"/>
          </a:bodyPr>
          <a:lstStyle/>
          <a:p>
            <a:r>
              <a:rPr lang="fr-CA" sz="4000" dirty="0"/>
              <a:t>Suite au 11/9/2001, Irak est soupçonné </a:t>
            </a:r>
            <a:r>
              <a:rPr lang="fr-CA" sz="4000" dirty="0" smtClean="0"/>
              <a:t>d’appuyer </a:t>
            </a:r>
            <a:r>
              <a:rPr lang="fr-CA" sz="4000" dirty="0"/>
              <a:t>les terroristes</a:t>
            </a:r>
            <a:endParaRPr lang="fr-CA" dirty="0"/>
          </a:p>
        </p:txBody>
      </p:sp>
      <p:sp>
        <p:nvSpPr>
          <p:cNvPr id="5" name="Content Placeholder 2"/>
          <p:cNvSpPr txBox="1">
            <a:spLocks/>
          </p:cNvSpPr>
          <p:nvPr/>
        </p:nvSpPr>
        <p:spPr>
          <a:xfrm>
            <a:off x="5190744" y="4577175"/>
            <a:ext cx="4999736" cy="214132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	       C’est la </a:t>
            </a:r>
            <a:r>
              <a:rPr lang="fr-CA" sz="4000" u="sng" dirty="0" smtClean="0"/>
              <a:t>2</a:t>
            </a:r>
            <a:r>
              <a:rPr lang="fr-CA" sz="4000" u="sng" baseline="30000" dirty="0" smtClean="0"/>
              <a:t>e</a:t>
            </a:r>
            <a:r>
              <a:rPr lang="fr-CA" sz="4000" u="sng" dirty="0" smtClean="0"/>
              <a:t> </a:t>
            </a:r>
            <a:r>
              <a:rPr lang="fr-CA" sz="4000" dirty="0" smtClean="0"/>
              <a:t>g</a:t>
            </a:r>
            <a:r>
              <a:rPr lang="fr-CA" sz="4000" u="sng" dirty="0" smtClean="0"/>
              <a:t>uerre </a:t>
            </a:r>
            <a:r>
              <a:rPr lang="fr-CA" sz="4000" u="sng" dirty="0"/>
              <a:t>du Golfe</a:t>
            </a:r>
            <a:r>
              <a:rPr lang="fr-CA" sz="4000" dirty="0"/>
              <a:t>.</a:t>
            </a:r>
            <a:endParaRPr lang="fr-CA" dirty="0"/>
          </a:p>
        </p:txBody>
      </p:sp>
      <p:sp>
        <p:nvSpPr>
          <p:cNvPr id="6" name="Content Placeholder 2"/>
          <p:cNvSpPr txBox="1">
            <a:spLocks/>
          </p:cNvSpPr>
          <p:nvPr/>
        </p:nvSpPr>
        <p:spPr>
          <a:xfrm>
            <a:off x="5190744" y="2548800"/>
            <a:ext cx="6429755" cy="15465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		    et de cacher des armes de destruction massive.</a:t>
            </a:r>
            <a:endParaRPr lang="fr-CA" dirty="0"/>
          </a:p>
        </p:txBody>
      </p:sp>
      <p:sp>
        <p:nvSpPr>
          <p:cNvPr id="7" name="Content Placeholder 2"/>
          <p:cNvSpPr txBox="1">
            <a:spLocks/>
          </p:cNvSpPr>
          <p:nvPr/>
        </p:nvSpPr>
        <p:spPr>
          <a:xfrm>
            <a:off x="4982048" y="3896979"/>
            <a:ext cx="4922449" cy="155818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CA" sz="4000" dirty="0"/>
              <a:t>Les É-U envahissent en 2003.</a:t>
            </a:r>
            <a:endParaRPr lang="fr-CA" dirty="0"/>
          </a:p>
        </p:txBody>
      </p:sp>
      <p:pic>
        <p:nvPicPr>
          <p:cNvPr id="1026" name="Picture 2" descr="https://encrypted-tbn2.gstatic.com/images?q=tbn:ANd9GcTa8KDEvcWjsU74lzIh0ZTV3Es5F1k6Gc4IUQlUdrRXEwZkjd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884" y="1709498"/>
            <a:ext cx="3547872" cy="2591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078" y="4577175"/>
            <a:ext cx="1179599" cy="117367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966" y="4577175"/>
            <a:ext cx="1182219" cy="11762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474" y="4577175"/>
            <a:ext cx="1185298" cy="1179341"/>
          </a:xfrm>
          <a:prstGeom prst="rect">
            <a:avLst/>
          </a:prstGeom>
        </p:spPr>
      </p:pic>
      <p:pic>
        <p:nvPicPr>
          <p:cNvPr id="13" name="Picture 2" descr="http://upload.wikimedia.org/wikipedia/commons/thumb/d/d4/George-W-Bush.jpeg/220px-George-W-Bush.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9551">
            <a:off x="9755530" y="3955412"/>
            <a:ext cx="2074736" cy="2744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59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par>
                                <p:cTn id="20" presetID="8" presetClass="emph" presetSubtype="0" repeatCount="indefinite" fill="hold" nodeType="withEffect">
                                  <p:stCondLst>
                                    <p:cond delay="750"/>
                                  </p:stCondLst>
                                  <p:childTnLst>
                                    <p:animRot by="21600000">
                                      <p:cBhvr>
                                        <p:cTn id="21" dur="3000" fill="hold"/>
                                        <p:tgtEl>
                                          <p:spTgt spid="9"/>
                                        </p:tgtEl>
                                        <p:attrNameLst>
                                          <p:attrName>r</p:attrName>
                                        </p:attrNameLst>
                                      </p:cBhvr>
                                    </p:animRot>
                                  </p:childTnLst>
                                </p:cTn>
                              </p:par>
                              <p:par>
                                <p:cTn id="22" presetID="1" presetClass="entr" presetSubtype="0" fill="hold" nodeType="withEffect">
                                  <p:stCondLst>
                                    <p:cond delay="1750"/>
                                  </p:stCondLst>
                                  <p:childTnLst>
                                    <p:set>
                                      <p:cBhvr>
                                        <p:cTn id="23" dur="1" fill="hold">
                                          <p:stCondLst>
                                            <p:cond delay="0"/>
                                          </p:stCondLst>
                                        </p:cTn>
                                        <p:tgtEl>
                                          <p:spTgt spid="10"/>
                                        </p:tgtEl>
                                        <p:attrNameLst>
                                          <p:attrName>style.visibility</p:attrName>
                                        </p:attrNameLst>
                                      </p:cBhvr>
                                      <p:to>
                                        <p:strVal val="visible"/>
                                      </p:to>
                                    </p:set>
                                  </p:childTnLst>
                                </p:cTn>
                              </p:par>
                              <p:par>
                                <p:cTn id="24" presetID="8" presetClass="emph" presetSubtype="0" repeatCount="indefinite" fill="hold" nodeType="withEffect">
                                  <p:stCondLst>
                                    <p:cond delay="2000"/>
                                  </p:stCondLst>
                                  <p:childTnLst>
                                    <p:animRot by="21600000">
                                      <p:cBhvr>
                                        <p:cTn id="25" dur="3000" fill="hold"/>
                                        <p:tgtEl>
                                          <p:spTgt spid="10"/>
                                        </p:tgtEl>
                                        <p:attrNameLst>
                                          <p:attrName>r</p:attrName>
                                        </p:attrNameLst>
                                      </p:cBhvr>
                                    </p:animRot>
                                  </p:childTnLst>
                                </p:cTn>
                              </p:par>
                              <p:par>
                                <p:cTn id="26" presetID="1" presetClass="entr" presetSubtype="0" fill="hold" nodeType="withEffect">
                                  <p:stCondLst>
                                    <p:cond delay="2750"/>
                                  </p:stCondLst>
                                  <p:childTnLst>
                                    <p:set>
                                      <p:cBhvr>
                                        <p:cTn id="27" dur="1" fill="hold">
                                          <p:stCondLst>
                                            <p:cond delay="0"/>
                                          </p:stCondLst>
                                        </p:cTn>
                                        <p:tgtEl>
                                          <p:spTgt spid="11"/>
                                        </p:tgtEl>
                                        <p:attrNameLst>
                                          <p:attrName>style.visibility</p:attrName>
                                        </p:attrNameLst>
                                      </p:cBhvr>
                                      <p:to>
                                        <p:strVal val="visible"/>
                                      </p:to>
                                    </p:set>
                                  </p:childTnLst>
                                </p:cTn>
                              </p:par>
                              <p:par>
                                <p:cTn id="28" presetID="8" presetClass="emph" presetSubtype="0" repeatCount="indefinite" fill="hold" nodeType="withEffect">
                                  <p:stCondLst>
                                    <p:cond delay="3000"/>
                                  </p:stCondLst>
                                  <p:childTnLst>
                                    <p:animRot by="21600000">
                                      <p:cBhvr>
                                        <p:cTn id="29" dur="3000" fill="hold"/>
                                        <p:tgtEl>
                                          <p:spTgt spid="11"/>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31" presetClass="entr" presetSubtype="0"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574103" y="6334780"/>
            <a:ext cx="9093897" cy="523220"/>
          </a:xfrm>
          <a:prstGeom prst="rect">
            <a:avLst/>
          </a:prstGeom>
          <a:noFill/>
        </p:spPr>
        <p:txBody>
          <a:bodyPr wrap="square" rtlCol="0">
            <a:spAutoFit/>
          </a:bodyPr>
          <a:lstStyle/>
          <a:p>
            <a:pPr algn="ctr"/>
            <a:r>
              <a:rPr lang="fr-CA" sz="2800" dirty="0">
                <a:solidFill>
                  <a:schemeClr val="bg1"/>
                </a:solidFill>
              </a:rPr>
              <a:t>Des M1 </a:t>
            </a:r>
            <a:r>
              <a:rPr lang="fr-CA" sz="2800" dirty="0" err="1">
                <a:solidFill>
                  <a:schemeClr val="bg1"/>
                </a:solidFill>
              </a:rPr>
              <a:t>Abrams</a:t>
            </a:r>
            <a:r>
              <a:rPr lang="fr-CA" sz="2800" dirty="0">
                <a:solidFill>
                  <a:schemeClr val="bg1"/>
                </a:solidFill>
              </a:rPr>
              <a:t> à Bagdad durant l’opération </a:t>
            </a:r>
            <a:r>
              <a:rPr lang="fr-CA" sz="2800" i="1" dirty="0">
                <a:solidFill>
                  <a:schemeClr val="bg1"/>
                </a:solidFill>
              </a:rPr>
              <a:t>Iraqi </a:t>
            </a:r>
            <a:r>
              <a:rPr lang="fr-CA" sz="2800" i="1" dirty="0" err="1">
                <a:solidFill>
                  <a:schemeClr val="bg1"/>
                </a:solidFill>
              </a:rPr>
              <a:t>Freedom</a:t>
            </a:r>
            <a:endParaRPr lang="fr-CA" sz="2800" i="1" dirty="0">
              <a:solidFill>
                <a:schemeClr val="bg1"/>
              </a:solidFill>
            </a:endParaRPr>
          </a:p>
        </p:txBody>
      </p:sp>
      <p:pic>
        <p:nvPicPr>
          <p:cNvPr id="2050" name="Picture 2" descr="https://upload.wikimedia.org/wikipedia/commons/7/72/USMarineTankinBagh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103" y="274550"/>
            <a:ext cx="9093897" cy="606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0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5862354" cy="821574"/>
          </a:xfrm>
        </p:spPr>
        <p:txBody>
          <a:bodyPr/>
          <a:lstStyle/>
          <a:p>
            <a:r>
              <a:rPr lang="fr-CA" dirty="0"/>
              <a:t>L’invasion d’Irak</a:t>
            </a:r>
          </a:p>
        </p:txBody>
      </p:sp>
      <p:sp>
        <p:nvSpPr>
          <p:cNvPr id="5" name="Content Placeholder 2"/>
          <p:cNvSpPr txBox="1">
            <a:spLocks/>
          </p:cNvSpPr>
          <p:nvPr/>
        </p:nvSpPr>
        <p:spPr>
          <a:xfrm>
            <a:off x="1251678" y="4882067"/>
            <a:ext cx="6317522" cy="145793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CA" sz="4000" dirty="0"/>
              <a:t>Les É-U gardent des troupes pour maintenir la paix.</a:t>
            </a:r>
            <a:endParaRPr lang="fr-CA" dirty="0"/>
          </a:p>
        </p:txBody>
      </p:sp>
      <p:sp>
        <p:nvSpPr>
          <p:cNvPr id="6" name="Content Placeholder 2"/>
          <p:cNvSpPr txBox="1">
            <a:spLocks/>
          </p:cNvSpPr>
          <p:nvPr/>
        </p:nvSpPr>
        <p:spPr>
          <a:xfrm>
            <a:off x="1473200" y="2131200"/>
            <a:ext cx="5811520" cy="288484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fr-CA" sz="4000" dirty="0"/>
              <a:t>		     mais le conflit de pouvoir entre chiites et sunnites se transforme en guerre sectaire.</a:t>
            </a:r>
            <a:endParaRPr lang="fr-CA" dirty="0"/>
          </a:p>
        </p:txBody>
      </p:sp>
      <p:sp>
        <p:nvSpPr>
          <p:cNvPr id="7" name="Content Placeholder 2"/>
          <p:cNvSpPr txBox="1">
            <a:spLocks/>
          </p:cNvSpPr>
          <p:nvPr/>
        </p:nvSpPr>
        <p:spPr>
          <a:xfrm>
            <a:off x="1251678" y="1545188"/>
            <a:ext cx="5225322" cy="13949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CA" sz="4000" dirty="0"/>
              <a:t>Les É-U imposent la démocratie,</a:t>
            </a:r>
            <a:endParaRPr lang="fr-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345" y="4021454"/>
            <a:ext cx="3002578" cy="2546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032" y="185577"/>
            <a:ext cx="4440150" cy="42415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Badge</Template>
  <TotalTime>243</TotalTime>
  <Words>144</Words>
  <Application>Microsoft Office PowerPoint</Application>
  <PresentationFormat>Custom</PresentationFormat>
  <Paragraphs>35</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Badge</vt:lpstr>
      <vt:lpstr>Office Theme</vt:lpstr>
      <vt:lpstr>Ion Boardroom</vt:lpstr>
      <vt:lpstr>PowerPoint Presentation</vt:lpstr>
      <vt:lpstr>L’invasion d’Irak</vt:lpstr>
      <vt:lpstr>PowerPoint Presentation</vt:lpstr>
      <vt:lpstr>L’invasion d’Irak</vt:lpstr>
      <vt:lpstr>L’invasion d’Irak</vt:lpstr>
      <vt:lpstr>PowerPoint Presentation</vt:lpstr>
      <vt:lpstr>L’invasion d’Irak</vt:lpstr>
      <vt:lpstr>PowerPoint Presentation</vt:lpstr>
      <vt:lpstr>L’invasion d’Irak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L’invasion de l’Irak</dc:title>
  <dc:creator>Martin Brisebois</dc:creator>
  <cp:lastModifiedBy>Windows User</cp:lastModifiedBy>
  <cp:revision>30</cp:revision>
  <dcterms:created xsi:type="dcterms:W3CDTF">2016-02-05T19:50:18Z</dcterms:created>
  <dcterms:modified xsi:type="dcterms:W3CDTF">2017-05-17T12:04:06Z</dcterms:modified>
</cp:coreProperties>
</file>