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707" r:id="rId2"/>
  </p:sldMasterIdLst>
  <p:sldIdLst>
    <p:sldId id="257" r:id="rId3"/>
    <p:sldId id="259" r:id="rId4"/>
    <p:sldId id="262" r:id="rId5"/>
    <p:sldId id="264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in Brisebois" initials="MB" lastIdx="3" clrIdx="0">
    <p:extLst>
      <p:ext uri="{19B8F6BF-5375-455C-9EA6-DF929625EA0E}">
        <p15:presenceInfo xmlns:p15="http://schemas.microsoft.com/office/powerpoint/2012/main" userId="d95486bb1f607de1" providerId="Windows Live"/>
      </p:ext>
    </p:extLst>
  </p:cmAuthor>
  <p:cmAuthor id="2" name="Windows User" initials="W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6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11:42:46.177" idx="1">
    <p:pos x="7454" y="235"/>
    <p:text>Illustration faite par Samuel de Champlain, dont la couleur a été rajoutée par après.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11:59:31.165" idx="2">
    <p:pos x="2619" y="2706"/>
    <p:text>A ce point-ci, demander à la classe: Selon vous, qui sur l'image est un Iroquoien, et qui est un Algonquien? (Se baser sur les ressources transportées.)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11:59:31.165" idx="2">
    <p:pos x="2619" y="2706"/>
    <p:text>A ce point-ci, demander à la classe: Selon vous, qui sur l'image est un Iroquoien, et qui est un Algonquien? (Se baser sur les ressources transportées.)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6-09-24T12:36:08.338" idx="3">
    <p:pos x="7197" y="1024"/>
    <p:text>Ceci est une gravure française, datant d'environ 1570, démontrant les chefs des tribus de la Confédération iroquoise, réunis autour d'un des fondateurs.</p:text>
    <p:extLst>
      <p:ext uri="{C676402C-5697-4E1C-873F-D02D1690AC5C}">
        <p15:threadingInfo xmlns:p15="http://schemas.microsoft.com/office/powerpoint/2012/main" timeZoneBias="240"/>
      </p:ext>
    </p:extLst>
  </p:cm>
  <p:cm authorId="2" dt="2016-09-28T08:21:45.174" idx="1">
    <p:pos x="2563" y="2016"/>
    <p:text>Réviser ce qu'est une nation (nous l'avons vu dans la présentation précédante.
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5531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30079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78374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11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4166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1159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7853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344649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8451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86223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253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342840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3328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523922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349974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1675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5647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8340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525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90535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2306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0162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8852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CCC4341F-02BD-4D15-8119-5454629CCE5A}" type="datetimeFigureOut">
              <a:rPr lang="fr-CA" smtClean="0"/>
              <a:t>2017-09-23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8DF00DA-2804-4E00-B8CA-8DE58247EC77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425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comments" Target="../comments/comment4.xml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alliances autochton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0"/>
            <a:ext cx="114093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74" y="5220918"/>
            <a:ext cx="10493056" cy="1637082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4" name="Rectangle 3"/>
          <p:cNvSpPr/>
          <p:nvPr/>
        </p:nvSpPr>
        <p:spPr>
          <a:xfrm>
            <a:off x="1279321" y="5445057"/>
            <a:ext cx="941796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CA" sz="4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50800">
                    <a:schemeClr val="bg1">
                      <a:alpha val="60000"/>
                    </a:schemeClr>
                  </a:glow>
                </a:effectLst>
                <a:latin typeface="Blackadder ITC" panose="04020505051007020D02" pitchFamily="82" charset="0"/>
              </a:rPr>
              <a:t>L’économie et les alliances chez les autochtones</a:t>
            </a:r>
          </a:p>
        </p:txBody>
      </p:sp>
    </p:spTree>
    <p:extLst>
      <p:ext uri="{BB962C8B-B14F-4D97-AF65-F5344CB8AC3E}">
        <p14:creationId xmlns:p14="http://schemas.microsoft.com/office/powerpoint/2010/main" val="4211717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666840" y="6050954"/>
            <a:ext cx="351684" cy="55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37160" y="119038"/>
            <a:ext cx="384048" cy="55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609600"/>
            <a:ext cx="10780776" cy="1263818"/>
          </a:xfrm>
        </p:spPr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  <a:latin typeface="Bernard MT Condensed" panose="02050806060905020404" pitchFamily="18" charset="0"/>
              </a:rPr>
              <a:t>L’économie et les alliances chez les autochtones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00" y="1843200"/>
            <a:ext cx="3721607" cy="2258568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Berlin Sans FB" panose="020E0602020502020306" pitchFamily="34" charset="0"/>
              </a:rPr>
              <a:t>En général, les Algonquiens et Iroquoiens sont en compétition,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13" y="1883689"/>
            <a:ext cx="6889282" cy="45596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45600" y="3816000"/>
            <a:ext cx="3693881" cy="122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>
                <a:latin typeface="Berlin Sans FB" panose="020E0602020502020306" pitchFamily="34" charset="0"/>
              </a:rPr>
              <a:t>mais ils font parfois le </a:t>
            </a:r>
            <a:r>
              <a:rPr lang="fr-CA" sz="3600" u="sng" dirty="0">
                <a:latin typeface="Berlin Sans FB" panose="020E0602020502020306" pitchFamily="34" charset="0"/>
              </a:rPr>
              <a:t>troc</a:t>
            </a:r>
            <a:r>
              <a:rPr lang="fr-CA" sz="3600" dirty="0">
                <a:latin typeface="Berlin Sans FB" panose="020E0602020502020306" pitchFamily="34" charset="0"/>
              </a:rPr>
              <a:t>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2414" y="-3232150"/>
            <a:ext cx="23317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" y="80264"/>
            <a:ext cx="292811" cy="665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6414" y="-3193376"/>
            <a:ext cx="23317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0418" y="3179572"/>
            <a:ext cx="25298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4854" y="3187406"/>
            <a:ext cx="23317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22797" y="119038"/>
            <a:ext cx="296514" cy="67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855">
            <a:off x="457639" y="227074"/>
            <a:ext cx="729965" cy="7269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1809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5" name="Rectangle 4"/>
          <p:cNvSpPr/>
          <p:nvPr/>
        </p:nvSpPr>
        <p:spPr>
          <a:xfrm>
            <a:off x="12011025" y="0"/>
            <a:ext cx="180975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TextBox 5"/>
          <p:cNvSpPr txBox="1"/>
          <p:nvPr/>
        </p:nvSpPr>
        <p:spPr>
          <a:xfrm>
            <a:off x="2926080" y="6385560"/>
            <a:ext cx="5394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000" b="1" dirty="0"/>
              <a:t>Page 39 </a:t>
            </a:r>
            <a:r>
              <a:rPr lang="en-CA" sz="2000" b="1" dirty="0" err="1"/>
              <a:t>dans</a:t>
            </a:r>
            <a:r>
              <a:rPr lang="en-CA" sz="2000" b="1" dirty="0"/>
              <a:t> le cahier Mémoire.qc.ca</a:t>
            </a:r>
          </a:p>
        </p:txBody>
      </p:sp>
    </p:spTree>
    <p:extLst>
      <p:ext uri="{BB962C8B-B14F-4D97-AF65-F5344CB8AC3E}">
        <p14:creationId xmlns:p14="http://schemas.microsoft.com/office/powerpoint/2010/main" val="299956228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666840" y="6050954"/>
            <a:ext cx="351684" cy="55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37160" y="119038"/>
            <a:ext cx="384048" cy="55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824" y="609600"/>
            <a:ext cx="10780776" cy="1263818"/>
          </a:xfrm>
        </p:spPr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  <a:latin typeface="Bernard MT Condensed" panose="02050806060905020404" pitchFamily="18" charset="0"/>
              </a:rPr>
              <a:t>L’économie et les alliances chez les autochtones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00" y="1843200"/>
            <a:ext cx="3721607" cy="2258568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Berlin Sans FB" panose="020E0602020502020306" pitchFamily="34" charset="0"/>
              </a:rPr>
              <a:t>En général, les Algonquiens et Iroquoiens sont en compétition,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0913" y="1883689"/>
            <a:ext cx="6889282" cy="4559617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245600" y="3816000"/>
            <a:ext cx="3693881" cy="12252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>
                <a:latin typeface="Berlin Sans FB" panose="020E0602020502020306" pitchFamily="34" charset="0"/>
              </a:rPr>
              <a:t>mais ils font parfois le </a:t>
            </a:r>
            <a:r>
              <a:rPr lang="fr-CA" sz="3600" u="sng" dirty="0">
                <a:latin typeface="Berlin Sans FB" panose="020E0602020502020306" pitchFamily="34" charset="0"/>
              </a:rPr>
              <a:t>troc</a:t>
            </a:r>
            <a:r>
              <a:rPr lang="fr-CA" sz="3600" dirty="0">
                <a:latin typeface="Berlin Sans FB" panose="020E0602020502020306" pitchFamily="34" charset="0"/>
              </a:rPr>
              <a:t>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45600" y="4885200"/>
            <a:ext cx="3693881" cy="156837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>
                <a:latin typeface="Berlin Sans FB" panose="020E0602020502020306" pitchFamily="34" charset="0"/>
              </a:rPr>
              <a:t>Ex: agriculture (</a:t>
            </a:r>
            <a:r>
              <a:rPr lang="fr-CA" sz="3600" dirty="0" err="1">
                <a:latin typeface="Berlin Sans FB" panose="020E0602020502020306" pitchFamily="34" charset="0"/>
              </a:rPr>
              <a:t>Iroq</a:t>
            </a:r>
            <a:r>
              <a:rPr lang="fr-CA" sz="3600" dirty="0">
                <a:latin typeface="Berlin Sans FB" panose="020E0602020502020306" pitchFamily="34" charset="0"/>
              </a:rPr>
              <a:t>.) contre fourrures (</a:t>
            </a:r>
            <a:r>
              <a:rPr lang="fr-CA" sz="3600" dirty="0" err="1">
                <a:latin typeface="Berlin Sans FB" panose="020E0602020502020306" pitchFamily="34" charset="0"/>
              </a:rPr>
              <a:t>Algo</a:t>
            </a:r>
            <a:r>
              <a:rPr lang="fr-CA" sz="3600" dirty="0">
                <a:latin typeface="Berlin Sans FB" panose="020E0602020502020306" pitchFamily="34" charset="0"/>
              </a:rPr>
              <a:t>.).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2414" y="-3232150"/>
            <a:ext cx="23317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" y="80264"/>
            <a:ext cx="292811" cy="665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6414" y="-3193376"/>
            <a:ext cx="23317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0418" y="3179572"/>
            <a:ext cx="25298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4854" y="3187406"/>
            <a:ext cx="23317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22797" y="119038"/>
            <a:ext cx="296514" cy="6738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408080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666840" y="6050954"/>
            <a:ext cx="351684" cy="55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37160" y="119038"/>
            <a:ext cx="384048" cy="55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00" y="1807200"/>
            <a:ext cx="3721607" cy="2149757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Berlin Sans FB" panose="020E0602020502020306" pitchFamily="34" charset="0"/>
              </a:rPr>
              <a:t>Ceci sert en partie à établir des alliances entre nations.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45600" y="3780000"/>
            <a:ext cx="3693881" cy="2566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>
                <a:latin typeface="Berlin Sans FB" panose="020E0602020502020306" pitchFamily="34" charset="0"/>
              </a:rPr>
              <a:t>Ex: Confédération iroquoise (</a:t>
            </a:r>
            <a:r>
              <a:rPr lang="fr-CA" sz="3600" dirty="0" err="1">
                <a:latin typeface="Berlin Sans FB" panose="020E0602020502020306" pitchFamily="34" charset="0"/>
              </a:rPr>
              <a:t>Iroq</a:t>
            </a:r>
            <a:r>
              <a:rPr lang="fr-CA" sz="3600" dirty="0">
                <a:latin typeface="Berlin Sans FB" panose="020E0602020502020306" pitchFamily="34" charset="0"/>
              </a:rPr>
              <a:t>.) contre la Confédération huronne (</a:t>
            </a:r>
            <a:r>
              <a:rPr lang="fr-CA" sz="3600" dirty="0" err="1">
                <a:latin typeface="Berlin Sans FB" panose="020E0602020502020306" pitchFamily="34" charset="0"/>
              </a:rPr>
              <a:t>Iroq</a:t>
            </a:r>
            <a:r>
              <a:rPr lang="fr-CA" sz="3600" dirty="0">
                <a:latin typeface="Berlin Sans FB" panose="020E0602020502020306" pitchFamily="34" charset="0"/>
              </a:rPr>
              <a:t>.).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2414" y="-3232150"/>
            <a:ext cx="23317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" y="80264"/>
            <a:ext cx="292811" cy="665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6414" y="-3193376"/>
            <a:ext cx="23317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0418" y="3179572"/>
            <a:ext cx="25298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4854" y="3187406"/>
            <a:ext cx="23317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22797" y="119038"/>
            <a:ext cx="296514" cy="673896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7824" y="609600"/>
            <a:ext cx="10780776" cy="1263818"/>
          </a:xfrm>
        </p:spPr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  <a:latin typeface="Bernard MT Condensed" panose="02050806060905020404" pitchFamily="18" charset="0"/>
              </a:rPr>
              <a:t>L’économie et les alliances chez les autochtones</a:t>
            </a:r>
          </a:p>
        </p:txBody>
      </p:sp>
      <p:pic>
        <p:nvPicPr>
          <p:cNvPr id="2050" name="Picture 2" descr="Leaders from five Iroquois nations (Cayuga, Mohawk, Oneida, Onondaga, and Seneca) assembled around Dekanawidah,  c. 1570. French engraving, early 18th century. 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9383" y="1871179"/>
            <a:ext cx="6760725" cy="4412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600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2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666840" y="6050954"/>
            <a:ext cx="351684" cy="55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37160" y="119038"/>
            <a:ext cx="384048" cy="5576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2800" y="1807200"/>
            <a:ext cx="6626448" cy="1309518"/>
          </a:xfrm>
        </p:spPr>
        <p:txBody>
          <a:bodyPr>
            <a:normAutofit/>
          </a:bodyPr>
          <a:lstStyle/>
          <a:p>
            <a:r>
              <a:rPr lang="fr-CA" sz="3600" dirty="0">
                <a:latin typeface="Berlin Sans FB" panose="020E0602020502020306" pitchFamily="34" charset="0"/>
              </a:rPr>
              <a:t>Les autochtones capturés sont parfois torturés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45600" y="3780000"/>
            <a:ext cx="5895864" cy="1925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endParaRPr lang="fr-CA" sz="3600" dirty="0">
              <a:latin typeface="Berlin Sans FB" panose="020E0602020502020306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12414" y="-3232150"/>
            <a:ext cx="233172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0" y="80264"/>
            <a:ext cx="292811" cy="6654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46414" y="-3193376"/>
            <a:ext cx="233172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490418" y="3179572"/>
            <a:ext cx="252984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4854" y="3187406"/>
            <a:ext cx="233172" cy="6858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1822797" y="119038"/>
            <a:ext cx="296514" cy="6738962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77824" y="609600"/>
            <a:ext cx="10780776" cy="1263818"/>
          </a:xfrm>
        </p:spPr>
        <p:txBody>
          <a:bodyPr/>
          <a:lstStyle/>
          <a:p>
            <a:r>
              <a:rPr lang="fr-CA" dirty="0">
                <a:solidFill>
                  <a:schemeClr val="accent1">
                    <a:lumMod val="50000"/>
                  </a:schemeClr>
                </a:solidFill>
                <a:latin typeface="Bernard MT Condensed" panose="02050806060905020404" pitchFamily="18" charset="0"/>
              </a:rPr>
              <a:t>L’économie et les alliances chez les autochtones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6828" y="1605281"/>
            <a:ext cx="3402974" cy="475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1072800" y="3401567"/>
            <a:ext cx="6626448" cy="17099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3600" dirty="0">
                <a:latin typeface="Berlin Sans FB" panose="020E0602020502020306" pitchFamily="34" charset="0"/>
              </a:rPr>
              <a:t>Parfois, ils sont intégrés dans la nouvelle société pour remplacer les morts.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245600" y="2304545"/>
            <a:ext cx="6102257" cy="12432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lnSpc>
                <a:spcPct val="90000"/>
              </a:lnSpc>
              <a:spcBef>
                <a:spcPts val="14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buNone/>
            </a:pPr>
            <a:r>
              <a:rPr lang="fr-CA" sz="3600" dirty="0">
                <a:latin typeface="Berlin Sans FB" panose="020E0602020502020306" pitchFamily="34" charset="0"/>
              </a:rPr>
              <a:t>			   pour tester leur bravoure.</a:t>
            </a:r>
          </a:p>
        </p:txBody>
      </p:sp>
    </p:spTree>
    <p:extLst>
      <p:ext uri="{BB962C8B-B14F-4D97-AF65-F5344CB8AC3E}">
        <p14:creationId xmlns:p14="http://schemas.microsoft.com/office/powerpoint/2010/main" val="1724121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5" grpId="0" build="p"/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37785216-7520-42FA-8FD5-9AC755A2F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25398" y="1257301"/>
            <a:ext cx="2102883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8A15AAC-96D1-4093-B507-FF5927742D6C}"/>
              </a:ext>
            </a:extLst>
          </p:cNvPr>
          <p:cNvSpPr txBox="1"/>
          <p:nvPr/>
        </p:nvSpPr>
        <p:spPr>
          <a:xfrm>
            <a:off x="5695950" y="2000251"/>
            <a:ext cx="26289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latin typeface="Berlin Sans FB Demi" panose="020E0802020502020306" pitchFamily="34" charset="0"/>
              </a:rPr>
              <a:t>p.43-44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#4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#7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#9</a:t>
            </a:r>
          </a:p>
          <a:p>
            <a:r>
              <a:rPr lang="fr-CA" sz="2700" dirty="0">
                <a:latin typeface="Berlin Sans FB Demi" panose="020E0802020502020306" pitchFamily="34" charset="0"/>
              </a:rPr>
              <a:t>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514590-2152-4749-995D-07E9957705FF}"/>
              </a:ext>
            </a:extLst>
          </p:cNvPr>
          <p:cNvSpPr txBox="1"/>
          <p:nvPr/>
        </p:nvSpPr>
        <p:spPr>
          <a:xfrm>
            <a:off x="3438525" y="5143502"/>
            <a:ext cx="63912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u="sng" dirty="0">
                <a:latin typeface="Berlin Sans FB Demi" panose="020E0802020502020306" pitchFamily="34" charset="0"/>
              </a:rPr>
              <a:t>Devoirs</a:t>
            </a:r>
            <a:r>
              <a:rPr lang="fr-CA" sz="2700" dirty="0">
                <a:latin typeface="Berlin Sans FB Demi" panose="020E0802020502020306" pitchFamily="34" charset="0"/>
              </a:rPr>
              <a:t>: p.42-44 (sauf #6 et Résumé)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1139914-9D58-41FF-994F-76B2EF39503D}"/>
              </a:ext>
            </a:extLst>
          </p:cNvPr>
          <p:cNvSpPr txBox="1"/>
          <p:nvPr/>
        </p:nvSpPr>
        <p:spPr>
          <a:xfrm>
            <a:off x="5638800" y="1314452"/>
            <a:ext cx="3486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u="sng" dirty="0">
                <a:latin typeface="Berlin Sans FB Demi" panose="020E0802020502020306" pitchFamily="34" charset="0"/>
              </a:rPr>
              <a:t>Questions importantes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2C1CA7-9982-4E69-B162-EEC311E4AF70}"/>
              </a:ext>
            </a:extLst>
          </p:cNvPr>
          <p:cNvSpPr txBox="1"/>
          <p:nvPr/>
        </p:nvSpPr>
        <p:spPr>
          <a:xfrm>
            <a:off x="3438525" y="4222614"/>
            <a:ext cx="81493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700" dirty="0">
                <a:solidFill>
                  <a:srgbClr val="FF0000"/>
                </a:solidFill>
                <a:latin typeface="Berlin Sans FB Demi" panose="020E0802020502020306" pitchFamily="34" charset="0"/>
              </a:rPr>
              <a:t>réseau (nm), acheminer (v), viser (v), convoiter (v)</a:t>
            </a:r>
            <a:endParaRPr lang="fr-CA" sz="27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14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122</TotalTime>
  <Words>180</Words>
  <Application>Microsoft Office PowerPoint</Application>
  <PresentationFormat>Widescreen</PresentationFormat>
  <Paragraphs>24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Berlin Sans FB</vt:lpstr>
      <vt:lpstr>Berlin Sans FB Demi</vt:lpstr>
      <vt:lpstr>Bernard MT Condensed</vt:lpstr>
      <vt:lpstr>Blackadder ITC</vt:lpstr>
      <vt:lpstr>Calibri</vt:lpstr>
      <vt:lpstr>Calibri Light</vt:lpstr>
      <vt:lpstr>Corbel</vt:lpstr>
      <vt:lpstr>Office Theme</vt:lpstr>
      <vt:lpstr>Basis</vt:lpstr>
      <vt:lpstr>PowerPoint Presentation</vt:lpstr>
      <vt:lpstr>L’économie et les alliances chez les autochtones</vt:lpstr>
      <vt:lpstr>PowerPoint Presentation</vt:lpstr>
      <vt:lpstr>L’économie et les alliances chez les autochtones</vt:lpstr>
      <vt:lpstr>L’économie et les alliances chez les autochtones</vt:lpstr>
      <vt:lpstr>L’économie et les alliances chez les autochtones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Martin Brisebois</dc:creator>
  <cp:lastModifiedBy>Martin Brisebois</cp:lastModifiedBy>
  <cp:revision>21</cp:revision>
  <dcterms:created xsi:type="dcterms:W3CDTF">2016-09-24T15:37:32Z</dcterms:created>
  <dcterms:modified xsi:type="dcterms:W3CDTF">2017-09-23T11:31:22Z</dcterms:modified>
</cp:coreProperties>
</file>