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6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9T20:05:59.227" idx="1">
    <p:pos x="7029" y="172"/>
    <p:text>Faire le lien: Pourquoi certaines ressources comme l'or sont dispendieuses, tandis que d'autres comme le bois ne le sont pas?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8354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222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76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36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862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788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656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47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633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428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82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260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523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34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313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BD60-B9A8-4984-BADE-8964B55B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CD9C2-9787-4AB8-9736-0F5F2139F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995C2-6EEB-4774-901C-76E3EC65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ADF13-F434-4729-8232-C7FBDCAB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9EBB-85A3-4523-9D9D-0839BAB3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81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C135-F2A3-4332-8190-1A0901D2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6FA36-91B1-481A-BE20-07E3C8F93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7EA4D-3019-4025-BE9F-D2A9576C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B6DA4-E579-486B-923C-BACC13E5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021A-4C36-4675-8C7B-5EBC5FAE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5327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E6F0-680C-4D90-B4BC-C3F346A8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2CEBC-B54F-46AE-8C57-E2976044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026F-885F-4D78-B550-FA726F9F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F22FE-83B8-4EB8-B044-68647C00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0361-DF7A-4B94-851D-9DEF6B6F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2801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366C-8D87-4DF8-AFF6-2EFA7257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6AB6-906D-47DF-B77B-764591042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9F241-0282-4E9F-BEC6-26AC5C71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1EEB0-A9DD-4380-BEB3-23637AC3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34D4-1D47-47A1-A9A5-18ED9B23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F220E-EDFC-4B36-9DBF-39839F23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254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CF8B-1903-4232-858B-85F1D15C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23799-1B73-4724-A760-1EE70EA26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4FDA4-3AA4-4369-9694-29F19A25F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893B4-2126-4C53-8327-AAFCE2ECE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1E2E7-A6C7-40C5-9D63-1BC1AC203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A7D28-3F70-4BB2-9286-F9E7EEAE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D9EE0-E0A7-49F9-B0B7-0B0CF434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1DAA7-85D5-43C8-B6EA-E7BDA18A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0369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E84C-5560-4B9A-BE80-93F08FC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C7AFC-085C-4055-826D-83B3AAD5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45BF2-A8F7-4638-BCC7-59F0919F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D0BFD-1982-4941-8368-C8B84441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5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57939-3BE8-44C8-8FA9-9D08B6EC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941B6-2319-4CF5-9D9D-090635CB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2D067-6A1F-4980-8A4C-6EBA36A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190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088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0467-7EA9-4FBB-90C8-4ED50366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6AA6-C4D5-4F31-B9B5-2831867D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B4553-ECEC-4730-85CF-18F90EAEC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16F07-A786-456E-9F5C-48177CF8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3C05A-7562-4795-BB85-90E8B4A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01844-482A-48E6-B33E-3BE0BE0A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08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6713-4888-4B0A-B19B-B16D1867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FD495-ACBE-419E-AE13-E6782C4BD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C70-E280-4CAE-BCB7-3788AE5C7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EA245-8AE0-4284-9148-24EC09F9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34073-AFC5-4DC2-8A28-6768EE9E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C59D5-C756-45AE-A0C8-C30F7DB5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85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8F12-F370-4C2F-9C8F-37F6698F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E3A3E-C2D2-4A7C-A184-E3387A38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C5E8A-C6A6-4250-8D53-572213D6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54D1-5628-4EE9-BE6B-A43C6F7E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D86F-4527-4ED4-92DE-E4A53642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419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D60D0-0BDC-4E35-9AB4-677B21E5C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4DCFD-DC09-49E8-AE1A-D4EFD8CB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DF4E8-370C-48AE-A4D5-FBE91DE4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EA341-FBCF-4741-AEEE-B8FB6C9D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A5C5-C373-451C-B099-21CC9BF4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457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097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275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96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9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74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7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2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39F20-D577-4B26-B0AC-DD049BB2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8FFAC-2A38-4254-B08A-B675AEAD3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4491-C507-4171-A87E-DADCB4B2A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8963-BB00-40B6-8FEA-A8BCEAEA73DB}" type="datetimeFigureOut">
              <a:rPr lang="fr-CA" smtClean="0"/>
              <a:t>2017-11-28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2889-1395-4865-B659-965CD8E9B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182D-B3FF-48C8-82E2-2FF36A23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2954-B2E6-4A6F-AC8F-FE340CF7F41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00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omments" Target="../comments/comment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Jean talon et la diversification économique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71" y="3815441"/>
            <a:ext cx="2748643" cy="2748643"/>
          </a:xfrm>
          <a:prstGeom prst="rect">
            <a:avLst/>
          </a:prstGeom>
          <a:effectLst>
            <a:outerShdw blurRad="76200" dist="558800" dir="150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6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132">
            <a:off x="9940957" y="-505785"/>
            <a:ext cx="1288047" cy="158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5112">
            <a:off x="10601013" y="5487206"/>
            <a:ext cx="1288047" cy="16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8" y="876175"/>
            <a:ext cx="1288047" cy="16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36" y="287555"/>
            <a:ext cx="7916618" cy="1188720"/>
          </a:xfrm>
        </p:spPr>
        <p:txBody>
          <a:bodyPr>
            <a:noAutofit/>
          </a:bodyPr>
          <a:lstStyle/>
          <a:p>
            <a:r>
              <a:rPr lang="fr-CA" sz="3600" dirty="0"/>
              <a:t>Jean Talon et la</a:t>
            </a:r>
            <a:br>
              <a:rPr lang="fr-CA" sz="3600" dirty="0"/>
            </a:br>
            <a:r>
              <a:rPr lang="fr-CA" sz="3600" dirty="0"/>
              <a:t>diversification économique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60" y="1959915"/>
            <a:ext cx="7391400" cy="985803"/>
          </a:xfrm>
        </p:spPr>
        <p:txBody>
          <a:bodyPr>
            <a:noAutofit/>
          </a:bodyPr>
          <a:lstStyle/>
          <a:p>
            <a:r>
              <a:rPr lang="fr-CA" sz="4000" dirty="0"/>
              <a:t>J</a:t>
            </a:r>
            <a:r>
              <a:rPr lang="fr-CA" sz="4000" u="sng" dirty="0"/>
              <a:t>ean Talon</a:t>
            </a:r>
            <a:r>
              <a:rPr lang="fr-CA" sz="4000" dirty="0"/>
              <a:t> est le 1</a:t>
            </a:r>
            <a:r>
              <a:rPr lang="fr-CA" sz="4000" baseline="30000" dirty="0"/>
              <a:t>e</a:t>
            </a:r>
            <a:r>
              <a:rPr lang="fr-CA" sz="4000" dirty="0"/>
              <a:t> intendant de N-F.</a:t>
            </a:r>
            <a:endParaRPr lang="fr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863857" y="6292235"/>
            <a:ext cx="27377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Jean Talon (peinture, 1671)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10" y="1715616"/>
            <a:ext cx="3647364" cy="4472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3095">
            <a:off x="-215436" y="5944888"/>
            <a:ext cx="1064026" cy="10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4032"/>
            <a:ext cx="6736079" cy="685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540000"/>
            <a:ext cx="1790228" cy="1106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69" y="4309360"/>
            <a:ext cx="2007967" cy="725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338000"/>
            <a:ext cx="1872383" cy="712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63" y="6190316"/>
            <a:ext cx="1534108" cy="383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78" y="1674000"/>
            <a:ext cx="1226322" cy="4087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37555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1811000" y="-7569"/>
            <a:ext cx="37555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237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132">
            <a:off x="9940957" y="-505785"/>
            <a:ext cx="1288047" cy="158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5112">
            <a:off x="10601013" y="5487206"/>
            <a:ext cx="1288047" cy="16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8" y="876175"/>
            <a:ext cx="1288047" cy="16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36" y="287555"/>
            <a:ext cx="7916618" cy="1188720"/>
          </a:xfrm>
        </p:spPr>
        <p:txBody>
          <a:bodyPr>
            <a:noAutofit/>
          </a:bodyPr>
          <a:lstStyle/>
          <a:p>
            <a:r>
              <a:rPr lang="fr-CA" sz="3600" dirty="0"/>
              <a:t>Jean Talon et la</a:t>
            </a:r>
            <a:br>
              <a:rPr lang="fr-CA" sz="3600" dirty="0"/>
            </a:br>
            <a:r>
              <a:rPr lang="fr-CA" sz="3600" dirty="0"/>
              <a:t>diversification économique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60" y="1959915"/>
            <a:ext cx="7391400" cy="985803"/>
          </a:xfrm>
        </p:spPr>
        <p:txBody>
          <a:bodyPr>
            <a:noAutofit/>
          </a:bodyPr>
          <a:lstStyle/>
          <a:p>
            <a:r>
              <a:rPr lang="fr-CA" sz="4000" dirty="0"/>
              <a:t>J</a:t>
            </a:r>
            <a:r>
              <a:rPr lang="fr-CA" sz="4000" u="sng" dirty="0"/>
              <a:t>ean Talon</a:t>
            </a:r>
            <a:r>
              <a:rPr lang="fr-CA" sz="4000" dirty="0"/>
              <a:t> est le 1</a:t>
            </a:r>
            <a:r>
              <a:rPr lang="fr-CA" sz="4000" baseline="30000" dirty="0"/>
              <a:t>e</a:t>
            </a:r>
            <a:r>
              <a:rPr lang="fr-CA" sz="4000" dirty="0"/>
              <a:t> intendant de N-F.</a:t>
            </a:r>
            <a:endParaRPr lang="fr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863857" y="6292235"/>
            <a:ext cx="27377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Jean Talon (peinture, 1671)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10" y="1715616"/>
            <a:ext cx="3647364" cy="44728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63493" y="2577503"/>
            <a:ext cx="7018945" cy="138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 Il tente de diversifier l’</a:t>
            </a:r>
            <a:r>
              <a:rPr lang="fr-CA" sz="4000" dirty="0" err="1"/>
              <a:t>éco-nomie</a:t>
            </a:r>
            <a:r>
              <a:rPr lang="fr-CA" sz="4000" dirty="0"/>
              <a:t> de N-F</a:t>
            </a:r>
            <a:endParaRPr lang="fr-CA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63493" y="3185059"/>
            <a:ext cx="7018945" cy="205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  pour favoriser la transition à une colonie de peuplement.</a:t>
            </a:r>
            <a:endParaRPr lang="fr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3095">
            <a:off x="-215436" y="5944888"/>
            <a:ext cx="1064026" cy="106402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48960" y="5240922"/>
            <a:ext cx="5542983" cy="823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En gros, c’est un échec.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6295127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132">
            <a:off x="9940957" y="-505785"/>
            <a:ext cx="1288047" cy="158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5112">
            <a:off x="10601013" y="5487206"/>
            <a:ext cx="1288047" cy="16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8" y="876175"/>
            <a:ext cx="1288047" cy="16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36" y="287555"/>
            <a:ext cx="7916618" cy="1188720"/>
          </a:xfrm>
        </p:spPr>
        <p:txBody>
          <a:bodyPr>
            <a:noAutofit/>
          </a:bodyPr>
          <a:lstStyle/>
          <a:p>
            <a:r>
              <a:rPr lang="fr-CA" sz="3600" dirty="0"/>
              <a:t>Jean Talon et la</a:t>
            </a:r>
            <a:br>
              <a:rPr lang="fr-CA" sz="3600" dirty="0"/>
            </a:br>
            <a:r>
              <a:rPr lang="fr-CA" sz="3600" dirty="0"/>
              <a:t>diversification économique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60" y="1959915"/>
            <a:ext cx="7391400" cy="985803"/>
          </a:xfrm>
        </p:spPr>
        <p:txBody>
          <a:bodyPr>
            <a:noAutofit/>
          </a:bodyPr>
          <a:lstStyle/>
          <a:p>
            <a:r>
              <a:rPr lang="fr-CA" sz="4000" dirty="0"/>
              <a:t>Le castor est chassé par trop de monde.</a:t>
            </a:r>
            <a:endParaRPr lang="fr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3095">
            <a:off x="-215436" y="5944888"/>
            <a:ext cx="1064026" cy="1064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96" y="1681204"/>
            <a:ext cx="242254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8" y="2367935"/>
            <a:ext cx="3810000" cy="39243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1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peech Bubble: Rectangle 19"/>
          <p:cNvSpPr/>
          <p:nvPr/>
        </p:nvSpPr>
        <p:spPr>
          <a:xfrm>
            <a:off x="1639970" y="2782094"/>
            <a:ext cx="861128" cy="685800"/>
          </a:xfrm>
          <a:prstGeom prst="wedgeRectCallout">
            <a:avLst>
              <a:gd name="adj1" fmla="val -5432"/>
              <a:gd name="adj2" fmla="val 123354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2$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94" y="2627024"/>
            <a:ext cx="1000000" cy="2714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06" y="2546072"/>
            <a:ext cx="1076190" cy="2876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7555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1816443" y="0"/>
            <a:ext cx="37555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63" y="3706585"/>
            <a:ext cx="1940009" cy="1940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88" y="2639280"/>
            <a:ext cx="780952" cy="2790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98" y="2606602"/>
            <a:ext cx="733333" cy="278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31" y="2486899"/>
            <a:ext cx="1085714" cy="2952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13" y="2448804"/>
            <a:ext cx="1057143" cy="29904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82" y="2715471"/>
            <a:ext cx="971429" cy="2723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11" y="3124994"/>
            <a:ext cx="847619" cy="2304762"/>
          </a:xfrm>
          <a:prstGeom prst="rect">
            <a:avLst/>
          </a:prstGeom>
        </p:spPr>
      </p:pic>
      <p:pic>
        <p:nvPicPr>
          <p:cNvPr id="19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95" y="4797567"/>
            <a:ext cx="419980" cy="470284"/>
          </a:xfrm>
          <a:prstGeom prst="rect">
            <a:avLst/>
          </a:prstGeom>
        </p:spPr>
      </p:pic>
      <p:sp>
        <p:nvSpPr>
          <p:cNvPr id="21" name="Speech Bubble: Rectangle 20"/>
          <p:cNvSpPr/>
          <p:nvPr/>
        </p:nvSpPr>
        <p:spPr>
          <a:xfrm>
            <a:off x="1769222" y="2855710"/>
            <a:ext cx="622667" cy="573290"/>
          </a:xfrm>
          <a:prstGeom prst="wedgeRectCallout">
            <a:avLst>
              <a:gd name="adj1" fmla="val -18895"/>
              <a:gd name="adj2" fmla="val 3208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4$</a:t>
            </a:r>
          </a:p>
        </p:txBody>
      </p:sp>
      <p:sp>
        <p:nvSpPr>
          <p:cNvPr id="22" name="Speech Bubble: Rectangle 21"/>
          <p:cNvSpPr/>
          <p:nvPr/>
        </p:nvSpPr>
        <p:spPr>
          <a:xfrm>
            <a:off x="1784347" y="2874632"/>
            <a:ext cx="592418" cy="535446"/>
          </a:xfrm>
          <a:prstGeom prst="wedgeRectCallout">
            <a:avLst>
              <a:gd name="adj1" fmla="val -18895"/>
              <a:gd name="adj2" fmla="val 3208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1$</a:t>
            </a:r>
          </a:p>
        </p:txBody>
      </p:sp>
      <p:pic>
        <p:nvPicPr>
          <p:cNvPr id="23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7" y="4913553"/>
            <a:ext cx="419980" cy="470284"/>
          </a:xfrm>
          <a:prstGeom prst="rect">
            <a:avLst/>
          </a:prstGeom>
        </p:spPr>
      </p:pic>
      <p:pic>
        <p:nvPicPr>
          <p:cNvPr id="24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39" y="4799947"/>
            <a:ext cx="419980" cy="470284"/>
          </a:xfrm>
          <a:prstGeom prst="rect">
            <a:avLst/>
          </a:prstGeom>
        </p:spPr>
      </p:pic>
      <p:pic>
        <p:nvPicPr>
          <p:cNvPr id="25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46" y="4206305"/>
            <a:ext cx="419980" cy="470284"/>
          </a:xfrm>
          <a:prstGeom prst="rect">
            <a:avLst/>
          </a:prstGeom>
        </p:spPr>
      </p:pic>
      <p:pic>
        <p:nvPicPr>
          <p:cNvPr id="27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45" y="4131229"/>
            <a:ext cx="419980" cy="470284"/>
          </a:xfrm>
          <a:prstGeom prst="rect">
            <a:avLst/>
          </a:prstGeom>
        </p:spPr>
      </p:pic>
      <p:pic>
        <p:nvPicPr>
          <p:cNvPr id="26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1" y="4256414"/>
            <a:ext cx="419980" cy="470284"/>
          </a:xfrm>
          <a:prstGeom prst="rect">
            <a:avLst/>
          </a:prstGeom>
        </p:spPr>
      </p:pic>
      <p:pic>
        <p:nvPicPr>
          <p:cNvPr id="2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25" y="3523634"/>
            <a:ext cx="419980" cy="470284"/>
          </a:xfrm>
          <a:prstGeom prst="rect">
            <a:avLst/>
          </a:prstGeom>
        </p:spPr>
      </p:pic>
      <p:pic>
        <p:nvPicPr>
          <p:cNvPr id="29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1" y="3523634"/>
            <a:ext cx="419980" cy="470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3584" y="457200"/>
            <a:ext cx="6289711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Le principe de l’offre et la demande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" y="273597"/>
            <a:ext cx="894142" cy="8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05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132">
            <a:off x="9940957" y="-505785"/>
            <a:ext cx="1288047" cy="158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5112">
            <a:off x="10601013" y="5487206"/>
            <a:ext cx="1288047" cy="16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8" y="876175"/>
            <a:ext cx="1288047" cy="16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36" y="287555"/>
            <a:ext cx="7916618" cy="1188720"/>
          </a:xfrm>
        </p:spPr>
        <p:txBody>
          <a:bodyPr>
            <a:noAutofit/>
          </a:bodyPr>
          <a:lstStyle/>
          <a:p>
            <a:r>
              <a:rPr lang="fr-CA" sz="3600" dirty="0"/>
              <a:t>Jean Talon et la</a:t>
            </a:r>
            <a:br>
              <a:rPr lang="fr-CA" sz="3600" dirty="0"/>
            </a:br>
            <a:r>
              <a:rPr lang="fr-CA" sz="3600" dirty="0"/>
              <a:t>diversification économique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60" y="1959915"/>
            <a:ext cx="7391400" cy="985803"/>
          </a:xfrm>
        </p:spPr>
        <p:txBody>
          <a:bodyPr>
            <a:noAutofit/>
          </a:bodyPr>
          <a:lstStyle/>
          <a:p>
            <a:r>
              <a:rPr lang="fr-CA" sz="4000" dirty="0"/>
              <a:t>Le castor est chassé par trop de monde.</a:t>
            </a:r>
            <a:endParaRPr lang="fr-CA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88920" y="2574000"/>
            <a:ext cx="40386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Les prix baissent.</a:t>
            </a:r>
            <a:endParaRPr lang="fr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3095">
            <a:off x="-215436" y="5944888"/>
            <a:ext cx="1064026" cy="106402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75771" y="3210465"/>
            <a:ext cx="6930567" cy="248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Jean Talon essaie de réglementer ceci en donnant des permis à 25 personnes/année</a:t>
            </a:r>
            <a:endParaRPr lang="fr-CA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16357" y="4435201"/>
            <a:ext cx="6942909" cy="1477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     </a:t>
            </a:r>
            <a:r>
              <a:rPr lang="fr-CA" sz="2400" dirty="0"/>
              <a:t> </a:t>
            </a:r>
            <a:r>
              <a:rPr lang="fr-CA" sz="4000" dirty="0"/>
              <a:t>—</a:t>
            </a:r>
            <a:r>
              <a:rPr lang="fr-CA" sz="4000" u="sng" dirty="0"/>
              <a:t>con</a:t>
            </a:r>
            <a:r>
              <a:rPr lang="fr-CA" sz="4000" dirty="0"/>
              <a:t>g</a:t>
            </a:r>
            <a:r>
              <a:rPr lang="fr-CA" sz="4000" u="sng" dirty="0"/>
              <a:t>é de traite</a:t>
            </a:r>
            <a:r>
              <a:rPr lang="fr-CA" sz="4000" dirty="0"/>
              <a:t>.</a:t>
            </a:r>
            <a:endParaRPr lang="fr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96" y="1681204"/>
            <a:ext cx="242254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8" y="2367935"/>
            <a:ext cx="3810000" cy="39243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5492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132">
            <a:off x="9940957" y="-505785"/>
            <a:ext cx="1288047" cy="158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5112">
            <a:off x="10601013" y="5487206"/>
            <a:ext cx="1288047" cy="16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8" y="876175"/>
            <a:ext cx="1288047" cy="16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36" y="287555"/>
            <a:ext cx="7916618" cy="1188720"/>
          </a:xfrm>
        </p:spPr>
        <p:txBody>
          <a:bodyPr>
            <a:noAutofit/>
          </a:bodyPr>
          <a:lstStyle/>
          <a:p>
            <a:r>
              <a:rPr lang="fr-CA" sz="3600" dirty="0"/>
              <a:t>Jean Talon et la</a:t>
            </a:r>
            <a:br>
              <a:rPr lang="fr-CA" sz="3600" dirty="0"/>
            </a:br>
            <a:r>
              <a:rPr lang="fr-CA" sz="3600" dirty="0"/>
              <a:t>diversification économique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60" y="1959915"/>
            <a:ext cx="7391400" cy="1469085"/>
          </a:xfrm>
        </p:spPr>
        <p:txBody>
          <a:bodyPr>
            <a:noAutofit/>
          </a:bodyPr>
          <a:lstStyle/>
          <a:p>
            <a:r>
              <a:rPr lang="fr-CA" sz="4000" dirty="0"/>
              <a:t>Ceux qui font la traite avec un « congé » sont des </a:t>
            </a:r>
            <a:r>
              <a:rPr lang="fr-CA" sz="4000" u="sng" dirty="0"/>
              <a:t>voya</a:t>
            </a:r>
            <a:r>
              <a:rPr lang="fr-CA" sz="4000" dirty="0"/>
              <a:t>g</a:t>
            </a:r>
            <a:r>
              <a:rPr lang="fr-CA" sz="4000" u="sng" dirty="0"/>
              <a:t>eurs</a:t>
            </a:r>
            <a:r>
              <a:rPr lang="fr-CA" sz="4000" dirty="0"/>
              <a:t>.</a:t>
            </a:r>
            <a:endParaRPr lang="fr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3095">
            <a:off x="-215436" y="5944888"/>
            <a:ext cx="1064026" cy="106402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75771" y="3210465"/>
            <a:ext cx="6930567" cy="248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Ceux qui le font illégalement sont des </a:t>
            </a:r>
            <a:r>
              <a:rPr lang="fr-CA" sz="4000" u="sng" dirty="0"/>
              <a:t>coureurs de bois</a:t>
            </a:r>
            <a:r>
              <a:rPr lang="fr-CA" sz="4000" dirty="0"/>
              <a:t>.</a:t>
            </a:r>
            <a:endParaRPr lang="fr-CA" sz="2000" dirty="0"/>
          </a:p>
        </p:txBody>
      </p:sp>
      <p:pic>
        <p:nvPicPr>
          <p:cNvPr id="15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38" y="580922"/>
            <a:ext cx="2971800" cy="70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p.111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5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p.111-112 sauf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3438525" y="4222614"/>
            <a:ext cx="814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chanvre (nm), crise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149</TotalTime>
  <Words>161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Berlin Sans FB Demi</vt:lpstr>
      <vt:lpstr>Calibri</vt:lpstr>
      <vt:lpstr>Calibri Light</vt:lpstr>
      <vt:lpstr>Gill Sans MT</vt:lpstr>
      <vt:lpstr>Parcel</vt:lpstr>
      <vt:lpstr>Office Theme</vt:lpstr>
      <vt:lpstr>1_Office Theme</vt:lpstr>
      <vt:lpstr>Jean talon et la diversification économique</vt:lpstr>
      <vt:lpstr>Jean Talon et la diversification économique</vt:lpstr>
      <vt:lpstr>PowerPoint Presentation</vt:lpstr>
      <vt:lpstr>Jean Talon et la diversification économique</vt:lpstr>
      <vt:lpstr>Jean Talon et la diversification économique</vt:lpstr>
      <vt:lpstr>PowerPoint Presentation</vt:lpstr>
      <vt:lpstr>Jean Talon et la diversification économique</vt:lpstr>
      <vt:lpstr>Jean Talon et la diversification économique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talon et la diversification économique</dc:title>
  <dc:creator>Martin Brisebois</dc:creator>
  <cp:lastModifiedBy>Martin Brisebois</cp:lastModifiedBy>
  <cp:revision>20</cp:revision>
  <dcterms:created xsi:type="dcterms:W3CDTF">2016-11-28T23:26:32Z</dcterms:created>
  <dcterms:modified xsi:type="dcterms:W3CDTF">2017-11-28T13:31:21Z</dcterms:modified>
</cp:coreProperties>
</file>