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6" r:id="rId3"/>
    <p:sldId id="257" r:id="rId4"/>
    <p:sldId id="268" r:id="rId5"/>
    <p:sldId id="269" r:id="rId6"/>
    <p:sldId id="267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tin Brisebois" initials="MB" lastIdx="2" clrIdx="0">
    <p:extLst>
      <p:ext uri="{19B8F6BF-5375-455C-9EA6-DF929625EA0E}">
        <p15:presenceInfo xmlns:p15="http://schemas.microsoft.com/office/powerpoint/2012/main" userId="d95486bb1f607de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5" d="100"/>
          <a:sy n="95" d="100"/>
        </p:scale>
        <p:origin x="102" y="51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5-07T22:42:23.308" idx="2">
    <p:pos x="2655" y="1256"/>
    <p:text>Cette peinture, faite après les faits, illustre l'Assemblée législative du Bas-Canada en 1792</p:text>
    <p:extLst>
      <p:ext uri="{C676402C-5697-4E1C-873F-D02D1690AC5C}">
        <p15:threadingInfo xmlns:p15="http://schemas.microsoft.com/office/powerpoint/2012/main" timeZoneBias="24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5-07T14:01:25.826" idx="1">
    <p:pos x="3453" y="2402"/>
    <p:text>Nous avons déjà vu dans chapitre 1 ce qu'est une nation.</p:text>
    <p:extLst>
      <p:ext uri="{C676402C-5697-4E1C-873F-D02D1690AC5C}">
        <p15:threadingInfo xmlns:p15="http://schemas.microsoft.com/office/powerpoint/2012/main" timeZoneBias="24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06E51AA4-3292-4C1F-85AC-A46BC0BAFAC1}" type="datetimeFigureOut">
              <a:rPr lang="fr-CA" smtClean="0"/>
              <a:t>2018-05-07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B24F298-4560-4E14-B69C-695225CFBABD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96808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51AA4-3292-4C1F-85AC-A46BC0BAFAC1}" type="datetimeFigureOut">
              <a:rPr lang="fr-CA" smtClean="0"/>
              <a:t>2018-05-07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4F298-4560-4E14-B69C-695225CFBABD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38211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06E51AA4-3292-4C1F-85AC-A46BC0BAFAC1}" type="datetimeFigureOut">
              <a:rPr lang="fr-CA" smtClean="0"/>
              <a:t>2018-05-07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B24F298-4560-4E14-B69C-695225CFBABD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813000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B4C2E-138E-47DE-9320-93F335AEE0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8F998D-776E-4874-80CD-3743948875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147D23-AF9E-42ED-9102-88411BFD1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51AA4-3292-4C1F-85AC-A46BC0BAFAC1}" type="datetimeFigureOut">
              <a:rPr lang="fr-CA" smtClean="0"/>
              <a:t>2018-05-07</a:t>
            </a:fld>
            <a:endParaRPr lang="fr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EFE3C0-4B7A-42AF-8F43-068635A99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B1135E-BA9B-4455-AAC6-3CA5A6072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4F298-4560-4E14-B69C-695225CFBABD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336722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C3E71-22BC-4832-81BD-EE8866267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F40F2D-6522-46D4-9278-BD86062C79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8E6267-BC72-42D4-A5FB-7A9A9B6AB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51AA4-3292-4C1F-85AC-A46BC0BAFAC1}" type="datetimeFigureOut">
              <a:rPr lang="fr-CA" smtClean="0"/>
              <a:t>2018-05-07</a:t>
            </a:fld>
            <a:endParaRPr lang="fr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B47655-DB1A-4B5D-9405-2BE8A7165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3EDB04-089B-45C2-91E0-3151692FD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4F298-4560-4E14-B69C-695225CFBABD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259942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E1691C-4A58-4131-B7A2-C935ADAA0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0B4E43-FA6D-49F6-8BC6-2644C2672A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8D45D5-DEC0-456B-A6B8-95A59B5C2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51AA4-3292-4C1F-85AC-A46BC0BAFAC1}" type="datetimeFigureOut">
              <a:rPr lang="fr-CA" smtClean="0"/>
              <a:t>2018-05-07</a:t>
            </a:fld>
            <a:endParaRPr lang="fr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7EA815-0373-469B-8B47-E2C22C1FA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700342-551E-4555-82A3-B941DFDFE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4F298-4560-4E14-B69C-695225CFBABD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737020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B2A7D-0AB2-45D1-829C-F824E6A80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F29EDF-96BE-40CE-86E5-4CF74DB15C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F316D8-978C-4881-B542-5B74EC1D53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FDFDBC-5EF2-4357-9915-285E7E634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51AA4-3292-4C1F-85AC-A46BC0BAFAC1}" type="datetimeFigureOut">
              <a:rPr lang="fr-CA" smtClean="0"/>
              <a:t>2018-05-07</a:t>
            </a:fld>
            <a:endParaRPr lang="fr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52A7A9-D78F-4D6A-8996-E70E39464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5E54CA-FEAB-4431-90F8-BA5DDD612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4F298-4560-4E14-B69C-695225CFBABD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411387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D7A9D2-C94C-43C3-B82B-0BC1A9CE2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C898FE-0274-47E6-966B-5B704BB5D8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1B319C-71CB-4BCD-A9F2-EACBF16459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B30A0A-24DF-4AA3-9C8E-97648F0F67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E65FFB-5246-4666-AD50-4E06B4E174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870862-340F-4A66-9C4A-7386B7063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51AA4-3292-4C1F-85AC-A46BC0BAFAC1}" type="datetimeFigureOut">
              <a:rPr lang="fr-CA" smtClean="0"/>
              <a:t>2018-05-07</a:t>
            </a:fld>
            <a:endParaRPr lang="fr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05E0EEE-7592-49B4-8A4A-02AE3E056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5F1988-D0B1-40F1-AF4B-FC3FC9FB2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4F298-4560-4E14-B69C-695225CFBABD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605949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E4CA9-333D-447B-B09A-F07CEC8E9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4E2628-BE23-43E7-A30D-8BDEB5605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51AA4-3292-4C1F-85AC-A46BC0BAFAC1}" type="datetimeFigureOut">
              <a:rPr lang="fr-CA" smtClean="0"/>
              <a:t>2018-05-07</a:t>
            </a:fld>
            <a:endParaRPr lang="fr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709EDE-5E88-40BB-B885-89091BD9D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E8CD28-FF95-4A00-A33E-975882C41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4F298-4560-4E14-B69C-695225CFBABD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174666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0C0980-6C2F-4746-9E5D-153D63728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51AA4-3292-4C1F-85AC-A46BC0BAFAC1}" type="datetimeFigureOut">
              <a:rPr lang="fr-CA" smtClean="0"/>
              <a:t>2018-05-07</a:t>
            </a:fld>
            <a:endParaRPr lang="fr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723F2B-F645-47E0-90E1-09CEBC07E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02AC3F-BE3A-4E88-AD9D-58B3B2160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4F298-4560-4E14-B69C-695225CFBABD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684585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646FD-BEE4-4A08-8BA3-D32B282B1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7F9A56-9AB5-43C5-91DD-87E17D96B4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4415A3-E1FB-4B2A-9F41-9AAAC0D2CF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0F9303-5DFD-4074-BE81-2B0749786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51AA4-3292-4C1F-85AC-A46BC0BAFAC1}" type="datetimeFigureOut">
              <a:rPr lang="fr-CA" smtClean="0"/>
              <a:t>2018-05-07</a:t>
            </a:fld>
            <a:endParaRPr lang="fr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9177C0-7C4C-4CBA-AB31-6A851D85F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112F24-26F9-405F-8E7B-C9D81425E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4F298-4560-4E14-B69C-695225CFBABD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93702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51AA4-3292-4C1F-85AC-A46BC0BAFAC1}" type="datetimeFigureOut">
              <a:rPr lang="fr-CA" smtClean="0"/>
              <a:t>2018-05-07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6B24F298-4560-4E14-B69C-695225CFBABD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331661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ADC26-E783-40AF-ADBC-B82733C49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762FED-C383-4A7A-B9AC-D8615F3087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D648C5-601E-48D7-870E-9985D31327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AD6D95-9086-479C-8C3F-8794037A4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51AA4-3292-4C1F-85AC-A46BC0BAFAC1}" type="datetimeFigureOut">
              <a:rPr lang="fr-CA" smtClean="0"/>
              <a:t>2018-05-07</a:t>
            </a:fld>
            <a:endParaRPr lang="fr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AD99DA-5423-4FE7-A297-764D938A4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EC38C0-3E91-4D41-B54E-86C923E57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4F298-4560-4E14-B69C-695225CFBABD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764184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9EC00-0E3B-4847-8D0C-88D6914C9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50A25F-C104-41B4-AE19-108E185D64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C1A35D-28AF-498F-892D-06CF6FB6B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51AA4-3292-4C1F-85AC-A46BC0BAFAC1}" type="datetimeFigureOut">
              <a:rPr lang="fr-CA" smtClean="0"/>
              <a:t>2018-05-07</a:t>
            </a:fld>
            <a:endParaRPr lang="fr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B38D8C-B00B-46E7-9A3F-C767F2964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9C8679-BF12-423C-A7A3-8D70B5359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4F298-4560-4E14-B69C-695225CFBABD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998693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BC39DFC-95E9-42FF-9DFE-0BDC040A8B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76E9DE-153E-48AC-92E5-000EF12E01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A6A461-C8DB-4B2C-8F8A-AC845C000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51AA4-3292-4C1F-85AC-A46BC0BAFAC1}" type="datetimeFigureOut">
              <a:rPr lang="fr-CA" smtClean="0"/>
              <a:t>2018-05-07</a:t>
            </a:fld>
            <a:endParaRPr lang="fr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A43462-1158-4E42-8155-95F276D89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948BB1-5194-42AD-866C-23C86E7D6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4F298-4560-4E14-B69C-695225CFBABD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52368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06E51AA4-3292-4C1F-85AC-A46BC0BAFAC1}" type="datetimeFigureOut">
              <a:rPr lang="fr-CA" smtClean="0"/>
              <a:t>2018-05-07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B24F298-4560-4E14-B69C-695225CFBABD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65165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51AA4-3292-4C1F-85AC-A46BC0BAFAC1}" type="datetimeFigureOut">
              <a:rPr lang="fr-CA" smtClean="0"/>
              <a:t>2018-05-07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4F298-4560-4E14-B69C-695225CFBABD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27720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51AA4-3292-4C1F-85AC-A46BC0BAFAC1}" type="datetimeFigureOut">
              <a:rPr lang="fr-CA" smtClean="0"/>
              <a:t>2018-05-07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4F298-4560-4E14-B69C-695225CFBABD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4982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51AA4-3292-4C1F-85AC-A46BC0BAFAC1}" type="datetimeFigureOut">
              <a:rPr lang="fr-CA" smtClean="0"/>
              <a:t>2018-05-07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4F298-4560-4E14-B69C-695225CFBABD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58914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51AA4-3292-4C1F-85AC-A46BC0BAFAC1}" type="datetimeFigureOut">
              <a:rPr lang="fr-CA" smtClean="0"/>
              <a:t>2018-05-07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4F298-4560-4E14-B69C-695225CFBABD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09184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06E51AA4-3292-4C1F-85AC-A46BC0BAFAC1}" type="datetimeFigureOut">
              <a:rPr lang="fr-CA" smtClean="0"/>
              <a:t>2018-05-07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B24F298-4560-4E14-B69C-695225CFBABD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60836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51AA4-3292-4C1F-85AC-A46BC0BAFAC1}" type="datetimeFigureOut">
              <a:rPr lang="fr-CA" smtClean="0"/>
              <a:t>2018-05-07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4F298-4560-4E14-B69C-695225CFBABD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49313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06E51AA4-3292-4C1F-85AC-A46BC0BAFAC1}" type="datetimeFigureOut">
              <a:rPr lang="fr-CA" smtClean="0"/>
              <a:t>2018-05-07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6B24F298-4560-4E14-B69C-695225CFBABD}" type="slidenum">
              <a:rPr lang="fr-CA" smtClean="0"/>
              <a:t>‹#›</a:t>
            </a:fld>
            <a:endParaRPr lang="fr-CA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58534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2E7CA5-E36C-4876-A85B-5EA9FBFB0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4EC9C5-2F31-4E36-9DE8-AF5274EB4E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BB6679-F16D-4599-B913-BFD9F4928D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E51AA4-3292-4C1F-85AC-A46BC0BAFAC1}" type="datetimeFigureOut">
              <a:rPr lang="fr-CA" smtClean="0"/>
              <a:t>2018-05-07</a:t>
            </a:fld>
            <a:endParaRPr lang="fr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65C8E1-594B-4C65-8003-2C50A5B5F6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BC4DFC-A11F-480E-910F-4FF2AEB79A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24F298-4560-4E14-B69C-695225CFBABD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60377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5450D-7E4E-4273-89BE-DFCAF19CB2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1" y="1371600"/>
            <a:ext cx="10993549" cy="1123844"/>
          </a:xfrm>
        </p:spPr>
        <p:txBody>
          <a:bodyPr>
            <a:normAutofit/>
          </a:bodyPr>
          <a:lstStyle/>
          <a:p>
            <a:r>
              <a:rPr lang="fr-CA" sz="4400" dirty="0"/>
              <a:t>Des tensions dans le Bas-Canada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D79370-5B9C-4E99-8456-66B220A8961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CA" sz="3200" dirty="0"/>
              <a:t>1835 – 1837</a:t>
            </a:r>
          </a:p>
        </p:txBody>
      </p:sp>
    </p:spTree>
    <p:extLst>
      <p:ext uri="{BB962C8B-B14F-4D97-AF65-F5344CB8AC3E}">
        <p14:creationId xmlns:p14="http://schemas.microsoft.com/office/powerpoint/2010/main" val="4075337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829053-339C-421A-9BD7-25DAEFDBE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4000" dirty="0"/>
              <a:t>Des Tensions dans le Bas-Canada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90827F-9E69-49B2-A29D-39D7D52AD7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7"/>
            <a:ext cx="7326861" cy="1218165"/>
          </a:xfrm>
        </p:spPr>
        <p:txBody>
          <a:bodyPr/>
          <a:lstStyle/>
          <a:p>
            <a:r>
              <a:rPr lang="fr-CA" sz="3200" dirty="0"/>
              <a:t>Le </a:t>
            </a:r>
            <a:r>
              <a:rPr lang="fr-CA" sz="3200" u="sng" dirty="0"/>
              <a:t>nationalisme</a:t>
            </a:r>
            <a:r>
              <a:rPr lang="fr-CA" sz="3200" dirty="0"/>
              <a:t> canadien s’amplifie dans les années 1820-30.</a:t>
            </a:r>
            <a:endParaRPr lang="fr-CA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DA0CAAD-86A0-43A9-BA8F-3B58D20C40D3}"/>
              </a:ext>
            </a:extLst>
          </p:cNvPr>
          <p:cNvSpPr txBox="1">
            <a:spLocks/>
          </p:cNvSpPr>
          <p:nvPr/>
        </p:nvSpPr>
        <p:spPr>
          <a:xfrm>
            <a:off x="4300695" y="2562498"/>
            <a:ext cx="3921711" cy="9296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sz="3200" dirty="0"/>
              <a:t>Il est caractérisé par :</a:t>
            </a:r>
            <a:endParaRPr lang="fr-CA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73E0F1F-2C59-4EED-AAA9-08800B011392}"/>
              </a:ext>
            </a:extLst>
          </p:cNvPr>
          <p:cNvSpPr txBox="1">
            <a:spLocks/>
          </p:cNvSpPr>
          <p:nvPr/>
        </p:nvSpPr>
        <p:spPr>
          <a:xfrm>
            <a:off x="895545" y="3251496"/>
            <a:ext cx="2601281" cy="6576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sz="3200" dirty="0">
                <a:solidFill>
                  <a:schemeClr val="accent2"/>
                </a:solidFill>
              </a:rPr>
              <a:t>-</a:t>
            </a:r>
            <a:r>
              <a:rPr lang="fr-CA" sz="3200" dirty="0"/>
              <a:t> Le français</a:t>
            </a:r>
            <a:endParaRPr lang="fr-CA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1358E40-05D0-4374-9348-4EAF71368948}"/>
              </a:ext>
            </a:extLst>
          </p:cNvPr>
          <p:cNvSpPr txBox="1">
            <a:spLocks/>
          </p:cNvSpPr>
          <p:nvPr/>
        </p:nvSpPr>
        <p:spPr>
          <a:xfrm>
            <a:off x="895545" y="3835585"/>
            <a:ext cx="3629321" cy="6576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sz="3200" dirty="0">
                <a:solidFill>
                  <a:schemeClr val="accent2"/>
                </a:solidFill>
              </a:rPr>
              <a:t>-</a:t>
            </a:r>
            <a:r>
              <a:rPr lang="fr-CA" sz="3200" dirty="0"/>
              <a:t> Le catholicisme</a:t>
            </a:r>
            <a:endParaRPr lang="fr-CA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4745E20-6806-46F0-89CA-1F04B38E14CC}"/>
              </a:ext>
            </a:extLst>
          </p:cNvPr>
          <p:cNvSpPr txBox="1">
            <a:spLocks/>
          </p:cNvSpPr>
          <p:nvPr/>
        </p:nvSpPr>
        <p:spPr>
          <a:xfrm>
            <a:off x="895545" y="4419042"/>
            <a:ext cx="3629321" cy="6576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sz="3200" dirty="0">
                <a:solidFill>
                  <a:schemeClr val="accent2"/>
                </a:solidFill>
              </a:rPr>
              <a:t>-</a:t>
            </a:r>
            <a:r>
              <a:rPr lang="fr-CA" sz="3200" dirty="0"/>
              <a:t> La loi civile</a:t>
            </a:r>
            <a:endParaRPr lang="fr-CA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D2D55B4-24CC-4C2F-BCC9-B9CF09A729F8}"/>
              </a:ext>
            </a:extLst>
          </p:cNvPr>
          <p:cNvSpPr txBox="1">
            <a:spLocks/>
          </p:cNvSpPr>
          <p:nvPr/>
        </p:nvSpPr>
        <p:spPr>
          <a:xfrm>
            <a:off x="581194" y="4937868"/>
            <a:ext cx="7909664" cy="13466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sz="3200" dirty="0"/>
              <a:t>Les députés à l’Assemblée se font les défenseurs de la nation canadienne.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297DF91-A054-43B5-B76E-2ADAC7CCABD6}"/>
              </a:ext>
            </a:extLst>
          </p:cNvPr>
          <p:cNvSpPr txBox="1">
            <a:spLocks/>
          </p:cNvSpPr>
          <p:nvPr/>
        </p:nvSpPr>
        <p:spPr>
          <a:xfrm>
            <a:off x="895545" y="5939006"/>
            <a:ext cx="7123039" cy="7916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sz="3200" dirty="0"/>
              <a:t>Ils organisent des </a:t>
            </a:r>
            <a:r>
              <a:rPr lang="fr-CA" sz="3200" u="sng" dirty="0"/>
              <a:t>assemblées populaires</a:t>
            </a:r>
            <a:r>
              <a:rPr lang="fr-CA" sz="3200" dirty="0"/>
              <a:t>.</a:t>
            </a:r>
            <a:endParaRPr lang="fr-CA" dirty="0"/>
          </a:p>
        </p:txBody>
      </p:sp>
      <p:pic>
        <p:nvPicPr>
          <p:cNvPr id="1026" name="Picture 2" descr="Image result for tensions au bas canada">
            <a:extLst>
              <a:ext uri="{FF2B5EF4-FFF2-40B4-BE49-F238E27FC236}">
                <a16:creationId xmlns:a16="http://schemas.microsoft.com/office/drawing/2014/main" id="{DD636EA1-A629-4090-BA5B-3D91ED30AE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0471" y="1972065"/>
            <a:ext cx="3306169" cy="4760884"/>
          </a:xfrm>
          <a:prstGeom prst="rect">
            <a:avLst/>
          </a:prstGeom>
          <a:ln>
            <a:noFill/>
          </a:ln>
          <a:effectLst>
            <a:softEdge rad="139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0017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assemblÃ©e populaire 1830">
            <a:extLst>
              <a:ext uri="{FF2B5EF4-FFF2-40B4-BE49-F238E27FC236}">
                <a16:creationId xmlns:a16="http://schemas.microsoft.com/office/drawing/2014/main" id="{3DE0D29F-05D2-4753-88B0-E95F3456E3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20" r="1092" b="1"/>
          <a:stretch/>
        </p:blipFill>
        <p:spPr bwMode="auto">
          <a:xfrm>
            <a:off x="-1" y="1"/>
            <a:ext cx="12192000" cy="6132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C378A39E-7C31-46DC-BF58-1048E7CF392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751" b="26582"/>
          <a:stretch>
            <a:fillRect/>
          </a:stretch>
        </p:blipFill>
        <p:spPr>
          <a:xfrm>
            <a:off x="0" y="5029200"/>
            <a:ext cx="12192000" cy="1828800"/>
          </a:xfrm>
          <a:custGeom>
            <a:avLst/>
            <a:gdLst>
              <a:gd name="connsiteX0" fmla="*/ 0 w 12192000"/>
              <a:gd name="connsiteY0" fmla="*/ 0 h 1828800"/>
              <a:gd name="connsiteX1" fmla="*/ 12192000 w 12192000"/>
              <a:gd name="connsiteY1" fmla="*/ 0 h 1828800"/>
              <a:gd name="connsiteX2" fmla="*/ 12192000 w 12192000"/>
              <a:gd name="connsiteY2" fmla="*/ 1828800 h 1828800"/>
              <a:gd name="connsiteX3" fmla="*/ 0 w 12192000"/>
              <a:gd name="connsiteY3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1828800">
                <a:moveTo>
                  <a:pt x="0" y="0"/>
                </a:moveTo>
                <a:lnTo>
                  <a:pt x="12192000" y="0"/>
                </a:lnTo>
                <a:lnTo>
                  <a:pt x="12192000" y="1828800"/>
                </a:lnTo>
                <a:lnTo>
                  <a:pt x="0" y="1828800"/>
                </a:lnTo>
                <a:close/>
              </a:path>
            </a:pathLst>
          </a:cu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EBBB843-C855-4DB9-B277-5E12125C243D}"/>
              </a:ext>
            </a:extLst>
          </p:cNvPr>
          <p:cNvSpPr txBox="1"/>
          <p:nvPr/>
        </p:nvSpPr>
        <p:spPr>
          <a:xfrm>
            <a:off x="375919" y="6056849"/>
            <a:ext cx="11440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dirty="0"/>
              <a:t>Louis-Joseph Papineau adresse une foule en 1837 (peinture 1890).</a:t>
            </a:r>
          </a:p>
        </p:txBody>
      </p:sp>
    </p:spTree>
    <p:extLst>
      <p:ext uri="{BB962C8B-B14F-4D97-AF65-F5344CB8AC3E}">
        <p14:creationId xmlns:p14="http://schemas.microsoft.com/office/powerpoint/2010/main" val="31607297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A245C54-847D-41A1-B6D2-07CBDDF25B7E}"/>
              </a:ext>
            </a:extLst>
          </p:cNvPr>
          <p:cNvSpPr txBox="1">
            <a:spLocks/>
          </p:cNvSpPr>
          <p:nvPr/>
        </p:nvSpPr>
        <p:spPr>
          <a:xfrm>
            <a:off x="4921201" y="2836800"/>
            <a:ext cx="6689608" cy="10932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sz="3200" dirty="0"/>
              <a:t>						 Par exemple, ils ne s’entendent pas sur :</a:t>
            </a:r>
            <a:endParaRPr lang="fr-CA" i="1" dirty="0"/>
          </a:p>
        </p:txBody>
      </p:sp>
      <p:pic>
        <p:nvPicPr>
          <p:cNvPr id="2052" name="Picture 4" descr="Related image">
            <a:extLst>
              <a:ext uri="{FF2B5EF4-FFF2-40B4-BE49-F238E27FC236}">
                <a16:creationId xmlns:a16="http://schemas.microsoft.com/office/drawing/2014/main" id="{8265A903-1F50-4236-870B-B402E65B2A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66" y="2036494"/>
            <a:ext cx="40767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B829053-339C-421A-9BD7-25DAEFDBE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4000" dirty="0"/>
              <a:t>Des Tensions dans le Bas-Canada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90827F-9E69-49B2-A29D-39D7D52AD7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9305" y="1774800"/>
            <a:ext cx="7154946" cy="1291195"/>
          </a:xfrm>
        </p:spPr>
        <p:txBody>
          <a:bodyPr>
            <a:normAutofit/>
          </a:bodyPr>
          <a:lstStyle/>
          <a:p>
            <a:r>
              <a:rPr lang="fr-CA" sz="3200" dirty="0"/>
              <a:t>Deux côtés s’opposent à l’Assemblée législative du Bas-Can :</a:t>
            </a:r>
            <a:endParaRPr lang="fr-CA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DA0CAAD-86A0-43A9-BA8F-3B58D20C40D3}"/>
              </a:ext>
            </a:extLst>
          </p:cNvPr>
          <p:cNvSpPr txBox="1">
            <a:spLocks/>
          </p:cNvSpPr>
          <p:nvPr/>
        </p:nvSpPr>
        <p:spPr>
          <a:xfrm>
            <a:off x="8808439" y="2246400"/>
            <a:ext cx="3040251" cy="8508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sz="3200" dirty="0"/>
              <a:t>le Parti canadien</a:t>
            </a:r>
            <a:endParaRPr lang="fr-CA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73E0F1F-2C59-4EED-AAA9-08800B011392}"/>
              </a:ext>
            </a:extLst>
          </p:cNvPr>
          <p:cNvSpPr txBox="1">
            <a:spLocks/>
          </p:cNvSpPr>
          <p:nvPr/>
        </p:nvSpPr>
        <p:spPr>
          <a:xfrm>
            <a:off x="4927004" y="3740400"/>
            <a:ext cx="5401560" cy="8266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sz="3200" dirty="0">
                <a:solidFill>
                  <a:schemeClr val="accent2"/>
                </a:solidFill>
              </a:rPr>
              <a:t>-</a:t>
            </a:r>
            <a:r>
              <a:rPr lang="fr-CA" sz="3200" dirty="0"/>
              <a:t> Le financement des canaux.</a:t>
            </a:r>
            <a:endParaRPr lang="fr-CA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1358E40-05D0-4374-9348-4EAF71368948}"/>
              </a:ext>
            </a:extLst>
          </p:cNvPr>
          <p:cNvSpPr txBox="1">
            <a:spLocks/>
          </p:cNvSpPr>
          <p:nvPr/>
        </p:nvSpPr>
        <p:spPr>
          <a:xfrm>
            <a:off x="4923112" y="5209200"/>
            <a:ext cx="3629321" cy="8266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sz="3200" dirty="0">
                <a:solidFill>
                  <a:schemeClr val="accent2"/>
                </a:solidFill>
              </a:rPr>
              <a:t>-</a:t>
            </a:r>
            <a:r>
              <a:rPr lang="fr-CA" sz="3200" dirty="0"/>
              <a:t> Les </a:t>
            </a:r>
            <a:r>
              <a:rPr lang="fr-CA" sz="3200" u="sng" dirty="0"/>
              <a:t>subsides</a:t>
            </a:r>
            <a:endParaRPr lang="fr-CA" u="sng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4745E20-6806-46F0-89CA-1F04B38E14CC}"/>
              </a:ext>
            </a:extLst>
          </p:cNvPr>
          <p:cNvSpPr txBox="1">
            <a:spLocks/>
          </p:cNvSpPr>
          <p:nvPr/>
        </p:nvSpPr>
        <p:spPr>
          <a:xfrm>
            <a:off x="7224765" y="5277600"/>
            <a:ext cx="4139921" cy="6895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sz="3200" dirty="0"/>
              <a:t>—argent de taxes.</a:t>
            </a:r>
            <a:endParaRPr lang="fr-CA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FD8DEA2-EE2D-4C83-8CBB-5FC88A186B8F}"/>
              </a:ext>
            </a:extLst>
          </p:cNvPr>
          <p:cNvSpPr txBox="1">
            <a:spLocks/>
          </p:cNvSpPr>
          <p:nvPr/>
        </p:nvSpPr>
        <p:spPr>
          <a:xfrm>
            <a:off x="4921200" y="2772000"/>
            <a:ext cx="3328497" cy="7350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sz="3200" dirty="0"/>
              <a:t>et le </a:t>
            </a:r>
            <a:r>
              <a:rPr lang="fr-CA" sz="3200" i="1" dirty="0"/>
              <a:t>British Party.</a:t>
            </a:r>
            <a:endParaRPr lang="fr-CA" i="1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E56D465-0D17-44F3-A2BF-6BBC2908FCB1}"/>
              </a:ext>
            </a:extLst>
          </p:cNvPr>
          <p:cNvSpPr txBox="1">
            <a:spLocks/>
          </p:cNvSpPr>
          <p:nvPr/>
        </p:nvSpPr>
        <p:spPr>
          <a:xfrm>
            <a:off x="5183999" y="4338000"/>
            <a:ext cx="6580251" cy="10932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sz="3200" dirty="0"/>
              <a:t>(Les </a:t>
            </a:r>
            <a:r>
              <a:rPr lang="fr-CA" sz="3200" dirty="0" err="1"/>
              <a:t>francos</a:t>
            </a:r>
            <a:r>
              <a:rPr lang="fr-CA" sz="3200" dirty="0"/>
              <a:t> croient que les marchands </a:t>
            </a:r>
            <a:r>
              <a:rPr lang="fr-CA" sz="3200" dirty="0" err="1"/>
              <a:t>anglos</a:t>
            </a:r>
            <a:r>
              <a:rPr lang="fr-CA" sz="3200" dirty="0"/>
              <a:t> vont profiter.)</a:t>
            </a:r>
            <a:endParaRPr lang="fr-CA" i="1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A6AA044-BA1D-406A-8C06-AFB7D47896A6}"/>
              </a:ext>
            </a:extLst>
          </p:cNvPr>
          <p:cNvSpPr txBox="1">
            <a:spLocks/>
          </p:cNvSpPr>
          <p:nvPr/>
        </p:nvSpPr>
        <p:spPr>
          <a:xfrm>
            <a:off x="5184000" y="5796000"/>
            <a:ext cx="6483471" cy="10932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sz="3200" dirty="0"/>
              <a:t>(Les </a:t>
            </a:r>
            <a:r>
              <a:rPr lang="fr-CA" sz="3200" dirty="0" err="1"/>
              <a:t>francos</a:t>
            </a:r>
            <a:r>
              <a:rPr lang="fr-CA" sz="3200" dirty="0"/>
              <a:t> veulent financer l’agriculture ; les </a:t>
            </a:r>
            <a:r>
              <a:rPr lang="fr-CA" sz="3200" dirty="0" err="1"/>
              <a:t>anglos</a:t>
            </a:r>
            <a:r>
              <a:rPr lang="fr-CA" sz="3200" dirty="0"/>
              <a:t> les canaux.)</a:t>
            </a:r>
            <a:endParaRPr lang="fr-CA" i="1" dirty="0"/>
          </a:p>
        </p:txBody>
      </p:sp>
    </p:spTree>
    <p:extLst>
      <p:ext uri="{BB962C8B-B14F-4D97-AF65-F5344CB8AC3E}">
        <p14:creationId xmlns:p14="http://schemas.microsoft.com/office/powerpoint/2010/main" val="3875004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" grpId="0" build="p"/>
      <p:bldP spid="4" grpId="0"/>
      <p:bldP spid="5" grpId="0"/>
      <p:bldP spid="6" grpId="0"/>
      <p:bldP spid="7" grpId="0"/>
      <p:bldP spid="10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37785216-7520-42FA-8FD5-9AC755A2FB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25398" y="1257301"/>
            <a:ext cx="2102883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8A15AAC-96D1-4093-B507-FF5927742D6C}"/>
              </a:ext>
            </a:extLst>
          </p:cNvPr>
          <p:cNvSpPr txBox="1"/>
          <p:nvPr/>
        </p:nvSpPr>
        <p:spPr>
          <a:xfrm>
            <a:off x="5649271" y="1959611"/>
            <a:ext cx="26289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dirty="0">
                <a:latin typeface="Berlin Sans FB Demi" panose="020E0802020502020306" pitchFamily="34" charset="0"/>
              </a:rPr>
              <a:t>p.244</a:t>
            </a:r>
          </a:p>
          <a:p>
            <a:r>
              <a:rPr lang="fr-CA" sz="2800" dirty="0">
                <a:latin typeface="Berlin Sans FB Demi" panose="020E0802020502020306" pitchFamily="34" charset="0"/>
              </a:rPr>
              <a:t>   #3</a:t>
            </a:r>
          </a:p>
          <a:p>
            <a:r>
              <a:rPr lang="fr-CA" sz="2800" dirty="0">
                <a:latin typeface="Berlin Sans FB Demi" panose="020E0802020502020306" pitchFamily="34" charset="0"/>
              </a:rPr>
              <a:t>   #4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514590-2152-4749-995D-07E9957705FF}"/>
              </a:ext>
            </a:extLst>
          </p:cNvPr>
          <p:cNvSpPr txBox="1"/>
          <p:nvPr/>
        </p:nvSpPr>
        <p:spPr>
          <a:xfrm>
            <a:off x="3438526" y="5143502"/>
            <a:ext cx="6798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u="sng" dirty="0">
                <a:latin typeface="Berlin Sans FB Demi" panose="020E0802020502020306" pitchFamily="34" charset="0"/>
              </a:rPr>
              <a:t>Devoirs</a:t>
            </a:r>
            <a:r>
              <a:rPr lang="fr-CA" sz="2800" dirty="0">
                <a:latin typeface="Berlin Sans FB Demi" panose="020E0802020502020306" pitchFamily="34" charset="0"/>
              </a:rPr>
              <a:t>: p.243-244 </a:t>
            </a:r>
            <a:r>
              <a:rPr lang="fr-CA" sz="2800" u="sng" dirty="0">
                <a:latin typeface="Berlin Sans FB Demi" panose="020E0802020502020306" pitchFamily="34" charset="0"/>
              </a:rPr>
              <a:t>sauf</a:t>
            </a:r>
            <a:r>
              <a:rPr lang="fr-CA" sz="2800" dirty="0">
                <a:latin typeface="Berlin Sans FB Demi" panose="020E0802020502020306" pitchFamily="34" charset="0"/>
              </a:rPr>
              <a:t> #2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139914-9D58-41FF-994F-76B2EF39503D}"/>
              </a:ext>
            </a:extLst>
          </p:cNvPr>
          <p:cNvSpPr txBox="1"/>
          <p:nvPr/>
        </p:nvSpPr>
        <p:spPr>
          <a:xfrm>
            <a:off x="5638799" y="1314452"/>
            <a:ext cx="45987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b="1" u="sng" dirty="0">
                <a:latin typeface="Berlin Sans FB Demi" panose="020E0802020502020306" pitchFamily="34" charset="0"/>
              </a:rPr>
              <a:t>Questions importantes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2C1CA7-9982-4E69-B162-EEC311E4AF70}"/>
              </a:ext>
            </a:extLst>
          </p:cNvPr>
          <p:cNvSpPr txBox="1"/>
          <p:nvPr/>
        </p:nvSpPr>
        <p:spPr>
          <a:xfrm>
            <a:off x="2557035" y="4222614"/>
            <a:ext cx="9030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dirty="0">
                <a:solidFill>
                  <a:srgbClr val="FF0000"/>
                </a:solidFill>
                <a:latin typeface="Berlin Sans FB Demi" panose="020E0802020502020306" pitchFamily="34" charset="0"/>
              </a:rPr>
              <a:t>nationalisme (nm), financer (v)</a:t>
            </a:r>
            <a:endParaRPr lang="fr-CA" sz="2800" dirty="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3014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Dividend</Template>
  <TotalTime>57</TotalTime>
  <Words>153</Words>
  <Application>Microsoft Office PowerPoint</Application>
  <PresentationFormat>Widescreen</PresentationFormat>
  <Paragraphs>27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Arial</vt:lpstr>
      <vt:lpstr>Berlin Sans FB Demi</vt:lpstr>
      <vt:lpstr>Calibri</vt:lpstr>
      <vt:lpstr>Calibri Light</vt:lpstr>
      <vt:lpstr>Gill Sans MT</vt:lpstr>
      <vt:lpstr>Wingdings 2</vt:lpstr>
      <vt:lpstr>Dividend</vt:lpstr>
      <vt:lpstr>Office Theme</vt:lpstr>
      <vt:lpstr>Des tensions dans le Bas-Canada</vt:lpstr>
      <vt:lpstr>Des Tensions dans le Bas-Canada</vt:lpstr>
      <vt:lpstr>PowerPoint Presentation</vt:lpstr>
      <vt:lpstr>Des Tensions dans le Bas-Canada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 tensions dans le Bas-Canada</dc:title>
  <dc:creator>Martin Brisebois</dc:creator>
  <cp:lastModifiedBy>Martin Brisebois</cp:lastModifiedBy>
  <cp:revision>12</cp:revision>
  <dcterms:created xsi:type="dcterms:W3CDTF">2018-05-07T17:48:35Z</dcterms:created>
  <dcterms:modified xsi:type="dcterms:W3CDTF">2018-05-08T02:57:32Z</dcterms:modified>
</cp:coreProperties>
</file>